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333" r:id="rId2"/>
    <p:sldId id="334" r:id="rId3"/>
    <p:sldId id="368" r:id="rId4"/>
    <p:sldId id="369" r:id="rId5"/>
    <p:sldId id="304" r:id="rId6"/>
    <p:sldId id="281" r:id="rId7"/>
    <p:sldId id="283" r:id="rId8"/>
    <p:sldId id="374" r:id="rId9"/>
    <p:sldId id="373" r:id="rId10"/>
    <p:sldId id="285" r:id="rId11"/>
    <p:sldId id="370" r:id="rId12"/>
    <p:sldId id="376" r:id="rId13"/>
    <p:sldId id="377" r:id="rId14"/>
    <p:sldId id="308" r:id="rId15"/>
    <p:sldId id="272" r:id="rId16"/>
    <p:sldId id="329" r:id="rId17"/>
    <p:sldId id="331" r:id="rId18"/>
    <p:sldId id="332" r:id="rId19"/>
    <p:sldId id="328" r:id="rId20"/>
    <p:sldId id="326" r:id="rId21"/>
    <p:sldId id="264" r:id="rId22"/>
    <p:sldId id="327" r:id="rId23"/>
    <p:sldId id="29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2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2" autoAdjust="0"/>
    <p:restoredTop sz="94660"/>
  </p:normalViewPr>
  <p:slideViewPr>
    <p:cSldViewPr snapToGrid="0">
      <p:cViewPr varScale="1">
        <p:scale>
          <a:sx n="63" d="100"/>
          <a:sy n="63" d="100"/>
        </p:scale>
        <p:origin x="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E08A0C-274B-4B0E-8FB2-25BE0EA651EF}" type="datetimeFigureOut">
              <a:rPr lang="es-MX" smtClean="0"/>
              <a:t>22/01/2024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59B9E-78DA-42C6-9312-A9E6321BA707}" type="slidenum">
              <a:rPr lang="es-MX" smtClean="0"/>
              <a:t>‹Nº›</a:t>
            </a:fld>
            <a:endParaRPr lang="es-MX"/>
          </a:p>
        </p:txBody>
      </p:sp>
    </p:spTree>
    <p:extLst>
      <p:ext uri="{BB962C8B-B14F-4D97-AF65-F5344CB8AC3E}">
        <p14:creationId xmlns:p14="http://schemas.microsoft.com/office/powerpoint/2010/main" val="4040861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ga1249ffcf0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8" name="Google Shape;548;ga1249ffcf0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ga1249ffcf0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8" name="Google Shape;548;ga1249ffcf0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356629E-1A04-4F0E-B55E-888FDFF2671C}" type="datetimeFigureOut">
              <a:rPr lang="es-MX" smtClean="0"/>
              <a:t>22/01/2024</a:t>
            </a:fld>
            <a:endParaRPr lang="es-MX"/>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5D347AEB-5202-465F-A8F7-BFB2CE60844C}" type="slidenum">
              <a:rPr lang="es-MX" smtClean="0"/>
              <a:t>‹Nº›</a:t>
            </a:fld>
            <a:endParaRPr lang="es-MX"/>
          </a:p>
        </p:txBody>
      </p:sp>
    </p:spTree>
    <p:extLst>
      <p:ext uri="{BB962C8B-B14F-4D97-AF65-F5344CB8AC3E}">
        <p14:creationId xmlns:p14="http://schemas.microsoft.com/office/powerpoint/2010/main" val="3620128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356629E-1A04-4F0E-B55E-888FDFF2671C}" type="datetimeFigureOut">
              <a:rPr lang="es-MX" smtClean="0"/>
              <a:t>22/01/2024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347AEB-5202-465F-A8F7-BFB2CE60844C}" type="slidenum">
              <a:rPr lang="es-MX" smtClean="0"/>
              <a:t>‹Nº›</a:t>
            </a:fld>
            <a:endParaRPr lang="es-MX"/>
          </a:p>
        </p:txBody>
      </p:sp>
    </p:spTree>
    <p:extLst>
      <p:ext uri="{BB962C8B-B14F-4D97-AF65-F5344CB8AC3E}">
        <p14:creationId xmlns:p14="http://schemas.microsoft.com/office/powerpoint/2010/main" val="3302041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356629E-1A04-4F0E-B55E-888FDFF2671C}" type="datetimeFigureOut">
              <a:rPr lang="es-MX" smtClean="0"/>
              <a:t>22/01/2024</a:t>
            </a:fld>
            <a:endParaRPr lang="es-MX"/>
          </a:p>
        </p:txBody>
      </p:sp>
      <p:sp>
        <p:nvSpPr>
          <p:cNvPr id="5" name="Footer Placeholder 4"/>
          <p:cNvSpPr>
            <a:spLocks noGrp="1"/>
          </p:cNvSpPr>
          <p:nvPr>
            <p:ph type="ftr" sz="quarter" idx="11"/>
          </p:nvPr>
        </p:nvSpPr>
        <p:spPr>
          <a:xfrm>
            <a:off x="774923" y="5951811"/>
            <a:ext cx="7896279" cy="365125"/>
          </a:xfrm>
        </p:spPr>
        <p:txBody>
          <a:bodyPr/>
          <a:lstStyle/>
          <a:p>
            <a:endParaRPr lang="es-MX"/>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5D347AEB-5202-465F-A8F7-BFB2CE60844C}" type="slidenum">
              <a:rPr lang="es-MX" smtClean="0"/>
              <a:t>‹Nº›</a:t>
            </a:fld>
            <a:endParaRPr lang="es-MX"/>
          </a:p>
        </p:txBody>
      </p:sp>
    </p:spTree>
    <p:extLst>
      <p:ext uri="{BB962C8B-B14F-4D97-AF65-F5344CB8AC3E}">
        <p14:creationId xmlns:p14="http://schemas.microsoft.com/office/powerpoint/2010/main" val="3984557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ext 2">
  <p:cSld name="Title and text 2">
    <p:bg>
      <p:bgPr>
        <a:solidFill>
          <a:schemeClr val="accent5"/>
        </a:solidFill>
        <a:effectLst/>
      </p:bgPr>
    </p:bg>
    <p:spTree>
      <p:nvGrpSpPr>
        <p:cNvPr id="1" name="Shape 122"/>
        <p:cNvGrpSpPr/>
        <p:nvPr/>
      </p:nvGrpSpPr>
      <p:grpSpPr>
        <a:xfrm>
          <a:off x="0" y="0"/>
          <a:ext cx="0" cy="0"/>
          <a:chOff x="0" y="0"/>
          <a:chExt cx="0" cy="0"/>
        </a:xfrm>
      </p:grpSpPr>
      <p:sp>
        <p:nvSpPr>
          <p:cNvPr id="123" name="Google Shape;123;p19"/>
          <p:cNvSpPr/>
          <p:nvPr/>
        </p:nvSpPr>
        <p:spPr>
          <a:xfrm>
            <a:off x="1797633" y="927000"/>
            <a:ext cx="8762800" cy="50040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 name="Google Shape;124;p19"/>
          <p:cNvSpPr/>
          <p:nvPr/>
        </p:nvSpPr>
        <p:spPr>
          <a:xfrm rot="10800000">
            <a:off x="4178200" y="-30367"/>
            <a:ext cx="3835600" cy="1727600"/>
          </a:xfrm>
          <a:prstGeom prst="triangle">
            <a:avLst>
              <a:gd name="adj" fmla="val 5000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 name="Google Shape;125;p19"/>
          <p:cNvSpPr txBox="1">
            <a:spLocks noGrp="1"/>
          </p:cNvSpPr>
          <p:nvPr>
            <p:ph type="body" idx="1"/>
          </p:nvPr>
        </p:nvSpPr>
        <p:spPr>
          <a:xfrm>
            <a:off x="3356633" y="3135947"/>
            <a:ext cx="5478800" cy="1978800"/>
          </a:xfrm>
          <a:prstGeom prst="rect">
            <a:avLst/>
          </a:prstGeom>
        </p:spPr>
        <p:txBody>
          <a:bodyPr spcFirstLastPara="1" wrap="square" lIns="91425" tIns="91425" rIns="91425" bIns="91425" anchor="t" anchorCtr="0">
            <a:noAutofit/>
          </a:bodyPr>
          <a:lstStyle>
            <a:lvl1pPr marL="609585" lvl="0" indent="-431789" rtl="0">
              <a:lnSpc>
                <a:spcPct val="100000"/>
              </a:lnSpc>
              <a:spcBef>
                <a:spcPts val="0"/>
              </a:spcBef>
              <a:spcAft>
                <a:spcPts val="0"/>
              </a:spcAft>
              <a:buClr>
                <a:srgbClr val="000000"/>
              </a:buClr>
              <a:buSzPts val="1500"/>
              <a:buFont typeface="Montserrat"/>
              <a:buChar char="●"/>
              <a:defRPr>
                <a:solidFill>
                  <a:schemeClr val="dk1"/>
                </a:solidFill>
                <a:latin typeface="Didact Gothic"/>
                <a:ea typeface="Didact Gothic"/>
                <a:cs typeface="Didact Gothic"/>
                <a:sym typeface="Didact Gothic"/>
              </a:defRPr>
            </a:lvl1pPr>
            <a:lvl2pPr marL="1219170" lvl="1" indent="-397923" algn="just" rtl="0">
              <a:spcBef>
                <a:spcPts val="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2pPr>
            <a:lvl3pPr marL="1828754" lvl="2" indent="-397923" algn="just" rtl="0">
              <a:spcBef>
                <a:spcPts val="2133"/>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3pPr>
            <a:lvl4pPr marL="2438339" lvl="3" indent="-397923" algn="just" rtl="0">
              <a:spcBef>
                <a:spcPts val="2133"/>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4pPr>
            <a:lvl5pPr marL="3047924" lvl="4" indent="-397923" algn="just" rtl="0">
              <a:spcBef>
                <a:spcPts val="2133"/>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5pPr>
            <a:lvl6pPr marL="3657509" lvl="5" indent="-397923" algn="just" rtl="0">
              <a:spcBef>
                <a:spcPts val="2133"/>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6pPr>
            <a:lvl7pPr marL="4267093" lvl="6" indent="-397923" algn="just" rtl="0">
              <a:spcBef>
                <a:spcPts val="2133"/>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7pPr>
            <a:lvl8pPr marL="4876678" lvl="7" indent="-397923" algn="just" rtl="0">
              <a:spcBef>
                <a:spcPts val="2133"/>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8pPr>
            <a:lvl9pPr marL="5486263" lvl="8" indent="-397923" algn="just" rtl="0">
              <a:spcBef>
                <a:spcPts val="2133"/>
              </a:spcBef>
              <a:spcAft>
                <a:spcPts val="2133"/>
              </a:spcAft>
              <a:buClr>
                <a:srgbClr val="000000"/>
              </a:buClr>
              <a:buSzPts val="1100"/>
              <a:buFont typeface="Montserrat"/>
              <a:buChar char="■"/>
              <a:defRPr>
                <a:solidFill>
                  <a:schemeClr val="dk1"/>
                </a:solidFill>
                <a:latin typeface="Didact Gothic"/>
                <a:ea typeface="Didact Gothic"/>
                <a:cs typeface="Didact Gothic"/>
                <a:sym typeface="Didact Gothic"/>
              </a:defRPr>
            </a:lvl9pPr>
          </a:lstStyle>
          <a:p>
            <a:endParaRPr/>
          </a:p>
        </p:txBody>
      </p:sp>
      <p:sp>
        <p:nvSpPr>
          <p:cNvPr id="126" name="Google Shape;126;p19"/>
          <p:cNvSpPr txBox="1">
            <a:spLocks noGrp="1"/>
          </p:cNvSpPr>
          <p:nvPr>
            <p:ph type="title"/>
          </p:nvPr>
        </p:nvSpPr>
        <p:spPr>
          <a:xfrm>
            <a:off x="2250600" y="2028433"/>
            <a:ext cx="7690800" cy="70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700"/>
              <a:buNone/>
              <a:defRPr sz="4000" b="1">
                <a:solidFill>
                  <a:schemeClr val="dk1"/>
                </a:solidFill>
              </a:defRPr>
            </a:lvl1pPr>
            <a:lvl2pPr lvl="1" algn="ctr" rtl="0">
              <a:spcBef>
                <a:spcPts val="0"/>
              </a:spcBef>
              <a:spcAft>
                <a:spcPts val="0"/>
              </a:spcAft>
              <a:buClr>
                <a:schemeClr val="dk1"/>
              </a:buClr>
              <a:buSzPts val="3000"/>
              <a:buNone/>
              <a:defRPr b="1">
                <a:solidFill>
                  <a:schemeClr val="dk1"/>
                </a:solidFill>
              </a:defRPr>
            </a:lvl2pPr>
            <a:lvl3pPr lvl="2" algn="ctr" rtl="0">
              <a:spcBef>
                <a:spcPts val="0"/>
              </a:spcBef>
              <a:spcAft>
                <a:spcPts val="0"/>
              </a:spcAft>
              <a:buClr>
                <a:schemeClr val="dk1"/>
              </a:buClr>
              <a:buSzPts val="3000"/>
              <a:buNone/>
              <a:defRPr b="1">
                <a:solidFill>
                  <a:schemeClr val="dk1"/>
                </a:solidFill>
              </a:defRPr>
            </a:lvl3pPr>
            <a:lvl4pPr lvl="3" algn="ctr" rtl="0">
              <a:spcBef>
                <a:spcPts val="0"/>
              </a:spcBef>
              <a:spcAft>
                <a:spcPts val="0"/>
              </a:spcAft>
              <a:buClr>
                <a:schemeClr val="dk1"/>
              </a:buClr>
              <a:buSzPts val="3000"/>
              <a:buNone/>
              <a:defRPr b="1">
                <a:solidFill>
                  <a:schemeClr val="dk1"/>
                </a:solidFill>
              </a:defRPr>
            </a:lvl4pPr>
            <a:lvl5pPr lvl="4" algn="ctr" rtl="0">
              <a:spcBef>
                <a:spcPts val="0"/>
              </a:spcBef>
              <a:spcAft>
                <a:spcPts val="0"/>
              </a:spcAft>
              <a:buClr>
                <a:schemeClr val="dk1"/>
              </a:buClr>
              <a:buSzPts val="3000"/>
              <a:buNone/>
              <a:defRPr b="1">
                <a:solidFill>
                  <a:schemeClr val="dk1"/>
                </a:solidFill>
              </a:defRPr>
            </a:lvl5pPr>
            <a:lvl6pPr lvl="5" algn="ctr" rtl="0">
              <a:spcBef>
                <a:spcPts val="0"/>
              </a:spcBef>
              <a:spcAft>
                <a:spcPts val="0"/>
              </a:spcAft>
              <a:buClr>
                <a:schemeClr val="dk1"/>
              </a:buClr>
              <a:buSzPts val="3000"/>
              <a:buNone/>
              <a:defRPr b="1">
                <a:solidFill>
                  <a:schemeClr val="dk1"/>
                </a:solidFill>
              </a:defRPr>
            </a:lvl6pPr>
            <a:lvl7pPr lvl="6" algn="ctr" rtl="0">
              <a:spcBef>
                <a:spcPts val="0"/>
              </a:spcBef>
              <a:spcAft>
                <a:spcPts val="0"/>
              </a:spcAft>
              <a:buClr>
                <a:schemeClr val="dk1"/>
              </a:buClr>
              <a:buSzPts val="3000"/>
              <a:buNone/>
              <a:defRPr b="1">
                <a:solidFill>
                  <a:schemeClr val="dk1"/>
                </a:solidFill>
              </a:defRPr>
            </a:lvl7pPr>
            <a:lvl8pPr lvl="7" algn="ctr" rtl="0">
              <a:spcBef>
                <a:spcPts val="0"/>
              </a:spcBef>
              <a:spcAft>
                <a:spcPts val="0"/>
              </a:spcAft>
              <a:buClr>
                <a:schemeClr val="dk1"/>
              </a:buClr>
              <a:buSzPts val="3000"/>
              <a:buNone/>
              <a:defRPr b="1">
                <a:solidFill>
                  <a:schemeClr val="dk1"/>
                </a:solidFill>
              </a:defRPr>
            </a:lvl8pPr>
            <a:lvl9pPr lvl="8" algn="ctr" rtl="0">
              <a:spcBef>
                <a:spcPts val="0"/>
              </a:spcBef>
              <a:spcAft>
                <a:spcPts val="0"/>
              </a:spcAft>
              <a:buClr>
                <a:schemeClr val="dk1"/>
              </a:buClr>
              <a:buSzPts val="3000"/>
              <a:buNone/>
              <a:defRPr b="1">
                <a:solidFill>
                  <a:schemeClr val="dk1"/>
                </a:solidFill>
              </a:defRPr>
            </a:lvl9pPr>
          </a:lstStyle>
          <a:p>
            <a:endParaRPr/>
          </a:p>
        </p:txBody>
      </p:sp>
    </p:spTree>
    <p:extLst>
      <p:ext uri="{BB962C8B-B14F-4D97-AF65-F5344CB8AC3E}">
        <p14:creationId xmlns:p14="http://schemas.microsoft.com/office/powerpoint/2010/main" val="1247256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356629E-1A04-4F0E-B55E-888FDFF2671C}" type="datetimeFigureOut">
              <a:rPr lang="es-MX" smtClean="0"/>
              <a:t>22/01/2024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10558300" y="5956137"/>
            <a:ext cx="1052508" cy="365125"/>
          </a:xfrm>
        </p:spPr>
        <p:txBody>
          <a:bodyPr/>
          <a:lstStyle/>
          <a:p>
            <a:fld id="{5D347AEB-5202-465F-A8F7-BFB2CE60844C}" type="slidenum">
              <a:rPr lang="es-MX" smtClean="0"/>
              <a:t>‹Nº›</a:t>
            </a:fld>
            <a:endParaRPr lang="es-MX"/>
          </a:p>
        </p:txBody>
      </p:sp>
    </p:spTree>
    <p:extLst>
      <p:ext uri="{BB962C8B-B14F-4D97-AF65-F5344CB8AC3E}">
        <p14:creationId xmlns:p14="http://schemas.microsoft.com/office/powerpoint/2010/main" val="37319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356629E-1A04-4F0E-B55E-888FDFF2671C}" type="datetimeFigureOut">
              <a:rPr lang="es-MX" smtClean="0"/>
              <a:t>22/01/2024</a:t>
            </a:fld>
            <a:endParaRPr lang="es-MX"/>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5D347AEB-5202-465F-A8F7-BFB2CE60844C}" type="slidenum">
              <a:rPr lang="es-MX" smtClean="0"/>
              <a:t>‹Nº›</a:t>
            </a:fld>
            <a:endParaRPr lang="es-MX"/>
          </a:p>
        </p:txBody>
      </p:sp>
    </p:spTree>
    <p:extLst>
      <p:ext uri="{BB962C8B-B14F-4D97-AF65-F5344CB8AC3E}">
        <p14:creationId xmlns:p14="http://schemas.microsoft.com/office/powerpoint/2010/main" val="292038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356629E-1A04-4F0E-B55E-888FDFF2671C}" type="datetimeFigureOut">
              <a:rPr lang="es-MX" smtClean="0"/>
              <a:t>22/01/2024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347AEB-5202-465F-A8F7-BFB2CE60844C}" type="slidenum">
              <a:rPr lang="es-MX" smtClean="0"/>
              <a:t>‹Nº›</a:t>
            </a:fld>
            <a:endParaRPr lang="es-MX"/>
          </a:p>
        </p:txBody>
      </p:sp>
    </p:spTree>
    <p:extLst>
      <p:ext uri="{BB962C8B-B14F-4D97-AF65-F5344CB8AC3E}">
        <p14:creationId xmlns:p14="http://schemas.microsoft.com/office/powerpoint/2010/main" val="225299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356629E-1A04-4F0E-B55E-888FDFF2671C}" type="datetimeFigureOut">
              <a:rPr lang="es-MX" smtClean="0"/>
              <a:t>22/01/2024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D347AEB-5202-465F-A8F7-BFB2CE60844C}" type="slidenum">
              <a:rPr lang="es-MX" smtClean="0"/>
              <a:t>‹Nº›</a:t>
            </a:fld>
            <a:endParaRPr lang="es-MX"/>
          </a:p>
        </p:txBody>
      </p:sp>
    </p:spTree>
    <p:extLst>
      <p:ext uri="{BB962C8B-B14F-4D97-AF65-F5344CB8AC3E}">
        <p14:creationId xmlns:p14="http://schemas.microsoft.com/office/powerpoint/2010/main" val="338342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356629E-1A04-4F0E-B55E-888FDFF2671C}" type="datetimeFigureOut">
              <a:rPr lang="es-MX" smtClean="0"/>
              <a:t>22/01/2024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D347AEB-5202-465F-A8F7-BFB2CE60844C}" type="slidenum">
              <a:rPr lang="es-MX" smtClean="0"/>
              <a:t>‹Nº›</a:t>
            </a:fld>
            <a:endParaRPr lang="es-MX"/>
          </a:p>
        </p:txBody>
      </p:sp>
    </p:spTree>
    <p:extLst>
      <p:ext uri="{BB962C8B-B14F-4D97-AF65-F5344CB8AC3E}">
        <p14:creationId xmlns:p14="http://schemas.microsoft.com/office/powerpoint/2010/main" val="187947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6629E-1A04-4F0E-B55E-888FDFF2671C}" type="datetimeFigureOut">
              <a:rPr lang="es-MX" smtClean="0"/>
              <a:t>22/01/2024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D347AEB-5202-465F-A8F7-BFB2CE60844C}" type="slidenum">
              <a:rPr lang="es-MX" smtClean="0"/>
              <a:t>‹Nº›</a:t>
            </a:fld>
            <a:endParaRPr lang="es-MX"/>
          </a:p>
        </p:txBody>
      </p:sp>
    </p:spTree>
    <p:extLst>
      <p:ext uri="{BB962C8B-B14F-4D97-AF65-F5344CB8AC3E}">
        <p14:creationId xmlns:p14="http://schemas.microsoft.com/office/powerpoint/2010/main" val="82287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356629E-1A04-4F0E-B55E-888FDFF2671C}" type="datetimeFigureOut">
              <a:rPr lang="es-MX" smtClean="0"/>
              <a:t>22/01/2024</a:t>
            </a:fld>
            <a:endParaRPr lang="es-MX"/>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D347AEB-5202-465F-A8F7-BFB2CE60844C}" type="slidenum">
              <a:rPr lang="es-MX" smtClean="0"/>
              <a:t>‹Nº›</a:t>
            </a:fld>
            <a:endParaRPr lang="es-MX"/>
          </a:p>
        </p:txBody>
      </p:sp>
    </p:spTree>
    <p:extLst>
      <p:ext uri="{BB962C8B-B14F-4D97-AF65-F5344CB8AC3E}">
        <p14:creationId xmlns:p14="http://schemas.microsoft.com/office/powerpoint/2010/main" val="1638980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356629E-1A04-4F0E-B55E-888FDFF2671C}" type="datetimeFigureOut">
              <a:rPr lang="es-MX" smtClean="0"/>
              <a:t>22/01/2024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347AEB-5202-465F-A8F7-BFB2CE60844C}" type="slidenum">
              <a:rPr lang="es-MX" smtClean="0"/>
              <a:t>‹Nº›</a:t>
            </a:fld>
            <a:endParaRPr lang="es-MX"/>
          </a:p>
        </p:txBody>
      </p:sp>
    </p:spTree>
    <p:extLst>
      <p:ext uri="{BB962C8B-B14F-4D97-AF65-F5344CB8AC3E}">
        <p14:creationId xmlns:p14="http://schemas.microsoft.com/office/powerpoint/2010/main" val="328629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356629E-1A04-4F0E-B55E-888FDFF2671C}" type="datetimeFigureOut">
              <a:rPr lang="es-MX" smtClean="0"/>
              <a:t>22/01/2024</a:t>
            </a:fld>
            <a:endParaRPr lang="es-MX"/>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MX"/>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5D347AEB-5202-465F-A8F7-BFB2CE60844C}" type="slidenum">
              <a:rPr lang="es-MX" smtClean="0"/>
              <a:t>‹Nº›</a:t>
            </a:fld>
            <a:endParaRPr lang="es-MX"/>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048893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ista previa de imagen">
            <a:extLst>
              <a:ext uri="{FF2B5EF4-FFF2-40B4-BE49-F238E27FC236}">
                <a16:creationId xmlns:a16="http://schemas.microsoft.com/office/drawing/2014/main" id="{1C0DA247-6D81-4DB5-BBBD-070C3958D8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6850" y="2286000"/>
            <a:ext cx="2243495" cy="66516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sta previa de imagen">
            <a:extLst>
              <a:ext uri="{FF2B5EF4-FFF2-40B4-BE49-F238E27FC236}">
                <a16:creationId xmlns:a16="http://schemas.microsoft.com/office/drawing/2014/main" id="{97F30E14-1FB8-408C-A03E-24FA596C17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4035" y="3906840"/>
            <a:ext cx="2809073" cy="547184"/>
          </a:xfrm>
          <a:prstGeom prst="rect">
            <a:avLst/>
          </a:prstGeom>
          <a:solidFill>
            <a:schemeClr val="bg1"/>
          </a:solidFill>
        </p:spPr>
      </p:pic>
      <p:sp>
        <p:nvSpPr>
          <p:cNvPr id="9" name="Título 1">
            <a:extLst>
              <a:ext uri="{FF2B5EF4-FFF2-40B4-BE49-F238E27FC236}">
                <a16:creationId xmlns:a16="http://schemas.microsoft.com/office/drawing/2014/main" id="{2C6D58A8-1192-F2C3-83D8-ED6584D3BEAD}"/>
              </a:ext>
            </a:extLst>
          </p:cNvPr>
          <p:cNvSpPr txBox="1">
            <a:spLocks/>
          </p:cNvSpPr>
          <p:nvPr/>
        </p:nvSpPr>
        <p:spPr>
          <a:xfrm>
            <a:off x="4685976" y="752354"/>
            <a:ext cx="7201224" cy="5405378"/>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1800" b="1" kern="1200" dirty="0">
                <a:effectLst/>
                <a:latin typeface="Times New Roman" panose="02020603050405020304" pitchFamily="18" charset="0"/>
                <a:ea typeface="Times New Roman" panose="02020603050405020304" pitchFamily="18" charset="0"/>
              </a:rPr>
              <a:t>Género, familia y trabajo:</a:t>
            </a:r>
            <a:r>
              <a:rPr lang="es-MX" sz="1800" u="sng" dirty="0">
                <a:effectLst/>
                <a:latin typeface="Times New Roman" panose="02020603050405020304" pitchFamily="18" charset="0"/>
                <a:ea typeface="Times New Roman" panose="02020603050405020304" pitchFamily="18" charset="0"/>
                <a:cs typeface="Calibri" panose="020F0502020204030204" pitchFamily="34" charset="0"/>
              </a:rPr>
              <a:t> </a:t>
            </a:r>
            <a:r>
              <a:rPr lang="es-MX" sz="1800" b="1" kern="1200" dirty="0">
                <a:effectLst/>
                <a:latin typeface="Times New Roman" panose="02020603050405020304" pitchFamily="18" charset="0"/>
                <a:ea typeface="Times New Roman" panose="02020603050405020304" pitchFamily="18" charset="0"/>
              </a:rPr>
              <a:t> Organización del trabajo en hogares de doble proveedor en la Ciudad de México durante la pandemia por COVID 19</a:t>
            </a:r>
            <a:endParaRPr lang="es-MX" sz="1800" dirty="0">
              <a:effectLst/>
              <a:latin typeface="Times New Roman" panose="02020603050405020304" pitchFamily="18" charset="0"/>
              <a:ea typeface="Times New Roman" panose="02020603050405020304" pitchFamily="18" charset="0"/>
            </a:endParaRPr>
          </a:p>
          <a:p>
            <a:endParaRPr lang="es-MX" sz="4400" dirty="0">
              <a:latin typeface="Bookman Old Style" panose="02050604050505020204" pitchFamily="18" charset="0"/>
            </a:endParaRPr>
          </a:p>
          <a:p>
            <a:pPr algn="just">
              <a:lnSpc>
                <a:spcPct val="150000"/>
              </a:lnSpc>
            </a:pPr>
            <a:r>
              <a:rPr lang="es-MX" sz="1800" dirty="0">
                <a:effectLst/>
                <a:highlight>
                  <a:srgbClr val="CCE2CD"/>
                </a:highlight>
                <a:latin typeface="Times New Roman" panose="02020603050405020304" pitchFamily="18" charset="0"/>
                <a:ea typeface="Calibri" panose="020F0502020204030204" pitchFamily="34" charset="0"/>
                <a:cs typeface="Times New Roman" panose="02020603050405020304" pitchFamily="18" charset="0"/>
              </a:rPr>
              <a:t>Ana María Tepichin Valle</a:t>
            </a:r>
            <a:endParaRPr lang="es-MX" sz="4100" cap="none" dirty="0">
              <a:highlight>
                <a:srgbClr val="CCE2CD"/>
              </a:highlight>
              <a:latin typeface="Arial" panose="020B0604020202020204" pitchFamily="34" charset="0"/>
              <a:cs typeface="Arial" panose="020B0604020202020204" pitchFamily="34" charset="0"/>
            </a:endParaRPr>
          </a:p>
          <a:p>
            <a:pPr algn="just">
              <a:lnSpc>
                <a:spcPct val="150000"/>
              </a:lnSpc>
            </a:pPr>
            <a:r>
              <a:rPr lang="es-MX" sz="1400" dirty="0">
                <a:effectLst/>
                <a:highlight>
                  <a:srgbClr val="CCE2CD"/>
                </a:highlight>
                <a:latin typeface="Times New Roman" panose="02020603050405020304" pitchFamily="18" charset="0"/>
                <a:ea typeface="Calibri" panose="020F0502020204030204" pitchFamily="34" charset="0"/>
                <a:cs typeface="Times New Roman" panose="02020603050405020304" pitchFamily="18" charset="0"/>
              </a:rPr>
              <a:t>Enero 2024</a:t>
            </a:r>
            <a:endParaRPr lang="es-MX" sz="1400" dirty="0">
              <a:effectLst/>
              <a:highlight>
                <a:srgbClr val="CCE2CD"/>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400" dirty="0">
                <a:effectLst/>
                <a:highlight>
                  <a:srgbClr val="CCE2CD"/>
                </a:highlight>
                <a:latin typeface="Times New Roman" panose="02020603050405020304" pitchFamily="18" charset="0"/>
                <a:ea typeface="Calibri" panose="020F0502020204030204" pitchFamily="34" charset="0"/>
                <a:cs typeface="Times New Roman" panose="02020603050405020304" pitchFamily="18" charset="0"/>
              </a:rPr>
              <a:t>Encuentro: Parentalidad/cuidado, balance familia trabajo y políticas familiares</a:t>
            </a:r>
            <a:endParaRPr lang="es-MX" sz="1400" dirty="0">
              <a:effectLst/>
              <a:highlight>
                <a:srgbClr val="CCE2CD"/>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400" dirty="0">
                <a:effectLst/>
                <a:highlight>
                  <a:srgbClr val="CCE2CD"/>
                </a:highlight>
                <a:latin typeface="Times New Roman" panose="02020603050405020304" pitchFamily="18" charset="0"/>
                <a:ea typeface="Calibri" panose="020F0502020204030204" pitchFamily="34" charset="0"/>
                <a:cs typeface="Times New Roman" panose="02020603050405020304" pitchFamily="18" charset="0"/>
              </a:rPr>
              <a:t>United Nations, Department of Economic and Social Affairs, CONAHCYT, CIESAS</a:t>
            </a:r>
            <a:endParaRPr lang="es-MX" sz="1400" dirty="0">
              <a:effectLst/>
              <a:highlight>
                <a:srgbClr val="CCE2CD"/>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a:extLst>
              <a:ext uri="{FF2B5EF4-FFF2-40B4-BE49-F238E27FC236}">
                <a16:creationId xmlns:a16="http://schemas.microsoft.com/office/drawing/2014/main" id="{4C489172-1838-4589-8D26-2F43CAFAF179}"/>
              </a:ext>
            </a:extLst>
          </p:cNvPr>
          <p:cNvSpPr>
            <a:spLocks noGrp="1"/>
          </p:cNvSpPr>
          <p:nvPr>
            <p:ph type="sldNum" sz="quarter" idx="12"/>
          </p:nvPr>
        </p:nvSpPr>
        <p:spPr/>
        <p:txBody>
          <a:bodyPr/>
          <a:lstStyle/>
          <a:p>
            <a:fld id="{5D347AEB-5202-465F-A8F7-BFB2CE60844C}" type="slidenum">
              <a:rPr lang="es-MX" smtClean="0"/>
              <a:t>1</a:t>
            </a:fld>
            <a:endParaRPr lang="es-MX"/>
          </a:p>
        </p:txBody>
      </p:sp>
    </p:spTree>
    <p:extLst>
      <p:ext uri="{BB962C8B-B14F-4D97-AF65-F5344CB8AC3E}">
        <p14:creationId xmlns:p14="http://schemas.microsoft.com/office/powerpoint/2010/main" val="4112581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269609" y="1843048"/>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7660" y="1910174"/>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0725" y="4371301"/>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85710" y="4371301"/>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135398" y="1923021"/>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24591" y="1843048"/>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135398" y="4269903"/>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24591" y="4254809"/>
            <a:ext cx="2216308" cy="2216308"/>
          </a:xfrm>
          <a:prstGeom prst="rect">
            <a:avLst/>
          </a:prstGeom>
          <a:noFill/>
          <a:extLst>
            <a:ext uri="{909E8E84-426E-40DD-AFC4-6F175D3DCCD1}">
              <a14:hiddenFill xmlns:a14="http://schemas.microsoft.com/office/drawing/2010/main">
                <a:solidFill>
                  <a:srgbClr val="FFFFFF"/>
                </a:solidFill>
              </a14:hiddenFill>
            </a:ext>
          </a:extLst>
        </p:spPr>
      </p:pic>
      <p:sp>
        <p:nvSpPr>
          <p:cNvPr id="21" name="CuadroTexto 20"/>
          <p:cNvSpPr txBox="1"/>
          <p:nvPr/>
        </p:nvSpPr>
        <p:spPr>
          <a:xfrm>
            <a:off x="854957" y="2722245"/>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2" name="CuadroTexto 21"/>
          <p:cNvSpPr txBox="1"/>
          <p:nvPr/>
        </p:nvSpPr>
        <p:spPr>
          <a:xfrm>
            <a:off x="854957" y="5206620"/>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3" name="CuadroTexto 22"/>
          <p:cNvSpPr txBox="1"/>
          <p:nvPr/>
        </p:nvSpPr>
        <p:spPr>
          <a:xfrm>
            <a:off x="7584165" y="2741329"/>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4" name="CuadroTexto 23"/>
          <p:cNvSpPr txBox="1"/>
          <p:nvPr/>
        </p:nvSpPr>
        <p:spPr>
          <a:xfrm>
            <a:off x="7647410" y="5109575"/>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5" name="CuadroTexto 24"/>
          <p:cNvSpPr txBox="1"/>
          <p:nvPr/>
        </p:nvSpPr>
        <p:spPr>
          <a:xfrm>
            <a:off x="2793088" y="2583745"/>
            <a:ext cx="1532706" cy="276999"/>
          </a:xfrm>
          <a:prstGeom prst="rect">
            <a:avLst/>
          </a:prstGeom>
          <a:solidFill>
            <a:srgbClr val="FFC000"/>
          </a:solidFill>
        </p:spPr>
        <p:txBody>
          <a:bodyPr wrap="square" rtlCol="0">
            <a:spAutoFit/>
          </a:bodyPr>
          <a:lstStyle/>
          <a:p>
            <a:pPr algn="ctr"/>
            <a:r>
              <a:rPr lang="es-MX" sz="1200" dirty="0"/>
              <a:t>Tiempo parcial</a:t>
            </a:r>
          </a:p>
        </p:txBody>
      </p:sp>
      <p:sp>
        <p:nvSpPr>
          <p:cNvPr id="26" name="CuadroTexto 25"/>
          <p:cNvSpPr txBox="1"/>
          <p:nvPr/>
        </p:nvSpPr>
        <p:spPr>
          <a:xfrm>
            <a:off x="2790550" y="5131669"/>
            <a:ext cx="1532706" cy="276999"/>
          </a:xfrm>
          <a:prstGeom prst="rect">
            <a:avLst/>
          </a:prstGeom>
          <a:solidFill>
            <a:schemeClr val="accent5">
              <a:lumMod val="40000"/>
              <a:lumOff val="60000"/>
            </a:schemeClr>
          </a:solidFill>
        </p:spPr>
        <p:txBody>
          <a:bodyPr wrap="square" rtlCol="0">
            <a:spAutoFit/>
          </a:bodyPr>
          <a:lstStyle/>
          <a:p>
            <a:pPr algn="ctr"/>
            <a:r>
              <a:rPr lang="es-MX" sz="1200" dirty="0"/>
              <a:t>Tiempo completo</a:t>
            </a:r>
          </a:p>
        </p:txBody>
      </p:sp>
      <p:sp>
        <p:nvSpPr>
          <p:cNvPr id="27" name="CuadroTexto 26"/>
          <p:cNvSpPr txBox="1"/>
          <p:nvPr/>
        </p:nvSpPr>
        <p:spPr>
          <a:xfrm>
            <a:off x="9691771" y="2583744"/>
            <a:ext cx="1532706" cy="276999"/>
          </a:xfrm>
          <a:prstGeom prst="rect">
            <a:avLst/>
          </a:prstGeom>
          <a:solidFill>
            <a:schemeClr val="accent5">
              <a:lumMod val="40000"/>
              <a:lumOff val="60000"/>
            </a:schemeClr>
          </a:solidFill>
        </p:spPr>
        <p:txBody>
          <a:bodyPr wrap="square" rtlCol="0">
            <a:spAutoFit/>
          </a:bodyPr>
          <a:lstStyle/>
          <a:p>
            <a:pPr algn="ctr"/>
            <a:r>
              <a:rPr lang="es-MX" sz="1200" dirty="0"/>
              <a:t>Tiempo completo</a:t>
            </a:r>
          </a:p>
        </p:txBody>
      </p:sp>
      <p:sp>
        <p:nvSpPr>
          <p:cNvPr id="28" name="CuadroTexto 27"/>
          <p:cNvSpPr txBox="1"/>
          <p:nvPr/>
        </p:nvSpPr>
        <p:spPr>
          <a:xfrm>
            <a:off x="9666392" y="4993169"/>
            <a:ext cx="1532706" cy="276999"/>
          </a:xfrm>
          <a:prstGeom prst="rect">
            <a:avLst/>
          </a:prstGeom>
          <a:solidFill>
            <a:schemeClr val="accent5">
              <a:lumMod val="40000"/>
              <a:lumOff val="60000"/>
            </a:schemeClr>
          </a:solidFill>
        </p:spPr>
        <p:txBody>
          <a:bodyPr wrap="square" rtlCol="0">
            <a:spAutoFit/>
          </a:bodyPr>
          <a:lstStyle/>
          <a:p>
            <a:pPr algn="ctr"/>
            <a:r>
              <a:rPr lang="es-MX" sz="1200" dirty="0"/>
              <a:t>Tiempo completo</a:t>
            </a:r>
          </a:p>
        </p:txBody>
      </p:sp>
      <p:sp>
        <p:nvSpPr>
          <p:cNvPr id="30" name="CuadroTexto 29">
            <a:extLst>
              <a:ext uri="{FF2B5EF4-FFF2-40B4-BE49-F238E27FC236}">
                <a16:creationId xmlns:a16="http://schemas.microsoft.com/office/drawing/2014/main" id="{AC02D0DF-69E3-B909-855A-CA05581AEF03}"/>
              </a:ext>
            </a:extLst>
          </p:cNvPr>
          <p:cNvSpPr txBox="1"/>
          <p:nvPr/>
        </p:nvSpPr>
        <p:spPr>
          <a:xfrm>
            <a:off x="446597" y="874314"/>
            <a:ext cx="8869351" cy="523220"/>
          </a:xfrm>
          <a:prstGeom prst="rect">
            <a:avLst/>
          </a:prstGeom>
          <a:noFill/>
        </p:spPr>
        <p:txBody>
          <a:bodyPr wrap="none" rtlCol="0">
            <a:spAutoFit/>
          </a:bodyPr>
          <a:lstStyle/>
          <a:p>
            <a:r>
              <a:rPr lang="es-MX" sz="2800" dirty="0">
                <a:solidFill>
                  <a:schemeClr val="bg1"/>
                </a:solidFill>
              </a:rPr>
              <a:t>Trabajo remunerado tiempo parcial antes del confinamiento</a:t>
            </a:r>
          </a:p>
        </p:txBody>
      </p:sp>
      <p:sp>
        <p:nvSpPr>
          <p:cNvPr id="5" name="CuadroTexto 4">
            <a:extLst>
              <a:ext uri="{FF2B5EF4-FFF2-40B4-BE49-F238E27FC236}">
                <a16:creationId xmlns:a16="http://schemas.microsoft.com/office/drawing/2014/main" id="{20605589-7AA7-C37E-97FF-A14D5EA25659}"/>
              </a:ext>
            </a:extLst>
          </p:cNvPr>
          <p:cNvSpPr txBox="1"/>
          <p:nvPr/>
        </p:nvSpPr>
        <p:spPr>
          <a:xfrm>
            <a:off x="2260029" y="2212663"/>
            <a:ext cx="7358768" cy="4013278"/>
          </a:xfrm>
          <a:prstGeom prst="rect">
            <a:avLst/>
          </a:prstGeom>
          <a:solidFill>
            <a:schemeClr val="bg1"/>
          </a:solidFill>
        </p:spPr>
        <p:txBody>
          <a:bodyPr wrap="square" rtlCol="0">
            <a:spAutoFit/>
          </a:bodyPr>
          <a:lstStyle/>
          <a:p>
            <a:pPr algn="just">
              <a:lnSpc>
                <a:spcPct val="150000"/>
              </a:lnSpc>
            </a:pPr>
            <a:r>
              <a:rPr lang="es-MX" sz="2000" dirty="0">
                <a:effectLst/>
                <a:latin typeface="Times New Roman" panose="02020603050405020304" pitchFamily="18" charset="0"/>
                <a:ea typeface="Calibri" panose="020F0502020204030204" pitchFamily="34" charset="0"/>
                <a:cs typeface="Times New Roman" panose="02020603050405020304" pitchFamily="18" charset="0"/>
              </a:rPr>
              <a:t>“Antes era levantarme temprano para hacer desayuno y que se fuera el niño a la escuela con él. Yo me quedaba a hacer cosas de casa y ya luego me iba al trabajo. Después me regresaba como doce y media para preparar algo de comer. Salían de la escuela y era regresar a casa a comer y después a hacer tareas con ellos y llevarlos a actividades de la tarde. Regresar a que se bañaran, terminar y acostarse.” (</a:t>
            </a:r>
            <a:r>
              <a:rPr lang="es-MX" sz="1600" dirty="0">
                <a:effectLst/>
                <a:latin typeface="Times New Roman" panose="02020603050405020304" pitchFamily="18" charset="0"/>
                <a:ea typeface="Calibri" panose="020F0502020204030204" pitchFamily="34" charset="0"/>
                <a:cs typeface="Times New Roman" panose="02020603050405020304" pitchFamily="18" charset="0"/>
              </a:rPr>
              <a:t>Adriana, 50 años, maestra de inglés en universidad privada, trabajó en línea de tiempo parcial durante el confinamiento mientras su pareja lo hizo de manera híbrida de tiempo completo, hijos e hijas de 8 y 12 años</a:t>
            </a:r>
            <a:r>
              <a:rPr lang="es-MX"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5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CA298-1EF9-679C-80B2-96685E0C2D07}"/>
            </a:ext>
          </a:extLst>
        </p:cNvPr>
        <p:cNvGrpSpPr/>
        <p:nvPr/>
      </p:nvGrpSpPr>
      <p:grpSpPr>
        <a:xfrm>
          <a:off x="0" y="0"/>
          <a:ext cx="0" cy="0"/>
          <a:chOff x="0" y="0"/>
          <a:chExt cx="0" cy="0"/>
        </a:xfrm>
      </p:grpSpPr>
      <p:sp>
        <p:nvSpPr>
          <p:cNvPr id="4" name="CuadroTexto 3">
            <a:extLst>
              <a:ext uri="{FF2B5EF4-FFF2-40B4-BE49-F238E27FC236}">
                <a16:creationId xmlns:a16="http://schemas.microsoft.com/office/drawing/2014/main" id="{75078D71-0BD7-5C91-56C7-6C30BD4DECDD}"/>
              </a:ext>
            </a:extLst>
          </p:cNvPr>
          <p:cNvSpPr txBox="1"/>
          <p:nvPr/>
        </p:nvSpPr>
        <p:spPr>
          <a:xfrm>
            <a:off x="446597" y="874314"/>
            <a:ext cx="5741572" cy="523220"/>
          </a:xfrm>
          <a:prstGeom prst="rect">
            <a:avLst/>
          </a:prstGeom>
          <a:noFill/>
        </p:spPr>
        <p:txBody>
          <a:bodyPr wrap="none" rtlCol="0">
            <a:spAutoFit/>
          </a:bodyPr>
          <a:lstStyle/>
          <a:p>
            <a:r>
              <a:rPr lang="es-MX" sz="2800" dirty="0">
                <a:solidFill>
                  <a:schemeClr val="bg1"/>
                </a:solidFill>
              </a:rPr>
              <a:t>Formas de reconocimiento y jerarquía</a:t>
            </a:r>
          </a:p>
        </p:txBody>
      </p:sp>
      <p:sp>
        <p:nvSpPr>
          <p:cNvPr id="5" name="Marcador de contenido 2">
            <a:extLst>
              <a:ext uri="{FF2B5EF4-FFF2-40B4-BE49-F238E27FC236}">
                <a16:creationId xmlns:a16="http://schemas.microsoft.com/office/drawing/2014/main" id="{E829A87B-1C3C-C96E-51E5-27EFEB68716A}"/>
              </a:ext>
            </a:extLst>
          </p:cNvPr>
          <p:cNvSpPr txBox="1">
            <a:spLocks/>
          </p:cNvSpPr>
          <p:nvPr/>
        </p:nvSpPr>
        <p:spPr>
          <a:xfrm>
            <a:off x="707855" y="2141517"/>
            <a:ext cx="11052676" cy="3537528"/>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lvl="0">
              <a:lnSpc>
                <a:spcPct val="150000"/>
              </a:lnSpc>
            </a:pPr>
            <a:r>
              <a:rPr lang="es-MX" sz="2800" dirty="0">
                <a:solidFill>
                  <a:schemeClr val="tx1"/>
                </a:solidFill>
                <a:latin typeface="Arial" panose="020B0604020202020204" pitchFamily="34" charset="0"/>
                <a:cs typeface="Arial" panose="020B0604020202020204" pitchFamily="34" charset="0"/>
              </a:rPr>
              <a:t>Modalidad de jornada de trabajo durante el confinamiento</a:t>
            </a:r>
          </a:p>
          <a:p>
            <a:pPr lvl="0">
              <a:lnSpc>
                <a:spcPct val="150000"/>
              </a:lnSpc>
            </a:pPr>
            <a:r>
              <a:rPr lang="es-MX" sz="2800" dirty="0">
                <a:solidFill>
                  <a:schemeClr val="tx1"/>
                </a:solidFill>
                <a:latin typeface="Arial" panose="020B0604020202020204" pitchFamily="34" charset="0"/>
                <a:cs typeface="Arial" panose="020B0604020202020204" pitchFamily="34" charset="0"/>
              </a:rPr>
              <a:t>Significado que las mujeres otorgan al trabajo remunerado que realizan</a:t>
            </a:r>
          </a:p>
        </p:txBody>
      </p:sp>
      <p:sp>
        <p:nvSpPr>
          <p:cNvPr id="2" name="CuadroTexto 1">
            <a:extLst>
              <a:ext uri="{FF2B5EF4-FFF2-40B4-BE49-F238E27FC236}">
                <a16:creationId xmlns:a16="http://schemas.microsoft.com/office/drawing/2014/main" id="{234C8B12-BEA4-FE8F-7A97-CB2ADC64D352}"/>
              </a:ext>
            </a:extLst>
          </p:cNvPr>
          <p:cNvSpPr txBox="1"/>
          <p:nvPr/>
        </p:nvSpPr>
        <p:spPr>
          <a:xfrm>
            <a:off x="631371" y="2432515"/>
            <a:ext cx="10852774" cy="2600199"/>
          </a:xfrm>
          <a:prstGeom prst="rect">
            <a:avLst/>
          </a:prstGeom>
          <a:solidFill>
            <a:schemeClr val="bg1"/>
          </a:solidFill>
        </p:spPr>
        <p:txBody>
          <a:bodyPr wrap="square" rtlCol="0">
            <a:spAutoFit/>
          </a:bodyPr>
          <a:lstStyle/>
          <a:p>
            <a:pPr algn="ctr">
              <a:lnSpc>
                <a:spcPct val="150000"/>
              </a:lnSpc>
            </a:pPr>
            <a:r>
              <a:rPr lang="es-MX" sz="2800" dirty="0">
                <a:latin typeface="Times New Roman" panose="02020603050405020304" pitchFamily="18" charset="0"/>
                <a:cs typeface="Times New Roman" panose="02020603050405020304" pitchFamily="18" charset="0"/>
              </a:rPr>
              <a:t>La distribución del trabajo revela las maneras en que se reconocen unas y unos a sí mismos como personas, como mujeres y hombres en la interacción cotidiana, en su posición en la pareja, en el hogar y en la sociedad.</a:t>
            </a:r>
          </a:p>
        </p:txBody>
      </p:sp>
    </p:spTree>
    <p:extLst>
      <p:ext uri="{BB962C8B-B14F-4D97-AF65-F5344CB8AC3E}">
        <p14:creationId xmlns:p14="http://schemas.microsoft.com/office/powerpoint/2010/main" val="406214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wipe(down)">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C02D0DF-69E3-B909-855A-CA05581AEF03}"/>
              </a:ext>
            </a:extLst>
          </p:cNvPr>
          <p:cNvSpPr txBox="1"/>
          <p:nvPr/>
        </p:nvSpPr>
        <p:spPr>
          <a:xfrm>
            <a:off x="522462" y="738988"/>
            <a:ext cx="10136556" cy="461665"/>
          </a:xfrm>
          <a:prstGeom prst="rect">
            <a:avLst/>
          </a:prstGeom>
          <a:noFill/>
        </p:spPr>
        <p:txBody>
          <a:bodyPr wrap="none" rtlCol="0">
            <a:spAutoFit/>
          </a:bodyPr>
          <a:lstStyle/>
          <a:p>
            <a:pPr algn="ctr"/>
            <a:r>
              <a:rPr lang="es-MX" sz="2400" dirty="0">
                <a:solidFill>
                  <a:schemeClr val="bg1"/>
                </a:solidFill>
              </a:rPr>
              <a:t>Modalidades de trabajo remunerado tiempo completo durante el confinamiento</a:t>
            </a:r>
          </a:p>
        </p:txBody>
      </p:sp>
      <p:pic>
        <p:nvPicPr>
          <p:cNvPr id="81"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091658" y="1810708"/>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36903" y="1810708"/>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05513" y="2895983"/>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0758" y="2895983"/>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88" name="CuadroTexto 87"/>
          <p:cNvSpPr txBox="1"/>
          <p:nvPr/>
        </p:nvSpPr>
        <p:spPr>
          <a:xfrm>
            <a:off x="10598105" y="3210063"/>
            <a:ext cx="472113" cy="246221"/>
          </a:xfrm>
          <a:prstGeom prst="rect">
            <a:avLst/>
          </a:prstGeom>
          <a:solidFill>
            <a:schemeClr val="accent1">
              <a:lumMod val="25000"/>
              <a:lumOff val="75000"/>
            </a:schemeClr>
          </a:solidFill>
        </p:spPr>
        <p:txBody>
          <a:bodyPr wrap="square" rtlCol="0">
            <a:spAutoFit/>
          </a:bodyPr>
          <a:lstStyle/>
          <a:p>
            <a:pPr algn="ctr"/>
            <a:r>
              <a:rPr lang="es-MX" sz="500" dirty="0"/>
              <a:t>Dado de baja</a:t>
            </a:r>
          </a:p>
        </p:txBody>
      </p:sp>
      <p:pic>
        <p:nvPicPr>
          <p:cNvPr id="89"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05515" y="3939696"/>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90" name="CuadroTexto 89"/>
          <p:cNvSpPr txBox="1"/>
          <p:nvPr/>
        </p:nvSpPr>
        <p:spPr>
          <a:xfrm>
            <a:off x="8375799" y="4253775"/>
            <a:ext cx="450775" cy="169277"/>
          </a:xfrm>
          <a:prstGeom prst="rect">
            <a:avLst/>
          </a:prstGeom>
          <a:solidFill>
            <a:srgbClr val="92D050"/>
          </a:solidFill>
        </p:spPr>
        <p:txBody>
          <a:bodyPr wrap="square" rtlCol="0">
            <a:spAutoFit/>
          </a:bodyPr>
          <a:lstStyle/>
          <a:p>
            <a:pPr algn="ctr"/>
            <a:r>
              <a:rPr lang="es-MX" sz="500" dirty="0"/>
              <a:t>Presencial</a:t>
            </a:r>
          </a:p>
        </p:txBody>
      </p:sp>
      <p:pic>
        <p:nvPicPr>
          <p:cNvPr id="91"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0760" y="3939696"/>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19370" y="5024971"/>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94" name="CuadroTexto 93"/>
          <p:cNvSpPr txBox="1"/>
          <p:nvPr/>
        </p:nvSpPr>
        <p:spPr>
          <a:xfrm>
            <a:off x="8389654" y="5339050"/>
            <a:ext cx="450775" cy="169277"/>
          </a:xfrm>
          <a:prstGeom prst="rect">
            <a:avLst/>
          </a:prstGeom>
          <a:solidFill>
            <a:srgbClr val="92D050"/>
          </a:solidFill>
        </p:spPr>
        <p:txBody>
          <a:bodyPr wrap="square" rtlCol="0">
            <a:spAutoFit/>
          </a:bodyPr>
          <a:lstStyle/>
          <a:p>
            <a:pPr algn="ctr"/>
            <a:r>
              <a:rPr lang="es-MX" sz="500" dirty="0"/>
              <a:t>Presencial</a:t>
            </a:r>
          </a:p>
        </p:txBody>
      </p:sp>
      <p:pic>
        <p:nvPicPr>
          <p:cNvPr id="95"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64615" y="5024971"/>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96" name="CuadroTexto 95"/>
          <p:cNvSpPr txBox="1"/>
          <p:nvPr/>
        </p:nvSpPr>
        <p:spPr>
          <a:xfrm>
            <a:off x="10611962" y="5339051"/>
            <a:ext cx="472113" cy="169277"/>
          </a:xfrm>
          <a:prstGeom prst="rect">
            <a:avLst/>
          </a:prstGeom>
          <a:solidFill>
            <a:srgbClr val="B59BE0"/>
          </a:solidFill>
        </p:spPr>
        <p:txBody>
          <a:bodyPr wrap="square" rtlCol="0">
            <a:spAutoFit/>
          </a:bodyPr>
          <a:lstStyle/>
          <a:p>
            <a:pPr algn="ctr"/>
            <a:r>
              <a:rPr lang="es-MX" sz="500" dirty="0"/>
              <a:t>Híbrido</a:t>
            </a:r>
          </a:p>
        </p:txBody>
      </p:sp>
      <p:pic>
        <p:nvPicPr>
          <p:cNvPr id="97"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14752" y="5962455"/>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9997" y="5962455"/>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4335252" y="2968326"/>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80497" y="2951934"/>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33608" y="1820233"/>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06" name="CuadroTexto 105"/>
          <p:cNvSpPr txBox="1"/>
          <p:nvPr/>
        </p:nvSpPr>
        <p:spPr>
          <a:xfrm>
            <a:off x="1103892" y="2134312"/>
            <a:ext cx="450775" cy="184666"/>
          </a:xfrm>
          <a:prstGeom prst="rect">
            <a:avLst/>
          </a:prstGeom>
          <a:solidFill>
            <a:srgbClr val="F6A660"/>
          </a:solidFill>
        </p:spPr>
        <p:txBody>
          <a:bodyPr wrap="square" rtlCol="0">
            <a:spAutoFit/>
          </a:bodyPr>
          <a:lstStyle/>
          <a:p>
            <a:pPr algn="ctr"/>
            <a:r>
              <a:rPr lang="es-MX" sz="600" dirty="0"/>
              <a:t>En línea</a:t>
            </a:r>
          </a:p>
        </p:txBody>
      </p:sp>
      <p:pic>
        <p:nvPicPr>
          <p:cNvPr id="107"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78853" y="1820233"/>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47463" y="2905508"/>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2708" y="2905508"/>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47465" y="3949221"/>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2710" y="3949221"/>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61320" y="5034496"/>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06565" y="5034496"/>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20"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56702" y="5971980"/>
            <a:ext cx="975915" cy="975915"/>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01947" y="5971980"/>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125" name="CuadroTexto 124"/>
          <p:cNvSpPr txBox="1"/>
          <p:nvPr/>
        </p:nvSpPr>
        <p:spPr>
          <a:xfrm>
            <a:off x="1122942" y="3277312"/>
            <a:ext cx="450775" cy="184666"/>
          </a:xfrm>
          <a:prstGeom prst="rect">
            <a:avLst/>
          </a:prstGeom>
          <a:solidFill>
            <a:srgbClr val="F6A660"/>
          </a:solidFill>
        </p:spPr>
        <p:txBody>
          <a:bodyPr wrap="square" rtlCol="0">
            <a:spAutoFit/>
          </a:bodyPr>
          <a:lstStyle/>
          <a:p>
            <a:pPr algn="ctr"/>
            <a:r>
              <a:rPr lang="es-MX" sz="600" dirty="0"/>
              <a:t>En línea</a:t>
            </a:r>
          </a:p>
        </p:txBody>
      </p:sp>
      <p:sp>
        <p:nvSpPr>
          <p:cNvPr id="126" name="CuadroTexto 125"/>
          <p:cNvSpPr txBox="1"/>
          <p:nvPr/>
        </p:nvSpPr>
        <p:spPr>
          <a:xfrm>
            <a:off x="1122942" y="4334587"/>
            <a:ext cx="450775" cy="184666"/>
          </a:xfrm>
          <a:prstGeom prst="rect">
            <a:avLst/>
          </a:prstGeom>
          <a:solidFill>
            <a:srgbClr val="F6A660"/>
          </a:solidFill>
        </p:spPr>
        <p:txBody>
          <a:bodyPr wrap="square" rtlCol="0">
            <a:spAutoFit/>
          </a:bodyPr>
          <a:lstStyle/>
          <a:p>
            <a:pPr algn="ctr"/>
            <a:r>
              <a:rPr lang="es-MX" sz="600" dirty="0"/>
              <a:t>En línea</a:t>
            </a:r>
          </a:p>
        </p:txBody>
      </p:sp>
      <p:sp>
        <p:nvSpPr>
          <p:cNvPr id="128" name="CuadroTexto 127"/>
          <p:cNvSpPr txBox="1"/>
          <p:nvPr/>
        </p:nvSpPr>
        <p:spPr>
          <a:xfrm>
            <a:off x="1122942" y="5429962"/>
            <a:ext cx="450775" cy="184666"/>
          </a:xfrm>
          <a:prstGeom prst="rect">
            <a:avLst/>
          </a:prstGeom>
          <a:solidFill>
            <a:srgbClr val="F6A660"/>
          </a:solidFill>
        </p:spPr>
        <p:txBody>
          <a:bodyPr wrap="square" rtlCol="0">
            <a:spAutoFit/>
          </a:bodyPr>
          <a:lstStyle/>
          <a:p>
            <a:pPr algn="ctr"/>
            <a:r>
              <a:rPr lang="es-MX" sz="600" dirty="0"/>
              <a:t>En línea</a:t>
            </a:r>
          </a:p>
        </p:txBody>
      </p:sp>
      <p:sp>
        <p:nvSpPr>
          <p:cNvPr id="129" name="CuadroTexto 128"/>
          <p:cNvSpPr txBox="1"/>
          <p:nvPr/>
        </p:nvSpPr>
        <p:spPr>
          <a:xfrm>
            <a:off x="1113417" y="6353887"/>
            <a:ext cx="450775" cy="184666"/>
          </a:xfrm>
          <a:prstGeom prst="rect">
            <a:avLst/>
          </a:prstGeom>
          <a:solidFill>
            <a:srgbClr val="F6A660"/>
          </a:solidFill>
        </p:spPr>
        <p:txBody>
          <a:bodyPr wrap="square" rtlCol="0">
            <a:spAutoFit/>
          </a:bodyPr>
          <a:lstStyle/>
          <a:p>
            <a:pPr algn="ctr"/>
            <a:r>
              <a:rPr lang="es-MX" sz="600" dirty="0"/>
              <a:t>En línea</a:t>
            </a:r>
          </a:p>
        </p:txBody>
      </p:sp>
      <p:sp>
        <p:nvSpPr>
          <p:cNvPr id="130" name="CuadroTexto 129"/>
          <p:cNvSpPr txBox="1"/>
          <p:nvPr/>
        </p:nvSpPr>
        <p:spPr>
          <a:xfrm>
            <a:off x="4597821" y="3271618"/>
            <a:ext cx="450775" cy="184666"/>
          </a:xfrm>
          <a:prstGeom prst="rect">
            <a:avLst/>
          </a:prstGeom>
          <a:solidFill>
            <a:srgbClr val="F6A660"/>
          </a:solidFill>
        </p:spPr>
        <p:txBody>
          <a:bodyPr wrap="square" rtlCol="0">
            <a:spAutoFit/>
          </a:bodyPr>
          <a:lstStyle/>
          <a:p>
            <a:pPr algn="ctr"/>
            <a:r>
              <a:rPr lang="es-MX" sz="600" dirty="0"/>
              <a:t>En línea</a:t>
            </a:r>
          </a:p>
        </p:txBody>
      </p:sp>
      <p:sp>
        <p:nvSpPr>
          <p:cNvPr id="131" name="CuadroTexto 130"/>
          <p:cNvSpPr txBox="1"/>
          <p:nvPr/>
        </p:nvSpPr>
        <p:spPr>
          <a:xfrm>
            <a:off x="8354227" y="2179383"/>
            <a:ext cx="450775" cy="184666"/>
          </a:xfrm>
          <a:prstGeom prst="rect">
            <a:avLst/>
          </a:prstGeom>
          <a:solidFill>
            <a:srgbClr val="F6A660"/>
          </a:solidFill>
        </p:spPr>
        <p:txBody>
          <a:bodyPr wrap="square" rtlCol="0">
            <a:spAutoFit/>
          </a:bodyPr>
          <a:lstStyle/>
          <a:p>
            <a:pPr algn="ctr"/>
            <a:r>
              <a:rPr lang="es-MX" sz="600" dirty="0"/>
              <a:t>En línea</a:t>
            </a:r>
          </a:p>
        </p:txBody>
      </p:sp>
      <p:sp>
        <p:nvSpPr>
          <p:cNvPr id="132" name="CuadroTexto 131"/>
          <p:cNvSpPr txBox="1"/>
          <p:nvPr/>
        </p:nvSpPr>
        <p:spPr>
          <a:xfrm>
            <a:off x="8354227" y="3274758"/>
            <a:ext cx="450775" cy="184666"/>
          </a:xfrm>
          <a:prstGeom prst="rect">
            <a:avLst/>
          </a:prstGeom>
          <a:solidFill>
            <a:srgbClr val="F6A660"/>
          </a:solidFill>
        </p:spPr>
        <p:txBody>
          <a:bodyPr wrap="square" rtlCol="0">
            <a:spAutoFit/>
          </a:bodyPr>
          <a:lstStyle/>
          <a:p>
            <a:pPr algn="ctr"/>
            <a:r>
              <a:rPr lang="es-MX" sz="600" dirty="0"/>
              <a:t>En línea</a:t>
            </a:r>
          </a:p>
        </p:txBody>
      </p:sp>
      <p:sp>
        <p:nvSpPr>
          <p:cNvPr id="133" name="CuadroTexto 132"/>
          <p:cNvSpPr txBox="1"/>
          <p:nvPr/>
        </p:nvSpPr>
        <p:spPr>
          <a:xfrm>
            <a:off x="3326652" y="2134877"/>
            <a:ext cx="450775" cy="184666"/>
          </a:xfrm>
          <a:prstGeom prst="rect">
            <a:avLst/>
          </a:prstGeom>
          <a:solidFill>
            <a:srgbClr val="F6A660"/>
          </a:solidFill>
        </p:spPr>
        <p:txBody>
          <a:bodyPr wrap="square" rtlCol="0">
            <a:spAutoFit/>
          </a:bodyPr>
          <a:lstStyle/>
          <a:p>
            <a:pPr algn="ctr"/>
            <a:r>
              <a:rPr lang="es-MX" sz="600" dirty="0"/>
              <a:t>En línea</a:t>
            </a:r>
          </a:p>
        </p:txBody>
      </p:sp>
      <p:sp>
        <p:nvSpPr>
          <p:cNvPr id="134" name="CuadroTexto 133"/>
          <p:cNvSpPr txBox="1"/>
          <p:nvPr/>
        </p:nvSpPr>
        <p:spPr>
          <a:xfrm>
            <a:off x="3344385" y="3222718"/>
            <a:ext cx="450775" cy="184666"/>
          </a:xfrm>
          <a:prstGeom prst="rect">
            <a:avLst/>
          </a:prstGeom>
          <a:solidFill>
            <a:srgbClr val="F6A660"/>
          </a:solidFill>
        </p:spPr>
        <p:txBody>
          <a:bodyPr wrap="square" rtlCol="0">
            <a:spAutoFit/>
          </a:bodyPr>
          <a:lstStyle/>
          <a:p>
            <a:pPr algn="ctr"/>
            <a:r>
              <a:rPr lang="es-MX" sz="600" dirty="0"/>
              <a:t>En línea</a:t>
            </a:r>
          </a:p>
        </p:txBody>
      </p:sp>
      <p:sp>
        <p:nvSpPr>
          <p:cNvPr id="135" name="CuadroTexto 134"/>
          <p:cNvSpPr txBox="1"/>
          <p:nvPr/>
        </p:nvSpPr>
        <p:spPr>
          <a:xfrm>
            <a:off x="3344385" y="4278526"/>
            <a:ext cx="450775" cy="184666"/>
          </a:xfrm>
          <a:prstGeom prst="rect">
            <a:avLst/>
          </a:prstGeom>
          <a:solidFill>
            <a:srgbClr val="F6A660"/>
          </a:solidFill>
        </p:spPr>
        <p:txBody>
          <a:bodyPr wrap="square" rtlCol="0">
            <a:spAutoFit/>
          </a:bodyPr>
          <a:lstStyle/>
          <a:p>
            <a:pPr algn="ctr"/>
            <a:r>
              <a:rPr lang="es-MX" sz="600" dirty="0"/>
              <a:t>En línea</a:t>
            </a:r>
          </a:p>
        </p:txBody>
      </p:sp>
      <p:sp>
        <p:nvSpPr>
          <p:cNvPr id="136" name="CuadroTexto 135"/>
          <p:cNvSpPr txBox="1"/>
          <p:nvPr/>
        </p:nvSpPr>
        <p:spPr>
          <a:xfrm>
            <a:off x="3353624" y="5347154"/>
            <a:ext cx="450775" cy="184666"/>
          </a:xfrm>
          <a:prstGeom prst="rect">
            <a:avLst/>
          </a:prstGeom>
          <a:solidFill>
            <a:srgbClr val="F6A660"/>
          </a:solidFill>
        </p:spPr>
        <p:txBody>
          <a:bodyPr wrap="square" rtlCol="0">
            <a:spAutoFit/>
          </a:bodyPr>
          <a:lstStyle/>
          <a:p>
            <a:pPr algn="ctr"/>
            <a:r>
              <a:rPr lang="es-MX" sz="600" dirty="0"/>
              <a:t>En línea</a:t>
            </a:r>
          </a:p>
        </p:txBody>
      </p:sp>
      <p:sp>
        <p:nvSpPr>
          <p:cNvPr id="137" name="CuadroTexto 136"/>
          <p:cNvSpPr txBox="1"/>
          <p:nvPr/>
        </p:nvSpPr>
        <p:spPr>
          <a:xfrm>
            <a:off x="3368141" y="6272703"/>
            <a:ext cx="450775" cy="184666"/>
          </a:xfrm>
          <a:prstGeom prst="rect">
            <a:avLst/>
          </a:prstGeom>
          <a:solidFill>
            <a:srgbClr val="F6A660"/>
          </a:solidFill>
        </p:spPr>
        <p:txBody>
          <a:bodyPr wrap="square" rtlCol="0">
            <a:spAutoFit/>
          </a:bodyPr>
          <a:lstStyle/>
          <a:p>
            <a:pPr algn="ctr"/>
            <a:r>
              <a:rPr lang="es-MX" sz="600" dirty="0"/>
              <a:t>En línea</a:t>
            </a:r>
          </a:p>
        </p:txBody>
      </p:sp>
      <p:sp>
        <p:nvSpPr>
          <p:cNvPr id="138" name="CuadroTexto 137"/>
          <p:cNvSpPr txBox="1"/>
          <p:nvPr/>
        </p:nvSpPr>
        <p:spPr>
          <a:xfrm>
            <a:off x="6836183" y="3208211"/>
            <a:ext cx="450775" cy="184666"/>
          </a:xfrm>
          <a:prstGeom prst="rect">
            <a:avLst/>
          </a:prstGeom>
          <a:solidFill>
            <a:srgbClr val="F6A660"/>
          </a:solidFill>
        </p:spPr>
        <p:txBody>
          <a:bodyPr wrap="square" rtlCol="0">
            <a:spAutoFit/>
          </a:bodyPr>
          <a:lstStyle/>
          <a:p>
            <a:pPr algn="ctr"/>
            <a:r>
              <a:rPr lang="es-MX" sz="600" dirty="0"/>
              <a:t>En línea</a:t>
            </a:r>
          </a:p>
        </p:txBody>
      </p:sp>
      <p:sp>
        <p:nvSpPr>
          <p:cNvPr id="139" name="CuadroTexto 138"/>
          <p:cNvSpPr txBox="1"/>
          <p:nvPr/>
        </p:nvSpPr>
        <p:spPr>
          <a:xfrm>
            <a:off x="10579102" y="2112632"/>
            <a:ext cx="450775" cy="184666"/>
          </a:xfrm>
          <a:prstGeom prst="rect">
            <a:avLst/>
          </a:prstGeom>
          <a:solidFill>
            <a:srgbClr val="F6A660"/>
          </a:solidFill>
        </p:spPr>
        <p:txBody>
          <a:bodyPr wrap="square" rtlCol="0">
            <a:spAutoFit/>
          </a:bodyPr>
          <a:lstStyle/>
          <a:p>
            <a:pPr algn="ctr"/>
            <a:r>
              <a:rPr lang="es-MX" sz="600" dirty="0"/>
              <a:t>En línea</a:t>
            </a:r>
          </a:p>
        </p:txBody>
      </p:sp>
      <p:sp>
        <p:nvSpPr>
          <p:cNvPr id="140" name="CuadroTexto 139"/>
          <p:cNvSpPr txBox="1"/>
          <p:nvPr/>
        </p:nvSpPr>
        <p:spPr>
          <a:xfrm>
            <a:off x="10598105" y="4253775"/>
            <a:ext cx="450775" cy="184666"/>
          </a:xfrm>
          <a:prstGeom prst="rect">
            <a:avLst/>
          </a:prstGeom>
          <a:solidFill>
            <a:srgbClr val="F6A660"/>
          </a:solidFill>
        </p:spPr>
        <p:txBody>
          <a:bodyPr wrap="square" rtlCol="0">
            <a:spAutoFit/>
          </a:bodyPr>
          <a:lstStyle/>
          <a:p>
            <a:pPr algn="ctr"/>
            <a:r>
              <a:rPr lang="es-MX" sz="600" dirty="0"/>
              <a:t>En línea</a:t>
            </a:r>
          </a:p>
        </p:txBody>
      </p:sp>
      <p:sp>
        <p:nvSpPr>
          <p:cNvPr id="141" name="CuadroTexto 140"/>
          <p:cNvSpPr txBox="1"/>
          <p:nvPr/>
        </p:nvSpPr>
        <p:spPr>
          <a:xfrm>
            <a:off x="8354461" y="6312289"/>
            <a:ext cx="472113" cy="169277"/>
          </a:xfrm>
          <a:prstGeom prst="rect">
            <a:avLst/>
          </a:prstGeom>
          <a:solidFill>
            <a:srgbClr val="B59BE0"/>
          </a:solidFill>
        </p:spPr>
        <p:txBody>
          <a:bodyPr wrap="square" rtlCol="0">
            <a:spAutoFit/>
          </a:bodyPr>
          <a:lstStyle/>
          <a:p>
            <a:pPr algn="ctr"/>
            <a:r>
              <a:rPr lang="es-MX" sz="500" dirty="0"/>
              <a:t>Híbrido</a:t>
            </a:r>
          </a:p>
        </p:txBody>
      </p:sp>
      <p:sp>
        <p:nvSpPr>
          <p:cNvPr id="142" name="CuadroTexto 141"/>
          <p:cNvSpPr txBox="1"/>
          <p:nvPr/>
        </p:nvSpPr>
        <p:spPr>
          <a:xfrm>
            <a:off x="10611962" y="6280368"/>
            <a:ext cx="450775" cy="184666"/>
          </a:xfrm>
          <a:prstGeom prst="rect">
            <a:avLst/>
          </a:prstGeom>
          <a:solidFill>
            <a:srgbClr val="F6A660"/>
          </a:solidFill>
        </p:spPr>
        <p:txBody>
          <a:bodyPr wrap="square" rtlCol="0">
            <a:spAutoFit/>
          </a:bodyPr>
          <a:lstStyle/>
          <a:p>
            <a:pPr algn="ctr"/>
            <a:r>
              <a:rPr lang="es-MX" sz="600" dirty="0"/>
              <a:t>En línea</a:t>
            </a:r>
          </a:p>
        </p:txBody>
      </p:sp>
      <p:sp>
        <p:nvSpPr>
          <p:cNvPr id="2" name="CuadroTexto 1">
            <a:extLst>
              <a:ext uri="{FF2B5EF4-FFF2-40B4-BE49-F238E27FC236}">
                <a16:creationId xmlns:a16="http://schemas.microsoft.com/office/drawing/2014/main" id="{D17E11AC-7481-B832-B401-0AA1AAF8E2CA}"/>
              </a:ext>
            </a:extLst>
          </p:cNvPr>
          <p:cNvSpPr txBox="1"/>
          <p:nvPr/>
        </p:nvSpPr>
        <p:spPr>
          <a:xfrm>
            <a:off x="8997216" y="1448732"/>
            <a:ext cx="697822" cy="230832"/>
          </a:xfrm>
          <a:prstGeom prst="rect">
            <a:avLst/>
          </a:prstGeom>
          <a:solidFill>
            <a:srgbClr val="F6A660"/>
          </a:solidFill>
        </p:spPr>
        <p:txBody>
          <a:bodyPr wrap="square" rtlCol="0">
            <a:spAutoFit/>
          </a:bodyPr>
          <a:lstStyle/>
          <a:p>
            <a:pPr algn="ctr"/>
            <a:r>
              <a:rPr lang="es-MX" sz="900" dirty="0"/>
              <a:t>On line </a:t>
            </a:r>
          </a:p>
        </p:txBody>
      </p:sp>
      <p:sp>
        <p:nvSpPr>
          <p:cNvPr id="3" name="CuadroTexto 2">
            <a:extLst>
              <a:ext uri="{FF2B5EF4-FFF2-40B4-BE49-F238E27FC236}">
                <a16:creationId xmlns:a16="http://schemas.microsoft.com/office/drawing/2014/main" id="{EC7E391A-C891-0C98-7D3B-ABBD0D2A47C9}"/>
              </a:ext>
            </a:extLst>
          </p:cNvPr>
          <p:cNvSpPr txBox="1"/>
          <p:nvPr/>
        </p:nvSpPr>
        <p:spPr>
          <a:xfrm>
            <a:off x="8063008" y="1452006"/>
            <a:ext cx="697823" cy="230832"/>
          </a:xfrm>
          <a:prstGeom prst="rect">
            <a:avLst/>
          </a:prstGeom>
          <a:solidFill>
            <a:srgbClr val="92D050"/>
          </a:solidFill>
        </p:spPr>
        <p:txBody>
          <a:bodyPr wrap="square" rtlCol="0">
            <a:spAutoFit/>
          </a:bodyPr>
          <a:lstStyle/>
          <a:p>
            <a:pPr algn="ctr"/>
            <a:r>
              <a:rPr lang="es-MX" sz="900" dirty="0"/>
              <a:t>In person </a:t>
            </a:r>
          </a:p>
        </p:txBody>
      </p:sp>
      <p:sp>
        <p:nvSpPr>
          <p:cNvPr id="5" name="CuadroTexto 4">
            <a:extLst>
              <a:ext uri="{FF2B5EF4-FFF2-40B4-BE49-F238E27FC236}">
                <a16:creationId xmlns:a16="http://schemas.microsoft.com/office/drawing/2014/main" id="{F4A57EB3-CDFC-A5DA-04EF-622F4316E818}"/>
              </a:ext>
            </a:extLst>
          </p:cNvPr>
          <p:cNvSpPr txBox="1"/>
          <p:nvPr/>
        </p:nvSpPr>
        <p:spPr>
          <a:xfrm>
            <a:off x="10765345" y="1448732"/>
            <a:ext cx="697822" cy="230832"/>
          </a:xfrm>
          <a:prstGeom prst="rect">
            <a:avLst/>
          </a:prstGeom>
          <a:solidFill>
            <a:srgbClr val="B59BE0"/>
          </a:solidFill>
        </p:spPr>
        <p:txBody>
          <a:bodyPr wrap="square" rtlCol="0">
            <a:spAutoFit/>
          </a:bodyPr>
          <a:lstStyle/>
          <a:p>
            <a:pPr algn="ctr"/>
            <a:r>
              <a:rPr lang="es-MX" sz="900" dirty="0"/>
              <a:t>Hybrid</a:t>
            </a:r>
          </a:p>
        </p:txBody>
      </p:sp>
      <p:sp>
        <p:nvSpPr>
          <p:cNvPr id="6" name="CuadroTexto 5">
            <a:extLst>
              <a:ext uri="{FF2B5EF4-FFF2-40B4-BE49-F238E27FC236}">
                <a16:creationId xmlns:a16="http://schemas.microsoft.com/office/drawing/2014/main" id="{4AB2DF28-ABBE-BB2B-3385-28F40C9084F3}"/>
              </a:ext>
            </a:extLst>
          </p:cNvPr>
          <p:cNvSpPr txBox="1"/>
          <p:nvPr/>
        </p:nvSpPr>
        <p:spPr>
          <a:xfrm>
            <a:off x="9881281" y="1448732"/>
            <a:ext cx="697821" cy="230832"/>
          </a:xfrm>
          <a:prstGeom prst="rect">
            <a:avLst/>
          </a:prstGeom>
          <a:solidFill>
            <a:schemeClr val="accent1">
              <a:lumMod val="25000"/>
              <a:lumOff val="75000"/>
            </a:schemeClr>
          </a:solidFill>
        </p:spPr>
        <p:txBody>
          <a:bodyPr wrap="square" rtlCol="0">
            <a:spAutoFit/>
          </a:bodyPr>
          <a:lstStyle/>
          <a:p>
            <a:pPr algn="ctr"/>
            <a:r>
              <a:rPr lang="es-MX" sz="900" dirty="0"/>
              <a:t>Disabled</a:t>
            </a:r>
          </a:p>
        </p:txBody>
      </p:sp>
    </p:spTree>
    <p:extLst>
      <p:ext uri="{BB962C8B-B14F-4D97-AF65-F5344CB8AC3E}">
        <p14:creationId xmlns:p14="http://schemas.microsoft.com/office/powerpoint/2010/main" val="238923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barn(inVertical)">
                                      <p:cBhvr>
                                        <p:cTn id="7" dur="500"/>
                                        <p:tgtEl>
                                          <p:spTgt spid="10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6"/>
                                        </p:tgtEl>
                                        <p:attrNameLst>
                                          <p:attrName>style.visibility</p:attrName>
                                        </p:attrNameLst>
                                      </p:cBhvr>
                                      <p:to>
                                        <p:strVal val="visible"/>
                                      </p:to>
                                    </p:set>
                                    <p:animEffect transition="in" filter="barn(inVertical)">
                                      <p:cBhvr>
                                        <p:cTn id="10" dur="500"/>
                                        <p:tgtEl>
                                          <p:spTgt spid="106"/>
                                        </p:tgtEl>
                                      </p:cBhvr>
                                    </p:animEffect>
                                  </p:childTnLst>
                                </p:cTn>
                              </p:par>
                              <p:par>
                                <p:cTn id="11" presetID="16" presetClass="entr" presetSubtype="21" fill="hold" nodeType="withEffect">
                                  <p:stCondLst>
                                    <p:cond delay="0"/>
                                  </p:stCondLst>
                                  <p:childTnLst>
                                    <p:set>
                                      <p:cBhvr>
                                        <p:cTn id="12" dur="1" fill="hold">
                                          <p:stCondLst>
                                            <p:cond delay="0"/>
                                          </p:stCondLst>
                                        </p:cTn>
                                        <p:tgtEl>
                                          <p:spTgt spid="109"/>
                                        </p:tgtEl>
                                        <p:attrNameLst>
                                          <p:attrName>style.visibility</p:attrName>
                                        </p:attrNameLst>
                                      </p:cBhvr>
                                      <p:to>
                                        <p:strVal val="visible"/>
                                      </p:to>
                                    </p:set>
                                    <p:animEffect transition="in" filter="barn(inVertical)">
                                      <p:cBhvr>
                                        <p:cTn id="13" dur="500"/>
                                        <p:tgtEl>
                                          <p:spTgt spid="10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25"/>
                                        </p:tgtEl>
                                        <p:attrNameLst>
                                          <p:attrName>style.visibility</p:attrName>
                                        </p:attrNameLst>
                                      </p:cBhvr>
                                      <p:to>
                                        <p:strVal val="visible"/>
                                      </p:to>
                                    </p:set>
                                    <p:animEffect transition="in" filter="barn(inVertical)">
                                      <p:cBhvr>
                                        <p:cTn id="16" dur="500"/>
                                        <p:tgtEl>
                                          <p:spTgt spid="12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26"/>
                                        </p:tgtEl>
                                        <p:attrNameLst>
                                          <p:attrName>style.visibility</p:attrName>
                                        </p:attrNameLst>
                                      </p:cBhvr>
                                      <p:to>
                                        <p:strVal val="visible"/>
                                      </p:to>
                                    </p:set>
                                    <p:animEffect transition="in" filter="barn(inVertical)">
                                      <p:cBhvr>
                                        <p:cTn id="19" dur="500"/>
                                        <p:tgtEl>
                                          <p:spTgt spid="126"/>
                                        </p:tgtEl>
                                      </p:cBhvr>
                                    </p:animEffect>
                                  </p:childTnLst>
                                </p:cTn>
                              </p:par>
                              <p:par>
                                <p:cTn id="20" presetID="16" presetClass="entr" presetSubtype="21" fill="hold" nodeType="withEffect">
                                  <p:stCondLst>
                                    <p:cond delay="0"/>
                                  </p:stCondLst>
                                  <p:childTnLst>
                                    <p:set>
                                      <p:cBhvr>
                                        <p:cTn id="21" dur="1" fill="hold">
                                          <p:stCondLst>
                                            <p:cond delay="0"/>
                                          </p:stCondLst>
                                        </p:cTn>
                                        <p:tgtEl>
                                          <p:spTgt spid="113"/>
                                        </p:tgtEl>
                                        <p:attrNameLst>
                                          <p:attrName>style.visibility</p:attrName>
                                        </p:attrNameLst>
                                      </p:cBhvr>
                                      <p:to>
                                        <p:strVal val="visible"/>
                                      </p:to>
                                    </p:set>
                                    <p:animEffect transition="in" filter="barn(inVertical)">
                                      <p:cBhvr>
                                        <p:cTn id="22" dur="500"/>
                                        <p:tgtEl>
                                          <p:spTgt spid="113"/>
                                        </p:tgtEl>
                                      </p:cBhvr>
                                    </p:animEffect>
                                  </p:childTnLst>
                                </p:cTn>
                              </p:par>
                              <p:par>
                                <p:cTn id="23" presetID="16" presetClass="entr" presetSubtype="21" fill="hold" nodeType="withEffect">
                                  <p:stCondLst>
                                    <p:cond delay="0"/>
                                  </p:stCondLst>
                                  <p:childTnLst>
                                    <p:set>
                                      <p:cBhvr>
                                        <p:cTn id="24" dur="1" fill="hold">
                                          <p:stCondLst>
                                            <p:cond delay="0"/>
                                          </p:stCondLst>
                                        </p:cTn>
                                        <p:tgtEl>
                                          <p:spTgt spid="117"/>
                                        </p:tgtEl>
                                        <p:attrNameLst>
                                          <p:attrName>style.visibility</p:attrName>
                                        </p:attrNameLst>
                                      </p:cBhvr>
                                      <p:to>
                                        <p:strVal val="visible"/>
                                      </p:to>
                                    </p:set>
                                    <p:animEffect transition="in" filter="barn(inVertical)">
                                      <p:cBhvr>
                                        <p:cTn id="25" dur="500"/>
                                        <p:tgtEl>
                                          <p:spTgt spid="117"/>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28"/>
                                        </p:tgtEl>
                                        <p:attrNameLst>
                                          <p:attrName>style.visibility</p:attrName>
                                        </p:attrNameLst>
                                      </p:cBhvr>
                                      <p:to>
                                        <p:strVal val="visible"/>
                                      </p:to>
                                    </p:set>
                                    <p:animEffect transition="in" filter="barn(inVertical)">
                                      <p:cBhvr>
                                        <p:cTn id="28" dur="500"/>
                                        <p:tgtEl>
                                          <p:spTgt spid="128"/>
                                        </p:tgtEl>
                                      </p:cBhvr>
                                    </p:animEffect>
                                  </p:childTnLst>
                                </p:cTn>
                              </p:par>
                              <p:par>
                                <p:cTn id="29" presetID="16" presetClass="entr" presetSubtype="21" fill="hold" nodeType="withEffect">
                                  <p:stCondLst>
                                    <p:cond delay="0"/>
                                  </p:stCondLst>
                                  <p:childTnLst>
                                    <p:set>
                                      <p:cBhvr>
                                        <p:cTn id="30" dur="1" fill="hold">
                                          <p:stCondLst>
                                            <p:cond delay="0"/>
                                          </p:stCondLst>
                                        </p:cTn>
                                        <p:tgtEl>
                                          <p:spTgt spid="120"/>
                                        </p:tgtEl>
                                        <p:attrNameLst>
                                          <p:attrName>style.visibility</p:attrName>
                                        </p:attrNameLst>
                                      </p:cBhvr>
                                      <p:to>
                                        <p:strVal val="visible"/>
                                      </p:to>
                                    </p:set>
                                    <p:animEffect transition="in" filter="barn(inVertical)">
                                      <p:cBhvr>
                                        <p:cTn id="31" dur="500"/>
                                        <p:tgtEl>
                                          <p:spTgt spid="12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barn(inVertical)">
                                      <p:cBhvr>
                                        <p:cTn id="34" dur="500"/>
                                        <p:tgtEl>
                                          <p:spTgt spid="129"/>
                                        </p:tgtEl>
                                      </p:cBhvr>
                                    </p:animEffect>
                                  </p:childTnLst>
                                </p:cTn>
                              </p:par>
                              <p:par>
                                <p:cTn id="35" presetID="16" presetClass="entr" presetSubtype="21" fill="hold" nodeType="withEffect">
                                  <p:stCondLst>
                                    <p:cond delay="0"/>
                                  </p:stCondLst>
                                  <p:childTnLst>
                                    <p:set>
                                      <p:cBhvr>
                                        <p:cTn id="36" dur="1" fill="hold">
                                          <p:stCondLst>
                                            <p:cond delay="0"/>
                                          </p:stCondLst>
                                        </p:cTn>
                                        <p:tgtEl>
                                          <p:spTgt spid="101"/>
                                        </p:tgtEl>
                                        <p:attrNameLst>
                                          <p:attrName>style.visibility</p:attrName>
                                        </p:attrNameLst>
                                      </p:cBhvr>
                                      <p:to>
                                        <p:strVal val="visible"/>
                                      </p:to>
                                    </p:set>
                                    <p:animEffect transition="in" filter="barn(inVertical)">
                                      <p:cBhvr>
                                        <p:cTn id="37" dur="500"/>
                                        <p:tgtEl>
                                          <p:spTgt spid="101"/>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30"/>
                                        </p:tgtEl>
                                        <p:attrNameLst>
                                          <p:attrName>style.visibility</p:attrName>
                                        </p:attrNameLst>
                                      </p:cBhvr>
                                      <p:to>
                                        <p:strVal val="visible"/>
                                      </p:to>
                                    </p:set>
                                    <p:animEffect transition="in" filter="barn(inVertical)">
                                      <p:cBhvr>
                                        <p:cTn id="40" dur="500"/>
                                        <p:tgtEl>
                                          <p:spTgt spid="130"/>
                                        </p:tgtEl>
                                      </p:cBhvr>
                                    </p:animEffect>
                                  </p:childTnLst>
                                </p:cTn>
                              </p:par>
                              <p:par>
                                <p:cTn id="41" presetID="16" presetClass="entr" presetSubtype="21" fill="hold" nodeType="withEffect">
                                  <p:stCondLst>
                                    <p:cond delay="0"/>
                                  </p:stCondLst>
                                  <p:childTnLst>
                                    <p:set>
                                      <p:cBhvr>
                                        <p:cTn id="42" dur="1" fill="hold">
                                          <p:stCondLst>
                                            <p:cond delay="0"/>
                                          </p:stCondLst>
                                        </p:cTn>
                                        <p:tgtEl>
                                          <p:spTgt spid="81"/>
                                        </p:tgtEl>
                                        <p:attrNameLst>
                                          <p:attrName>style.visibility</p:attrName>
                                        </p:attrNameLst>
                                      </p:cBhvr>
                                      <p:to>
                                        <p:strVal val="visible"/>
                                      </p:to>
                                    </p:set>
                                    <p:animEffect transition="in" filter="barn(inVertical)">
                                      <p:cBhvr>
                                        <p:cTn id="43" dur="500"/>
                                        <p:tgtEl>
                                          <p:spTgt spid="81"/>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31"/>
                                        </p:tgtEl>
                                        <p:attrNameLst>
                                          <p:attrName>style.visibility</p:attrName>
                                        </p:attrNameLst>
                                      </p:cBhvr>
                                      <p:to>
                                        <p:strVal val="visible"/>
                                      </p:to>
                                    </p:set>
                                    <p:animEffect transition="in" filter="barn(inVertical)">
                                      <p:cBhvr>
                                        <p:cTn id="46" dur="500"/>
                                        <p:tgtEl>
                                          <p:spTgt spid="131"/>
                                        </p:tgtEl>
                                      </p:cBhvr>
                                    </p:animEffect>
                                  </p:childTnLst>
                                </p:cTn>
                              </p:par>
                              <p:par>
                                <p:cTn id="47" presetID="16" presetClass="entr" presetSubtype="21" fill="hold" nodeType="withEffect">
                                  <p:stCondLst>
                                    <p:cond delay="0"/>
                                  </p:stCondLst>
                                  <p:childTnLst>
                                    <p:set>
                                      <p:cBhvr>
                                        <p:cTn id="48" dur="1" fill="hold">
                                          <p:stCondLst>
                                            <p:cond delay="0"/>
                                          </p:stCondLst>
                                        </p:cTn>
                                        <p:tgtEl>
                                          <p:spTgt spid="85"/>
                                        </p:tgtEl>
                                        <p:attrNameLst>
                                          <p:attrName>style.visibility</p:attrName>
                                        </p:attrNameLst>
                                      </p:cBhvr>
                                      <p:to>
                                        <p:strVal val="visible"/>
                                      </p:to>
                                    </p:set>
                                    <p:animEffect transition="in" filter="barn(inVertical)">
                                      <p:cBhvr>
                                        <p:cTn id="49" dur="500"/>
                                        <p:tgtEl>
                                          <p:spTgt spid="85"/>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32"/>
                                        </p:tgtEl>
                                        <p:attrNameLst>
                                          <p:attrName>style.visibility</p:attrName>
                                        </p:attrNameLst>
                                      </p:cBhvr>
                                      <p:to>
                                        <p:strVal val="visible"/>
                                      </p:to>
                                    </p:set>
                                    <p:animEffect transition="in" filter="barn(inVertical)">
                                      <p:cBhvr>
                                        <p:cTn id="52" dur="500"/>
                                        <p:tgtEl>
                                          <p:spTgt spid="132"/>
                                        </p:tgtEl>
                                      </p:cBhvr>
                                    </p:animEffect>
                                  </p:childTnLst>
                                </p:cTn>
                              </p:par>
                              <p:par>
                                <p:cTn id="53" presetID="16" presetClass="entr" presetSubtype="21" fill="hold" nodeType="with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barn(inVertical)">
                                      <p:cBhvr>
                                        <p:cTn id="55" dur="500"/>
                                        <p:tgtEl>
                                          <p:spTgt spid="89"/>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barn(inVertical)">
                                      <p:cBhvr>
                                        <p:cTn id="58" dur="500"/>
                                        <p:tgtEl>
                                          <p:spTgt spid="90"/>
                                        </p:tgtEl>
                                      </p:cBhvr>
                                    </p:animEffect>
                                  </p:childTnLst>
                                </p:cTn>
                              </p:par>
                              <p:par>
                                <p:cTn id="59" presetID="16" presetClass="entr" presetSubtype="21" fill="hold" nodeType="withEffect">
                                  <p:stCondLst>
                                    <p:cond delay="0"/>
                                  </p:stCondLst>
                                  <p:childTnLst>
                                    <p:set>
                                      <p:cBhvr>
                                        <p:cTn id="60" dur="1" fill="hold">
                                          <p:stCondLst>
                                            <p:cond delay="0"/>
                                          </p:stCondLst>
                                        </p:cTn>
                                        <p:tgtEl>
                                          <p:spTgt spid="93"/>
                                        </p:tgtEl>
                                        <p:attrNameLst>
                                          <p:attrName>style.visibility</p:attrName>
                                        </p:attrNameLst>
                                      </p:cBhvr>
                                      <p:to>
                                        <p:strVal val="visible"/>
                                      </p:to>
                                    </p:set>
                                    <p:animEffect transition="in" filter="barn(inVertical)">
                                      <p:cBhvr>
                                        <p:cTn id="61" dur="500"/>
                                        <p:tgtEl>
                                          <p:spTgt spid="93"/>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94"/>
                                        </p:tgtEl>
                                        <p:attrNameLst>
                                          <p:attrName>style.visibility</p:attrName>
                                        </p:attrNameLst>
                                      </p:cBhvr>
                                      <p:to>
                                        <p:strVal val="visible"/>
                                      </p:to>
                                    </p:set>
                                    <p:animEffect transition="in" filter="barn(inVertical)">
                                      <p:cBhvr>
                                        <p:cTn id="64" dur="500"/>
                                        <p:tgtEl>
                                          <p:spTgt spid="94"/>
                                        </p:tgtEl>
                                      </p:cBhvr>
                                    </p:animEffect>
                                  </p:childTnLst>
                                </p:cTn>
                              </p:par>
                              <p:par>
                                <p:cTn id="65" presetID="16" presetClass="entr" presetSubtype="21" fill="hold" nodeType="withEffect">
                                  <p:stCondLst>
                                    <p:cond delay="0"/>
                                  </p:stCondLst>
                                  <p:childTnLst>
                                    <p:set>
                                      <p:cBhvr>
                                        <p:cTn id="66" dur="1" fill="hold">
                                          <p:stCondLst>
                                            <p:cond delay="0"/>
                                          </p:stCondLst>
                                        </p:cTn>
                                        <p:tgtEl>
                                          <p:spTgt spid="97"/>
                                        </p:tgtEl>
                                        <p:attrNameLst>
                                          <p:attrName>style.visibility</p:attrName>
                                        </p:attrNameLst>
                                      </p:cBhvr>
                                      <p:to>
                                        <p:strVal val="visible"/>
                                      </p:to>
                                    </p:set>
                                    <p:animEffect transition="in" filter="barn(inVertical)">
                                      <p:cBhvr>
                                        <p:cTn id="67" dur="500"/>
                                        <p:tgtEl>
                                          <p:spTgt spid="97"/>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141"/>
                                        </p:tgtEl>
                                        <p:attrNameLst>
                                          <p:attrName>style.visibility</p:attrName>
                                        </p:attrNameLst>
                                      </p:cBhvr>
                                      <p:to>
                                        <p:strVal val="visible"/>
                                      </p:to>
                                    </p:set>
                                    <p:animEffect transition="in" filter="barn(inVertical)">
                                      <p:cBhvr>
                                        <p:cTn id="70" dur="500"/>
                                        <p:tgtEl>
                                          <p:spTgt spid="141"/>
                                        </p:tgtEl>
                                      </p:cBhvr>
                                    </p:animEffect>
                                  </p:childTnLst>
                                </p:cTn>
                              </p:par>
                            </p:childTnLst>
                          </p:cTn>
                        </p:par>
                      </p:childTnLst>
                    </p:cTn>
                  </p:par>
                  <p:par>
                    <p:cTn id="71" fill="hold">
                      <p:stCondLst>
                        <p:cond delay="indefinite"/>
                      </p:stCondLst>
                      <p:childTnLst>
                        <p:par>
                          <p:cTn id="72" fill="hold">
                            <p:stCondLst>
                              <p:cond delay="0"/>
                            </p:stCondLst>
                            <p:childTnLst>
                              <p:par>
                                <p:cTn id="73" presetID="14" presetClass="entr" presetSubtype="10" fill="hold" nodeType="clickEffect">
                                  <p:stCondLst>
                                    <p:cond delay="0"/>
                                  </p:stCondLst>
                                  <p:childTnLst>
                                    <p:set>
                                      <p:cBhvr>
                                        <p:cTn id="74" dur="1" fill="hold">
                                          <p:stCondLst>
                                            <p:cond delay="0"/>
                                          </p:stCondLst>
                                        </p:cTn>
                                        <p:tgtEl>
                                          <p:spTgt spid="107"/>
                                        </p:tgtEl>
                                        <p:attrNameLst>
                                          <p:attrName>style.visibility</p:attrName>
                                        </p:attrNameLst>
                                      </p:cBhvr>
                                      <p:to>
                                        <p:strVal val="visible"/>
                                      </p:to>
                                    </p:set>
                                    <p:animEffect transition="in" filter="randombar(horizontal)">
                                      <p:cBhvr>
                                        <p:cTn id="75" dur="500"/>
                                        <p:tgtEl>
                                          <p:spTgt spid="107"/>
                                        </p:tgtEl>
                                      </p:cBhvr>
                                    </p:animEffect>
                                  </p:childTnLst>
                                </p:cTn>
                              </p:par>
                              <p:par>
                                <p:cTn id="76" presetID="14" presetClass="entr" presetSubtype="10" fill="hold" grpId="0" nodeType="withEffect">
                                  <p:stCondLst>
                                    <p:cond delay="0"/>
                                  </p:stCondLst>
                                  <p:childTnLst>
                                    <p:set>
                                      <p:cBhvr>
                                        <p:cTn id="77" dur="1" fill="hold">
                                          <p:stCondLst>
                                            <p:cond delay="0"/>
                                          </p:stCondLst>
                                        </p:cTn>
                                        <p:tgtEl>
                                          <p:spTgt spid="133"/>
                                        </p:tgtEl>
                                        <p:attrNameLst>
                                          <p:attrName>style.visibility</p:attrName>
                                        </p:attrNameLst>
                                      </p:cBhvr>
                                      <p:to>
                                        <p:strVal val="visible"/>
                                      </p:to>
                                    </p:set>
                                    <p:animEffect transition="in" filter="randombar(horizontal)">
                                      <p:cBhvr>
                                        <p:cTn id="78" dur="500"/>
                                        <p:tgtEl>
                                          <p:spTgt spid="133"/>
                                        </p:tgtEl>
                                      </p:cBhvr>
                                    </p:animEffect>
                                  </p:childTnLst>
                                </p:cTn>
                              </p:par>
                              <p:par>
                                <p:cTn id="79" presetID="14" presetClass="entr" presetSubtype="10" fill="hold" nodeType="withEffect">
                                  <p:stCondLst>
                                    <p:cond delay="0"/>
                                  </p:stCondLst>
                                  <p:childTnLst>
                                    <p:set>
                                      <p:cBhvr>
                                        <p:cTn id="80" dur="1" fill="hold">
                                          <p:stCondLst>
                                            <p:cond delay="0"/>
                                          </p:stCondLst>
                                        </p:cTn>
                                        <p:tgtEl>
                                          <p:spTgt spid="111"/>
                                        </p:tgtEl>
                                        <p:attrNameLst>
                                          <p:attrName>style.visibility</p:attrName>
                                        </p:attrNameLst>
                                      </p:cBhvr>
                                      <p:to>
                                        <p:strVal val="visible"/>
                                      </p:to>
                                    </p:set>
                                    <p:animEffect transition="in" filter="randombar(horizontal)">
                                      <p:cBhvr>
                                        <p:cTn id="81" dur="500"/>
                                        <p:tgtEl>
                                          <p:spTgt spid="111"/>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134"/>
                                        </p:tgtEl>
                                        <p:attrNameLst>
                                          <p:attrName>style.visibility</p:attrName>
                                        </p:attrNameLst>
                                      </p:cBhvr>
                                      <p:to>
                                        <p:strVal val="visible"/>
                                      </p:to>
                                    </p:set>
                                    <p:animEffect transition="in" filter="randombar(horizontal)">
                                      <p:cBhvr>
                                        <p:cTn id="84" dur="500"/>
                                        <p:tgtEl>
                                          <p:spTgt spid="134"/>
                                        </p:tgtEl>
                                      </p:cBhvr>
                                    </p:animEffect>
                                  </p:childTnLst>
                                </p:cTn>
                              </p:par>
                              <p:par>
                                <p:cTn id="85" presetID="14" presetClass="entr" presetSubtype="10" fill="hold" nodeType="withEffect">
                                  <p:stCondLst>
                                    <p:cond delay="0"/>
                                  </p:stCondLst>
                                  <p:childTnLst>
                                    <p:set>
                                      <p:cBhvr>
                                        <p:cTn id="86" dur="1" fill="hold">
                                          <p:stCondLst>
                                            <p:cond delay="0"/>
                                          </p:stCondLst>
                                        </p:cTn>
                                        <p:tgtEl>
                                          <p:spTgt spid="115"/>
                                        </p:tgtEl>
                                        <p:attrNameLst>
                                          <p:attrName>style.visibility</p:attrName>
                                        </p:attrNameLst>
                                      </p:cBhvr>
                                      <p:to>
                                        <p:strVal val="visible"/>
                                      </p:to>
                                    </p:set>
                                    <p:animEffect transition="in" filter="randombar(horizontal)">
                                      <p:cBhvr>
                                        <p:cTn id="87" dur="500"/>
                                        <p:tgtEl>
                                          <p:spTgt spid="115"/>
                                        </p:tgtEl>
                                      </p:cBhvr>
                                    </p:animEffect>
                                  </p:childTnLst>
                                </p:cTn>
                              </p:par>
                              <p:par>
                                <p:cTn id="88" presetID="14" presetClass="entr" presetSubtype="10" fill="hold" grpId="0" nodeType="withEffect">
                                  <p:stCondLst>
                                    <p:cond delay="0"/>
                                  </p:stCondLst>
                                  <p:childTnLst>
                                    <p:set>
                                      <p:cBhvr>
                                        <p:cTn id="89" dur="1" fill="hold">
                                          <p:stCondLst>
                                            <p:cond delay="0"/>
                                          </p:stCondLst>
                                        </p:cTn>
                                        <p:tgtEl>
                                          <p:spTgt spid="135"/>
                                        </p:tgtEl>
                                        <p:attrNameLst>
                                          <p:attrName>style.visibility</p:attrName>
                                        </p:attrNameLst>
                                      </p:cBhvr>
                                      <p:to>
                                        <p:strVal val="visible"/>
                                      </p:to>
                                    </p:set>
                                    <p:animEffect transition="in" filter="randombar(horizontal)">
                                      <p:cBhvr>
                                        <p:cTn id="90" dur="500"/>
                                        <p:tgtEl>
                                          <p:spTgt spid="135"/>
                                        </p:tgtEl>
                                      </p:cBhvr>
                                    </p:animEffect>
                                  </p:childTnLst>
                                </p:cTn>
                              </p:par>
                              <p:par>
                                <p:cTn id="91" presetID="14" presetClass="entr" presetSubtype="10" fill="hold" nodeType="withEffect">
                                  <p:stCondLst>
                                    <p:cond delay="0"/>
                                  </p:stCondLst>
                                  <p:childTnLst>
                                    <p:set>
                                      <p:cBhvr>
                                        <p:cTn id="92" dur="1" fill="hold">
                                          <p:stCondLst>
                                            <p:cond delay="0"/>
                                          </p:stCondLst>
                                        </p:cTn>
                                        <p:tgtEl>
                                          <p:spTgt spid="119"/>
                                        </p:tgtEl>
                                        <p:attrNameLst>
                                          <p:attrName>style.visibility</p:attrName>
                                        </p:attrNameLst>
                                      </p:cBhvr>
                                      <p:to>
                                        <p:strVal val="visible"/>
                                      </p:to>
                                    </p:set>
                                    <p:animEffect transition="in" filter="randombar(horizontal)">
                                      <p:cBhvr>
                                        <p:cTn id="93" dur="500"/>
                                        <p:tgtEl>
                                          <p:spTgt spid="119"/>
                                        </p:tgtEl>
                                      </p:cBhvr>
                                    </p:animEffect>
                                  </p:childTnLst>
                                </p:cTn>
                              </p:par>
                              <p:par>
                                <p:cTn id="94" presetID="14" presetClass="entr" presetSubtype="10" fill="hold" grpId="0" nodeType="withEffect">
                                  <p:stCondLst>
                                    <p:cond delay="0"/>
                                  </p:stCondLst>
                                  <p:childTnLst>
                                    <p:set>
                                      <p:cBhvr>
                                        <p:cTn id="95" dur="1" fill="hold">
                                          <p:stCondLst>
                                            <p:cond delay="0"/>
                                          </p:stCondLst>
                                        </p:cTn>
                                        <p:tgtEl>
                                          <p:spTgt spid="136"/>
                                        </p:tgtEl>
                                        <p:attrNameLst>
                                          <p:attrName>style.visibility</p:attrName>
                                        </p:attrNameLst>
                                      </p:cBhvr>
                                      <p:to>
                                        <p:strVal val="visible"/>
                                      </p:to>
                                    </p:set>
                                    <p:animEffect transition="in" filter="randombar(horizontal)">
                                      <p:cBhvr>
                                        <p:cTn id="96" dur="500"/>
                                        <p:tgtEl>
                                          <p:spTgt spid="136"/>
                                        </p:tgtEl>
                                      </p:cBhvr>
                                    </p:animEffect>
                                  </p:childTnLst>
                                </p:cTn>
                              </p:par>
                              <p:par>
                                <p:cTn id="97" presetID="14" presetClass="entr" presetSubtype="10" fill="hold" nodeType="withEffect">
                                  <p:stCondLst>
                                    <p:cond delay="0"/>
                                  </p:stCondLst>
                                  <p:childTnLst>
                                    <p:set>
                                      <p:cBhvr>
                                        <p:cTn id="98" dur="1" fill="hold">
                                          <p:stCondLst>
                                            <p:cond delay="0"/>
                                          </p:stCondLst>
                                        </p:cTn>
                                        <p:tgtEl>
                                          <p:spTgt spid="122"/>
                                        </p:tgtEl>
                                        <p:attrNameLst>
                                          <p:attrName>style.visibility</p:attrName>
                                        </p:attrNameLst>
                                      </p:cBhvr>
                                      <p:to>
                                        <p:strVal val="visible"/>
                                      </p:to>
                                    </p:set>
                                    <p:animEffect transition="in" filter="randombar(horizontal)">
                                      <p:cBhvr>
                                        <p:cTn id="99" dur="500"/>
                                        <p:tgtEl>
                                          <p:spTgt spid="122"/>
                                        </p:tgtEl>
                                      </p:cBhvr>
                                    </p:animEffect>
                                  </p:childTnLst>
                                </p:cTn>
                              </p:par>
                              <p:par>
                                <p:cTn id="100" presetID="14" presetClass="entr" presetSubtype="10" fill="hold" grpId="0" nodeType="withEffect">
                                  <p:stCondLst>
                                    <p:cond delay="0"/>
                                  </p:stCondLst>
                                  <p:childTnLst>
                                    <p:set>
                                      <p:cBhvr>
                                        <p:cTn id="101" dur="1" fill="hold">
                                          <p:stCondLst>
                                            <p:cond delay="0"/>
                                          </p:stCondLst>
                                        </p:cTn>
                                        <p:tgtEl>
                                          <p:spTgt spid="137"/>
                                        </p:tgtEl>
                                        <p:attrNameLst>
                                          <p:attrName>style.visibility</p:attrName>
                                        </p:attrNameLst>
                                      </p:cBhvr>
                                      <p:to>
                                        <p:strVal val="visible"/>
                                      </p:to>
                                    </p:set>
                                    <p:animEffect transition="in" filter="randombar(horizontal)">
                                      <p:cBhvr>
                                        <p:cTn id="102" dur="500"/>
                                        <p:tgtEl>
                                          <p:spTgt spid="137"/>
                                        </p:tgtEl>
                                      </p:cBhvr>
                                    </p:animEffect>
                                  </p:childTnLst>
                                </p:cTn>
                              </p:par>
                              <p:par>
                                <p:cTn id="103" presetID="14" presetClass="entr" presetSubtype="10" fill="hold" nodeType="withEffect">
                                  <p:stCondLst>
                                    <p:cond delay="0"/>
                                  </p:stCondLst>
                                  <p:childTnLst>
                                    <p:set>
                                      <p:cBhvr>
                                        <p:cTn id="104" dur="1" fill="hold">
                                          <p:stCondLst>
                                            <p:cond delay="0"/>
                                          </p:stCondLst>
                                        </p:cTn>
                                        <p:tgtEl>
                                          <p:spTgt spid="103"/>
                                        </p:tgtEl>
                                        <p:attrNameLst>
                                          <p:attrName>style.visibility</p:attrName>
                                        </p:attrNameLst>
                                      </p:cBhvr>
                                      <p:to>
                                        <p:strVal val="visible"/>
                                      </p:to>
                                    </p:set>
                                    <p:animEffect transition="in" filter="randombar(horizontal)">
                                      <p:cBhvr>
                                        <p:cTn id="105" dur="500"/>
                                        <p:tgtEl>
                                          <p:spTgt spid="103"/>
                                        </p:tgtEl>
                                      </p:cBhvr>
                                    </p:animEffect>
                                  </p:childTnLst>
                                </p:cTn>
                              </p:par>
                              <p:par>
                                <p:cTn id="106" presetID="14" presetClass="entr" presetSubtype="10" fill="hold" grpId="0" nodeType="withEffect">
                                  <p:stCondLst>
                                    <p:cond delay="0"/>
                                  </p:stCondLst>
                                  <p:childTnLst>
                                    <p:set>
                                      <p:cBhvr>
                                        <p:cTn id="107" dur="1" fill="hold">
                                          <p:stCondLst>
                                            <p:cond delay="0"/>
                                          </p:stCondLst>
                                        </p:cTn>
                                        <p:tgtEl>
                                          <p:spTgt spid="138"/>
                                        </p:tgtEl>
                                        <p:attrNameLst>
                                          <p:attrName>style.visibility</p:attrName>
                                        </p:attrNameLst>
                                      </p:cBhvr>
                                      <p:to>
                                        <p:strVal val="visible"/>
                                      </p:to>
                                    </p:set>
                                    <p:animEffect transition="in" filter="randombar(horizontal)">
                                      <p:cBhvr>
                                        <p:cTn id="108" dur="500"/>
                                        <p:tgtEl>
                                          <p:spTgt spid="138"/>
                                        </p:tgtEl>
                                      </p:cBhvr>
                                    </p:animEffect>
                                  </p:childTnLst>
                                </p:cTn>
                              </p:par>
                              <p:par>
                                <p:cTn id="109" presetID="14" presetClass="entr" presetSubtype="10" fill="hold" nodeType="withEffect">
                                  <p:stCondLst>
                                    <p:cond delay="0"/>
                                  </p:stCondLst>
                                  <p:childTnLst>
                                    <p:set>
                                      <p:cBhvr>
                                        <p:cTn id="110" dur="1" fill="hold">
                                          <p:stCondLst>
                                            <p:cond delay="0"/>
                                          </p:stCondLst>
                                        </p:cTn>
                                        <p:tgtEl>
                                          <p:spTgt spid="83"/>
                                        </p:tgtEl>
                                        <p:attrNameLst>
                                          <p:attrName>style.visibility</p:attrName>
                                        </p:attrNameLst>
                                      </p:cBhvr>
                                      <p:to>
                                        <p:strVal val="visible"/>
                                      </p:to>
                                    </p:set>
                                    <p:animEffect transition="in" filter="randombar(horizontal)">
                                      <p:cBhvr>
                                        <p:cTn id="111" dur="500"/>
                                        <p:tgtEl>
                                          <p:spTgt spid="83"/>
                                        </p:tgtEl>
                                      </p:cBhvr>
                                    </p:animEffect>
                                  </p:childTnLst>
                                </p:cTn>
                              </p:par>
                              <p:par>
                                <p:cTn id="112" presetID="14" presetClass="entr" presetSubtype="10" fill="hold" grpId="0" nodeType="withEffect">
                                  <p:stCondLst>
                                    <p:cond delay="0"/>
                                  </p:stCondLst>
                                  <p:childTnLst>
                                    <p:set>
                                      <p:cBhvr>
                                        <p:cTn id="113" dur="1" fill="hold">
                                          <p:stCondLst>
                                            <p:cond delay="0"/>
                                          </p:stCondLst>
                                        </p:cTn>
                                        <p:tgtEl>
                                          <p:spTgt spid="139"/>
                                        </p:tgtEl>
                                        <p:attrNameLst>
                                          <p:attrName>style.visibility</p:attrName>
                                        </p:attrNameLst>
                                      </p:cBhvr>
                                      <p:to>
                                        <p:strVal val="visible"/>
                                      </p:to>
                                    </p:set>
                                    <p:animEffect transition="in" filter="randombar(horizontal)">
                                      <p:cBhvr>
                                        <p:cTn id="114" dur="500"/>
                                        <p:tgtEl>
                                          <p:spTgt spid="139"/>
                                        </p:tgtEl>
                                      </p:cBhvr>
                                    </p:animEffect>
                                  </p:childTnLst>
                                </p:cTn>
                              </p:par>
                              <p:par>
                                <p:cTn id="115" presetID="14" presetClass="entr" presetSubtype="10" fill="hold" nodeType="withEffect">
                                  <p:stCondLst>
                                    <p:cond delay="0"/>
                                  </p:stCondLst>
                                  <p:childTnLst>
                                    <p:set>
                                      <p:cBhvr>
                                        <p:cTn id="116" dur="1" fill="hold">
                                          <p:stCondLst>
                                            <p:cond delay="0"/>
                                          </p:stCondLst>
                                        </p:cTn>
                                        <p:tgtEl>
                                          <p:spTgt spid="87"/>
                                        </p:tgtEl>
                                        <p:attrNameLst>
                                          <p:attrName>style.visibility</p:attrName>
                                        </p:attrNameLst>
                                      </p:cBhvr>
                                      <p:to>
                                        <p:strVal val="visible"/>
                                      </p:to>
                                    </p:set>
                                    <p:animEffect transition="in" filter="randombar(horizontal)">
                                      <p:cBhvr>
                                        <p:cTn id="117" dur="500"/>
                                        <p:tgtEl>
                                          <p:spTgt spid="87"/>
                                        </p:tgtEl>
                                      </p:cBhvr>
                                    </p:animEffect>
                                  </p:childTnLst>
                                </p:cTn>
                              </p:par>
                              <p:par>
                                <p:cTn id="118" presetID="14" presetClass="entr" presetSubtype="10" fill="hold" grpId="0" nodeType="withEffect">
                                  <p:stCondLst>
                                    <p:cond delay="0"/>
                                  </p:stCondLst>
                                  <p:childTnLst>
                                    <p:set>
                                      <p:cBhvr>
                                        <p:cTn id="119" dur="1" fill="hold">
                                          <p:stCondLst>
                                            <p:cond delay="0"/>
                                          </p:stCondLst>
                                        </p:cTn>
                                        <p:tgtEl>
                                          <p:spTgt spid="88"/>
                                        </p:tgtEl>
                                        <p:attrNameLst>
                                          <p:attrName>style.visibility</p:attrName>
                                        </p:attrNameLst>
                                      </p:cBhvr>
                                      <p:to>
                                        <p:strVal val="visible"/>
                                      </p:to>
                                    </p:set>
                                    <p:animEffect transition="in" filter="randombar(horizontal)">
                                      <p:cBhvr>
                                        <p:cTn id="120" dur="500"/>
                                        <p:tgtEl>
                                          <p:spTgt spid="88"/>
                                        </p:tgtEl>
                                      </p:cBhvr>
                                    </p:animEffect>
                                  </p:childTnLst>
                                </p:cTn>
                              </p:par>
                              <p:par>
                                <p:cTn id="121" presetID="14" presetClass="entr" presetSubtype="10" fill="hold" grpId="0" nodeType="withEffect">
                                  <p:stCondLst>
                                    <p:cond delay="0"/>
                                  </p:stCondLst>
                                  <p:childTnLst>
                                    <p:set>
                                      <p:cBhvr>
                                        <p:cTn id="122" dur="1" fill="hold">
                                          <p:stCondLst>
                                            <p:cond delay="0"/>
                                          </p:stCondLst>
                                        </p:cTn>
                                        <p:tgtEl>
                                          <p:spTgt spid="140"/>
                                        </p:tgtEl>
                                        <p:attrNameLst>
                                          <p:attrName>style.visibility</p:attrName>
                                        </p:attrNameLst>
                                      </p:cBhvr>
                                      <p:to>
                                        <p:strVal val="visible"/>
                                      </p:to>
                                    </p:set>
                                    <p:animEffect transition="in" filter="randombar(horizontal)">
                                      <p:cBhvr>
                                        <p:cTn id="123" dur="500"/>
                                        <p:tgtEl>
                                          <p:spTgt spid="140"/>
                                        </p:tgtEl>
                                      </p:cBhvr>
                                    </p:animEffect>
                                  </p:childTnLst>
                                </p:cTn>
                              </p:par>
                              <p:par>
                                <p:cTn id="124" presetID="14" presetClass="entr" presetSubtype="10" fill="hold" nodeType="withEffect">
                                  <p:stCondLst>
                                    <p:cond delay="0"/>
                                  </p:stCondLst>
                                  <p:childTnLst>
                                    <p:set>
                                      <p:cBhvr>
                                        <p:cTn id="125" dur="1" fill="hold">
                                          <p:stCondLst>
                                            <p:cond delay="0"/>
                                          </p:stCondLst>
                                        </p:cTn>
                                        <p:tgtEl>
                                          <p:spTgt spid="91"/>
                                        </p:tgtEl>
                                        <p:attrNameLst>
                                          <p:attrName>style.visibility</p:attrName>
                                        </p:attrNameLst>
                                      </p:cBhvr>
                                      <p:to>
                                        <p:strVal val="visible"/>
                                      </p:to>
                                    </p:set>
                                    <p:animEffect transition="in" filter="randombar(horizontal)">
                                      <p:cBhvr>
                                        <p:cTn id="126" dur="500"/>
                                        <p:tgtEl>
                                          <p:spTgt spid="91"/>
                                        </p:tgtEl>
                                      </p:cBhvr>
                                    </p:animEffect>
                                  </p:childTnLst>
                                </p:cTn>
                              </p:par>
                              <p:par>
                                <p:cTn id="127" presetID="14" presetClass="entr" presetSubtype="10" fill="hold" nodeType="withEffect">
                                  <p:stCondLst>
                                    <p:cond delay="0"/>
                                  </p:stCondLst>
                                  <p:childTnLst>
                                    <p:set>
                                      <p:cBhvr>
                                        <p:cTn id="128" dur="1" fill="hold">
                                          <p:stCondLst>
                                            <p:cond delay="0"/>
                                          </p:stCondLst>
                                        </p:cTn>
                                        <p:tgtEl>
                                          <p:spTgt spid="95"/>
                                        </p:tgtEl>
                                        <p:attrNameLst>
                                          <p:attrName>style.visibility</p:attrName>
                                        </p:attrNameLst>
                                      </p:cBhvr>
                                      <p:to>
                                        <p:strVal val="visible"/>
                                      </p:to>
                                    </p:set>
                                    <p:animEffect transition="in" filter="randombar(horizontal)">
                                      <p:cBhvr>
                                        <p:cTn id="129" dur="500"/>
                                        <p:tgtEl>
                                          <p:spTgt spid="95"/>
                                        </p:tgtEl>
                                      </p:cBhvr>
                                    </p:animEffect>
                                  </p:childTnLst>
                                </p:cTn>
                              </p:par>
                              <p:par>
                                <p:cTn id="130" presetID="14" presetClass="entr" presetSubtype="10" fill="hold" grpId="0" nodeType="withEffect">
                                  <p:stCondLst>
                                    <p:cond delay="0"/>
                                  </p:stCondLst>
                                  <p:childTnLst>
                                    <p:set>
                                      <p:cBhvr>
                                        <p:cTn id="131" dur="1" fill="hold">
                                          <p:stCondLst>
                                            <p:cond delay="0"/>
                                          </p:stCondLst>
                                        </p:cTn>
                                        <p:tgtEl>
                                          <p:spTgt spid="96"/>
                                        </p:tgtEl>
                                        <p:attrNameLst>
                                          <p:attrName>style.visibility</p:attrName>
                                        </p:attrNameLst>
                                      </p:cBhvr>
                                      <p:to>
                                        <p:strVal val="visible"/>
                                      </p:to>
                                    </p:set>
                                    <p:animEffect transition="in" filter="randombar(horizontal)">
                                      <p:cBhvr>
                                        <p:cTn id="132" dur="500"/>
                                        <p:tgtEl>
                                          <p:spTgt spid="96"/>
                                        </p:tgtEl>
                                      </p:cBhvr>
                                    </p:animEffect>
                                  </p:childTnLst>
                                </p:cTn>
                              </p:par>
                              <p:par>
                                <p:cTn id="133" presetID="14" presetClass="entr" presetSubtype="10" fill="hold" nodeType="withEffect">
                                  <p:stCondLst>
                                    <p:cond delay="0"/>
                                  </p:stCondLst>
                                  <p:childTnLst>
                                    <p:set>
                                      <p:cBhvr>
                                        <p:cTn id="134" dur="1" fill="hold">
                                          <p:stCondLst>
                                            <p:cond delay="0"/>
                                          </p:stCondLst>
                                        </p:cTn>
                                        <p:tgtEl>
                                          <p:spTgt spid="99"/>
                                        </p:tgtEl>
                                        <p:attrNameLst>
                                          <p:attrName>style.visibility</p:attrName>
                                        </p:attrNameLst>
                                      </p:cBhvr>
                                      <p:to>
                                        <p:strVal val="visible"/>
                                      </p:to>
                                    </p:set>
                                    <p:animEffect transition="in" filter="randombar(horizontal)">
                                      <p:cBhvr>
                                        <p:cTn id="135" dur="500"/>
                                        <p:tgtEl>
                                          <p:spTgt spid="99"/>
                                        </p:tgtEl>
                                      </p:cBhvr>
                                    </p:animEffect>
                                  </p:childTnLst>
                                </p:cTn>
                              </p:par>
                              <p:par>
                                <p:cTn id="136" presetID="14" presetClass="entr" presetSubtype="10" fill="hold" grpId="0" nodeType="withEffect">
                                  <p:stCondLst>
                                    <p:cond delay="0"/>
                                  </p:stCondLst>
                                  <p:childTnLst>
                                    <p:set>
                                      <p:cBhvr>
                                        <p:cTn id="137" dur="1" fill="hold">
                                          <p:stCondLst>
                                            <p:cond delay="0"/>
                                          </p:stCondLst>
                                        </p:cTn>
                                        <p:tgtEl>
                                          <p:spTgt spid="142"/>
                                        </p:tgtEl>
                                        <p:attrNameLst>
                                          <p:attrName>style.visibility</p:attrName>
                                        </p:attrNameLst>
                                      </p:cBhvr>
                                      <p:to>
                                        <p:strVal val="visible"/>
                                      </p:to>
                                    </p:set>
                                    <p:animEffect transition="in" filter="randombar(horizontal)">
                                      <p:cBhvr>
                                        <p:cTn id="138"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90" grpId="0" animBg="1"/>
      <p:bldP spid="94" grpId="0" animBg="1"/>
      <p:bldP spid="96" grpId="0" animBg="1"/>
      <p:bldP spid="106" grpId="0" animBg="1"/>
      <p:bldP spid="125" grpId="0" animBg="1"/>
      <p:bldP spid="126"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252414" y="1910174"/>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7660" y="1910174"/>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0725" y="4371301"/>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7660" y="4389402"/>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135398" y="1923021"/>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24591" y="1965147"/>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135398" y="4371301"/>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24591" y="4362826"/>
            <a:ext cx="2214000" cy="2214000"/>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a:extLst>
              <a:ext uri="{FF2B5EF4-FFF2-40B4-BE49-F238E27FC236}">
                <a16:creationId xmlns:a16="http://schemas.microsoft.com/office/drawing/2014/main" id="{AC02D0DF-69E3-B909-855A-CA05581AEF03}"/>
              </a:ext>
            </a:extLst>
          </p:cNvPr>
          <p:cNvSpPr txBox="1"/>
          <p:nvPr/>
        </p:nvSpPr>
        <p:spPr>
          <a:xfrm>
            <a:off x="499790" y="771487"/>
            <a:ext cx="9753760" cy="461665"/>
          </a:xfrm>
          <a:prstGeom prst="rect">
            <a:avLst/>
          </a:prstGeom>
          <a:noFill/>
        </p:spPr>
        <p:txBody>
          <a:bodyPr wrap="none" rtlCol="0">
            <a:spAutoFit/>
          </a:bodyPr>
          <a:lstStyle/>
          <a:p>
            <a:pPr algn="ctr"/>
            <a:r>
              <a:rPr lang="es-MX" sz="2400" dirty="0">
                <a:solidFill>
                  <a:schemeClr val="bg1"/>
                </a:solidFill>
              </a:rPr>
              <a:t>Modalidades de trabajo remunerado tiempo parcial durante el confinamiento</a:t>
            </a:r>
          </a:p>
        </p:txBody>
      </p:sp>
      <p:sp>
        <p:nvSpPr>
          <p:cNvPr id="14" name="CuadroTexto 13"/>
          <p:cNvSpPr txBox="1"/>
          <p:nvPr/>
        </p:nvSpPr>
        <p:spPr>
          <a:xfrm>
            <a:off x="777991" y="2779476"/>
            <a:ext cx="1283865" cy="276999"/>
          </a:xfrm>
          <a:prstGeom prst="rect">
            <a:avLst/>
          </a:prstGeom>
          <a:solidFill>
            <a:srgbClr val="F6A660"/>
          </a:solidFill>
        </p:spPr>
        <p:txBody>
          <a:bodyPr wrap="square" rtlCol="0">
            <a:spAutoFit/>
          </a:bodyPr>
          <a:lstStyle/>
          <a:p>
            <a:pPr algn="ctr"/>
            <a:r>
              <a:rPr lang="es-MX" sz="1200" dirty="0"/>
              <a:t>En línea</a:t>
            </a:r>
          </a:p>
        </p:txBody>
      </p:sp>
      <p:sp>
        <p:nvSpPr>
          <p:cNvPr id="15" name="CuadroTexto 14"/>
          <p:cNvSpPr txBox="1"/>
          <p:nvPr/>
        </p:nvSpPr>
        <p:spPr>
          <a:xfrm>
            <a:off x="822246" y="5202456"/>
            <a:ext cx="1283865" cy="276999"/>
          </a:xfrm>
          <a:prstGeom prst="rect">
            <a:avLst/>
          </a:prstGeom>
          <a:solidFill>
            <a:srgbClr val="F6A660"/>
          </a:solidFill>
        </p:spPr>
        <p:txBody>
          <a:bodyPr wrap="square" rtlCol="0">
            <a:spAutoFit/>
          </a:bodyPr>
          <a:lstStyle/>
          <a:p>
            <a:pPr algn="ctr"/>
            <a:r>
              <a:rPr lang="es-MX" sz="1200" dirty="0"/>
              <a:t>En línea</a:t>
            </a:r>
          </a:p>
        </p:txBody>
      </p:sp>
      <p:sp>
        <p:nvSpPr>
          <p:cNvPr id="16" name="CuadroTexto 15"/>
          <p:cNvSpPr txBox="1"/>
          <p:nvPr/>
        </p:nvSpPr>
        <p:spPr>
          <a:xfrm>
            <a:off x="7699450" y="2774244"/>
            <a:ext cx="1283865" cy="276999"/>
          </a:xfrm>
          <a:prstGeom prst="rect">
            <a:avLst/>
          </a:prstGeom>
          <a:solidFill>
            <a:srgbClr val="92D050"/>
          </a:solidFill>
        </p:spPr>
        <p:txBody>
          <a:bodyPr wrap="square" rtlCol="0">
            <a:spAutoFit/>
          </a:bodyPr>
          <a:lstStyle/>
          <a:p>
            <a:pPr algn="ctr"/>
            <a:r>
              <a:rPr lang="es-MX" sz="1200" dirty="0"/>
              <a:t>Presencial</a:t>
            </a:r>
          </a:p>
        </p:txBody>
      </p:sp>
      <p:sp>
        <p:nvSpPr>
          <p:cNvPr id="17" name="CuadroTexto 16"/>
          <p:cNvSpPr txBox="1"/>
          <p:nvPr/>
        </p:nvSpPr>
        <p:spPr>
          <a:xfrm>
            <a:off x="7626919" y="5187067"/>
            <a:ext cx="1283865" cy="276999"/>
          </a:xfrm>
          <a:prstGeom prst="rect">
            <a:avLst/>
          </a:prstGeom>
          <a:solidFill>
            <a:srgbClr val="92D050"/>
          </a:solidFill>
        </p:spPr>
        <p:txBody>
          <a:bodyPr wrap="square" rtlCol="0">
            <a:spAutoFit/>
          </a:bodyPr>
          <a:lstStyle/>
          <a:p>
            <a:pPr algn="ctr"/>
            <a:r>
              <a:rPr lang="es-MX" sz="1200" dirty="0"/>
              <a:t>Presencial</a:t>
            </a:r>
          </a:p>
        </p:txBody>
      </p:sp>
      <p:sp>
        <p:nvSpPr>
          <p:cNvPr id="18" name="CuadroTexto 17"/>
          <p:cNvSpPr txBox="1"/>
          <p:nvPr/>
        </p:nvSpPr>
        <p:spPr>
          <a:xfrm>
            <a:off x="9829670" y="2741329"/>
            <a:ext cx="1283865" cy="276999"/>
          </a:xfrm>
          <a:prstGeom prst="rect">
            <a:avLst/>
          </a:prstGeom>
          <a:solidFill>
            <a:srgbClr val="F6A660"/>
          </a:solidFill>
        </p:spPr>
        <p:txBody>
          <a:bodyPr wrap="square" rtlCol="0">
            <a:spAutoFit/>
          </a:bodyPr>
          <a:lstStyle/>
          <a:p>
            <a:pPr algn="ctr"/>
            <a:r>
              <a:rPr lang="es-MX" sz="1200" dirty="0"/>
              <a:t>En línea</a:t>
            </a:r>
          </a:p>
        </p:txBody>
      </p:sp>
      <p:sp>
        <p:nvSpPr>
          <p:cNvPr id="19" name="CuadroTexto 18"/>
          <p:cNvSpPr txBox="1"/>
          <p:nvPr/>
        </p:nvSpPr>
        <p:spPr>
          <a:xfrm>
            <a:off x="9634643" y="5209224"/>
            <a:ext cx="1593895" cy="276999"/>
          </a:xfrm>
          <a:prstGeom prst="rect">
            <a:avLst/>
          </a:prstGeom>
          <a:solidFill>
            <a:schemeClr val="accent1">
              <a:lumMod val="25000"/>
              <a:lumOff val="75000"/>
            </a:schemeClr>
          </a:solidFill>
        </p:spPr>
        <p:txBody>
          <a:bodyPr wrap="square" rtlCol="0">
            <a:spAutoFit/>
          </a:bodyPr>
          <a:lstStyle/>
          <a:p>
            <a:pPr algn="ctr"/>
            <a:r>
              <a:rPr lang="es-MX" sz="1200" dirty="0"/>
              <a:t>Dado de baja</a:t>
            </a:r>
          </a:p>
        </p:txBody>
      </p:sp>
      <p:sp>
        <p:nvSpPr>
          <p:cNvPr id="21" name="CuadroTexto 20"/>
          <p:cNvSpPr txBox="1"/>
          <p:nvPr/>
        </p:nvSpPr>
        <p:spPr>
          <a:xfrm>
            <a:off x="2862110" y="5216918"/>
            <a:ext cx="1362246" cy="261610"/>
          </a:xfrm>
          <a:prstGeom prst="rect">
            <a:avLst/>
          </a:prstGeom>
          <a:solidFill>
            <a:srgbClr val="B59BE0"/>
          </a:solidFill>
        </p:spPr>
        <p:txBody>
          <a:bodyPr wrap="square" rtlCol="0">
            <a:spAutoFit/>
          </a:bodyPr>
          <a:lstStyle/>
          <a:p>
            <a:pPr algn="ctr"/>
            <a:r>
              <a:rPr lang="es-MX" sz="1100" dirty="0"/>
              <a:t>Híbrido</a:t>
            </a:r>
          </a:p>
        </p:txBody>
      </p:sp>
      <p:sp>
        <p:nvSpPr>
          <p:cNvPr id="22" name="CuadroTexto 21">
            <a:extLst>
              <a:ext uri="{FF2B5EF4-FFF2-40B4-BE49-F238E27FC236}">
                <a16:creationId xmlns:a16="http://schemas.microsoft.com/office/drawing/2014/main" id="{74E57CE4-BE5B-490C-9977-899EA72F504A}"/>
              </a:ext>
            </a:extLst>
          </p:cNvPr>
          <p:cNvSpPr txBox="1"/>
          <p:nvPr/>
        </p:nvSpPr>
        <p:spPr>
          <a:xfrm>
            <a:off x="2963371" y="2774244"/>
            <a:ext cx="1260985" cy="276999"/>
          </a:xfrm>
          <a:prstGeom prst="rect">
            <a:avLst/>
          </a:prstGeom>
          <a:solidFill>
            <a:srgbClr val="F6A660"/>
          </a:solidFill>
        </p:spPr>
        <p:txBody>
          <a:bodyPr wrap="square" rtlCol="0">
            <a:spAutoFit/>
          </a:bodyPr>
          <a:lstStyle/>
          <a:p>
            <a:pPr algn="ctr"/>
            <a:r>
              <a:rPr lang="es-MX" sz="1200" dirty="0"/>
              <a:t>En línea</a:t>
            </a:r>
          </a:p>
        </p:txBody>
      </p:sp>
      <p:sp>
        <p:nvSpPr>
          <p:cNvPr id="20" name="CuadroTexto 19">
            <a:extLst>
              <a:ext uri="{FF2B5EF4-FFF2-40B4-BE49-F238E27FC236}">
                <a16:creationId xmlns:a16="http://schemas.microsoft.com/office/drawing/2014/main" id="{3BE8FFF4-BF44-3DEA-F269-02062509D35B}"/>
              </a:ext>
            </a:extLst>
          </p:cNvPr>
          <p:cNvSpPr txBox="1"/>
          <p:nvPr/>
        </p:nvSpPr>
        <p:spPr>
          <a:xfrm>
            <a:off x="7590900" y="1379507"/>
            <a:ext cx="1260985" cy="246221"/>
          </a:xfrm>
          <a:prstGeom prst="rect">
            <a:avLst/>
          </a:prstGeom>
          <a:solidFill>
            <a:srgbClr val="F6A660"/>
          </a:solidFill>
        </p:spPr>
        <p:txBody>
          <a:bodyPr wrap="square" rtlCol="0">
            <a:spAutoFit/>
          </a:bodyPr>
          <a:lstStyle/>
          <a:p>
            <a:pPr algn="ctr"/>
            <a:r>
              <a:rPr lang="es-MX" sz="1000" dirty="0"/>
              <a:t>On line </a:t>
            </a:r>
          </a:p>
        </p:txBody>
      </p:sp>
      <p:sp>
        <p:nvSpPr>
          <p:cNvPr id="23" name="CuadroTexto 22">
            <a:extLst>
              <a:ext uri="{FF2B5EF4-FFF2-40B4-BE49-F238E27FC236}">
                <a16:creationId xmlns:a16="http://schemas.microsoft.com/office/drawing/2014/main" id="{D5AACE96-A351-E67C-8EFF-96A1537AA525}"/>
              </a:ext>
            </a:extLst>
          </p:cNvPr>
          <p:cNvSpPr txBox="1"/>
          <p:nvPr/>
        </p:nvSpPr>
        <p:spPr>
          <a:xfrm>
            <a:off x="10253550" y="1371777"/>
            <a:ext cx="1283865" cy="246221"/>
          </a:xfrm>
          <a:prstGeom prst="rect">
            <a:avLst/>
          </a:prstGeom>
          <a:solidFill>
            <a:srgbClr val="B59BE0"/>
          </a:solidFill>
        </p:spPr>
        <p:txBody>
          <a:bodyPr wrap="square" rtlCol="0">
            <a:spAutoFit/>
          </a:bodyPr>
          <a:lstStyle/>
          <a:p>
            <a:pPr algn="ctr"/>
            <a:r>
              <a:rPr lang="es-MX" sz="1000" dirty="0"/>
              <a:t>Hybrid</a:t>
            </a:r>
          </a:p>
        </p:txBody>
      </p:sp>
      <p:sp>
        <p:nvSpPr>
          <p:cNvPr id="24" name="CuadroTexto 23">
            <a:extLst>
              <a:ext uri="{FF2B5EF4-FFF2-40B4-BE49-F238E27FC236}">
                <a16:creationId xmlns:a16="http://schemas.microsoft.com/office/drawing/2014/main" id="{8833D6D3-CCE6-CC0C-4C64-84585DA2EDF8}"/>
              </a:ext>
            </a:extLst>
          </p:cNvPr>
          <p:cNvSpPr txBox="1"/>
          <p:nvPr/>
        </p:nvSpPr>
        <p:spPr>
          <a:xfrm>
            <a:off x="6225254" y="1379506"/>
            <a:ext cx="1283865" cy="246221"/>
          </a:xfrm>
          <a:prstGeom prst="rect">
            <a:avLst/>
          </a:prstGeom>
          <a:solidFill>
            <a:srgbClr val="92D050"/>
          </a:solidFill>
        </p:spPr>
        <p:txBody>
          <a:bodyPr wrap="square" rtlCol="0">
            <a:spAutoFit/>
          </a:bodyPr>
          <a:lstStyle/>
          <a:p>
            <a:pPr algn="ctr"/>
            <a:r>
              <a:rPr lang="es-MX" sz="1000" dirty="0"/>
              <a:t>In person </a:t>
            </a:r>
          </a:p>
        </p:txBody>
      </p:sp>
      <p:sp>
        <p:nvSpPr>
          <p:cNvPr id="25" name="CuadroTexto 24">
            <a:extLst>
              <a:ext uri="{FF2B5EF4-FFF2-40B4-BE49-F238E27FC236}">
                <a16:creationId xmlns:a16="http://schemas.microsoft.com/office/drawing/2014/main" id="{60976B9E-20E5-021C-6D18-5C85E38D77F6}"/>
              </a:ext>
            </a:extLst>
          </p:cNvPr>
          <p:cNvSpPr txBox="1"/>
          <p:nvPr/>
        </p:nvSpPr>
        <p:spPr>
          <a:xfrm>
            <a:off x="8933666" y="1371813"/>
            <a:ext cx="1238103" cy="261610"/>
          </a:xfrm>
          <a:prstGeom prst="rect">
            <a:avLst/>
          </a:prstGeom>
          <a:solidFill>
            <a:schemeClr val="accent1">
              <a:lumMod val="25000"/>
              <a:lumOff val="75000"/>
            </a:schemeClr>
          </a:solidFill>
        </p:spPr>
        <p:txBody>
          <a:bodyPr wrap="square" rtlCol="0">
            <a:spAutoFit/>
          </a:bodyPr>
          <a:lstStyle/>
          <a:p>
            <a:pPr algn="ctr"/>
            <a:r>
              <a:rPr lang="es-MX" sz="1000" dirty="0"/>
              <a:t>Disabled</a:t>
            </a:r>
            <a:r>
              <a:rPr lang="es-MX" sz="1100" dirty="0"/>
              <a:t> </a:t>
            </a:r>
          </a:p>
        </p:txBody>
      </p:sp>
    </p:spTree>
    <p:extLst>
      <p:ext uri="{BB962C8B-B14F-4D97-AF65-F5344CB8AC3E}">
        <p14:creationId xmlns:p14="http://schemas.microsoft.com/office/powerpoint/2010/main" val="3391389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par>
                                <p:cTn id="8" presetID="6"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circle(in)">
                                      <p:cBhvr>
                                        <p:cTn id="13" dur="2000"/>
                                        <p:tgtEl>
                                          <p:spTgt spid="15"/>
                                        </p:tgtEl>
                                      </p:cBhvr>
                                    </p:animEffect>
                                  </p:childTnLst>
                                </p:cTn>
                              </p:par>
                              <p:par>
                                <p:cTn id="14" presetID="6"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ircle(in)">
                                      <p:cBhvr>
                                        <p:cTn id="16" dur="2000"/>
                                        <p:tgtEl>
                                          <p:spTgt spid="6"/>
                                        </p:tgtEl>
                                      </p:cBhvr>
                                    </p:animEffect>
                                  </p:childTnLst>
                                </p:cTn>
                              </p:par>
                              <p:par>
                                <p:cTn id="17" presetID="6" presetClass="entr" presetSubtype="1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ircle(in)">
                                      <p:cBhvr>
                                        <p:cTn id="22" dur="2000"/>
                                        <p:tgtEl>
                                          <p:spTgt spid="16"/>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circle(in)">
                                      <p:cBhvr>
                                        <p:cTn id="25" dur="2000"/>
                                        <p:tgtEl>
                                          <p:spTgt spid="17"/>
                                        </p:tgtEl>
                                      </p:cBhvr>
                                    </p:animEffect>
                                  </p:childTnLst>
                                </p:cTn>
                              </p:par>
                              <p:par>
                                <p:cTn id="26" presetID="6" presetClass="entr" presetSubtype="16"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in)">
                                      <p:cBhvr>
                                        <p:cTn id="28" dur="2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1"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67397" y="1666943"/>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86" name="CuadroTexto 85"/>
          <p:cNvSpPr txBox="1"/>
          <p:nvPr/>
        </p:nvSpPr>
        <p:spPr>
          <a:xfrm>
            <a:off x="3671794" y="1981023"/>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87"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81252" y="2752218"/>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88" name="CuadroTexto 87"/>
          <p:cNvSpPr txBox="1"/>
          <p:nvPr/>
        </p:nvSpPr>
        <p:spPr>
          <a:xfrm>
            <a:off x="3685649" y="3066298"/>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89"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81254" y="3795931"/>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90" name="CuadroTexto 89"/>
          <p:cNvSpPr txBox="1"/>
          <p:nvPr/>
        </p:nvSpPr>
        <p:spPr>
          <a:xfrm>
            <a:off x="3685651" y="4110011"/>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1"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95109" y="4881206"/>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92" name="CuadroTexto 91"/>
          <p:cNvSpPr txBox="1"/>
          <p:nvPr/>
        </p:nvSpPr>
        <p:spPr>
          <a:xfrm>
            <a:off x="3699506" y="5195286"/>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3"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90491" y="5818690"/>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94" name="CuadroTexto 93"/>
          <p:cNvSpPr txBox="1"/>
          <p:nvPr/>
        </p:nvSpPr>
        <p:spPr>
          <a:xfrm>
            <a:off x="3694888" y="6132770"/>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5"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2029013" y="3099066"/>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96" name="CuadroTexto 95"/>
          <p:cNvSpPr txBox="1"/>
          <p:nvPr/>
        </p:nvSpPr>
        <p:spPr>
          <a:xfrm>
            <a:off x="2308639" y="3485288"/>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7"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42745" y="1666943"/>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98" name="CuadroTexto 97"/>
          <p:cNvSpPr txBox="1"/>
          <p:nvPr/>
        </p:nvSpPr>
        <p:spPr>
          <a:xfrm>
            <a:off x="1047142" y="1981023"/>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9"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56600" y="2752218"/>
            <a:ext cx="1039310" cy="1039310"/>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50456" y="3765150"/>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101" name="CuadroTexto 100"/>
          <p:cNvSpPr txBox="1"/>
          <p:nvPr/>
        </p:nvSpPr>
        <p:spPr>
          <a:xfrm>
            <a:off x="1060999" y="4110011"/>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2"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70457" y="4881206"/>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103" name="CuadroTexto 102"/>
          <p:cNvSpPr txBox="1"/>
          <p:nvPr/>
        </p:nvSpPr>
        <p:spPr>
          <a:xfrm>
            <a:off x="1074854" y="5195286"/>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4"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65839" y="5818690"/>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105" name="CuadroTexto 104"/>
          <p:cNvSpPr txBox="1"/>
          <p:nvPr/>
        </p:nvSpPr>
        <p:spPr>
          <a:xfrm>
            <a:off x="1070236" y="6132770"/>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6" name="Picture 2" descr="Iconos de computadora mujer, mujer, computadora, iconos, mujer png | PNGWing">
            <a:extLst>
              <a:ext uri="{FF2B5EF4-FFF2-40B4-BE49-F238E27FC236}">
                <a16:creationId xmlns:a16="http://schemas.microsoft.com/office/drawing/2014/main" id="{65DE01D0-B9AF-50D8-3AB7-BCF6D91D97BA}"/>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692851" y="2234417"/>
            <a:ext cx="1039310" cy="1039310"/>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2" descr="Iconos de computadora mujer, mujer, computadora, iconos, mujer png | PNGWing">
            <a:extLst>
              <a:ext uri="{FF2B5EF4-FFF2-40B4-BE49-F238E27FC236}">
                <a16:creationId xmlns:a16="http://schemas.microsoft.com/office/drawing/2014/main" id="{A15F6681-1EDD-982A-3EF0-879A315B746C}"/>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9180808" y="3036453"/>
            <a:ext cx="1039310" cy="1039310"/>
          </a:xfrm>
          <a:prstGeom prst="rect">
            <a:avLst/>
          </a:prstGeom>
          <a:noFill/>
        </p:spPr>
      </p:pic>
      <p:pic>
        <p:nvPicPr>
          <p:cNvPr id="108" name="Picture 2" descr="Iconos de computadora mujer, mujer, computadora, iconos, mujer png | PNGWing">
            <a:extLst>
              <a:ext uri="{FF2B5EF4-FFF2-40B4-BE49-F238E27FC236}">
                <a16:creationId xmlns:a16="http://schemas.microsoft.com/office/drawing/2014/main" id="{38C8C11F-0DD5-D0C9-201D-3773019D79E8}"/>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9668765" y="4012368"/>
            <a:ext cx="1039310" cy="1039310"/>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2" descr="Iconos de computadora mujer, mujer, computadora, iconos, mujer png | PNGWing">
            <a:extLst>
              <a:ext uri="{FF2B5EF4-FFF2-40B4-BE49-F238E27FC236}">
                <a16:creationId xmlns:a16="http://schemas.microsoft.com/office/drawing/2014/main" id="{57B41855-95BC-52E0-7F88-E086181DD265}"/>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10159681" y="4923705"/>
            <a:ext cx="1039310" cy="1039310"/>
          </a:xfrm>
          <a:prstGeom prst="rect">
            <a:avLst/>
          </a:prstGeom>
          <a:noFill/>
          <a:extLst>
            <a:ext uri="{909E8E84-426E-40DD-AFC4-6F175D3DCCD1}">
              <a14:hiddenFill xmlns:a14="http://schemas.microsoft.com/office/drawing/2010/main">
                <a:solidFill>
                  <a:srgbClr val="FFFFFF"/>
                </a:solidFill>
              </a14:hiddenFill>
            </a:ext>
          </a:extLst>
        </p:spPr>
      </p:pic>
      <p:sp>
        <p:nvSpPr>
          <p:cNvPr id="110" name="CuadroTexto 109">
            <a:extLst>
              <a:ext uri="{FF2B5EF4-FFF2-40B4-BE49-F238E27FC236}">
                <a16:creationId xmlns:a16="http://schemas.microsoft.com/office/drawing/2014/main" id="{3171E508-6896-BB9A-FA0C-2223502C7E18}"/>
              </a:ext>
            </a:extLst>
          </p:cNvPr>
          <p:cNvSpPr txBox="1"/>
          <p:nvPr/>
        </p:nvSpPr>
        <p:spPr>
          <a:xfrm>
            <a:off x="8956375" y="2599264"/>
            <a:ext cx="502781"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sp>
        <p:nvSpPr>
          <p:cNvPr id="111" name="CuadroTexto 110">
            <a:extLst>
              <a:ext uri="{FF2B5EF4-FFF2-40B4-BE49-F238E27FC236}">
                <a16:creationId xmlns:a16="http://schemas.microsoft.com/office/drawing/2014/main" id="{F1AC635A-303D-5C13-FB68-A3D237346542}"/>
              </a:ext>
            </a:extLst>
          </p:cNvPr>
          <p:cNvSpPr txBox="1"/>
          <p:nvPr/>
        </p:nvSpPr>
        <p:spPr>
          <a:xfrm>
            <a:off x="10452666" y="5314750"/>
            <a:ext cx="502781"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sp>
        <p:nvSpPr>
          <p:cNvPr id="112" name="CuadroTexto 111">
            <a:extLst>
              <a:ext uri="{FF2B5EF4-FFF2-40B4-BE49-F238E27FC236}">
                <a16:creationId xmlns:a16="http://schemas.microsoft.com/office/drawing/2014/main" id="{244307DC-BD9B-6E87-8AD7-BD98938CFE9F}"/>
              </a:ext>
            </a:extLst>
          </p:cNvPr>
          <p:cNvSpPr txBox="1"/>
          <p:nvPr/>
        </p:nvSpPr>
        <p:spPr>
          <a:xfrm>
            <a:off x="9455666" y="3449450"/>
            <a:ext cx="502781"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sp>
        <p:nvSpPr>
          <p:cNvPr id="113" name="CuadroTexto 112">
            <a:extLst>
              <a:ext uri="{FF2B5EF4-FFF2-40B4-BE49-F238E27FC236}">
                <a16:creationId xmlns:a16="http://schemas.microsoft.com/office/drawing/2014/main" id="{B385A45D-E536-C07C-A39E-EF389C716DDF}"/>
              </a:ext>
            </a:extLst>
          </p:cNvPr>
          <p:cNvSpPr txBox="1"/>
          <p:nvPr/>
        </p:nvSpPr>
        <p:spPr>
          <a:xfrm>
            <a:off x="9967762" y="4428072"/>
            <a:ext cx="502781"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sp>
        <p:nvSpPr>
          <p:cNvPr id="114" name="CuadroTexto 113">
            <a:extLst>
              <a:ext uri="{FF2B5EF4-FFF2-40B4-BE49-F238E27FC236}">
                <a16:creationId xmlns:a16="http://schemas.microsoft.com/office/drawing/2014/main" id="{1D2E4B51-42B4-1D2D-65C0-6970B6502E52}"/>
              </a:ext>
            </a:extLst>
          </p:cNvPr>
          <p:cNvSpPr txBox="1"/>
          <p:nvPr/>
        </p:nvSpPr>
        <p:spPr>
          <a:xfrm>
            <a:off x="1047140" y="3158663"/>
            <a:ext cx="480057"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sp>
        <p:nvSpPr>
          <p:cNvPr id="115" name="CuadroTexto 114"/>
          <p:cNvSpPr txBox="1"/>
          <p:nvPr/>
        </p:nvSpPr>
        <p:spPr>
          <a:xfrm>
            <a:off x="4979070" y="2904005"/>
            <a:ext cx="3204216" cy="646331"/>
          </a:xfrm>
          <a:prstGeom prst="rect">
            <a:avLst/>
          </a:prstGeom>
          <a:solidFill>
            <a:schemeClr val="accent3">
              <a:lumMod val="60000"/>
              <a:lumOff val="40000"/>
            </a:schemeClr>
          </a:solidFill>
        </p:spPr>
        <p:txBody>
          <a:bodyPr wrap="square" rtlCol="0">
            <a:spAutoFit/>
          </a:bodyPr>
          <a:lstStyle/>
          <a:p>
            <a:pPr algn="ctr"/>
            <a:r>
              <a:rPr lang="es-MX" dirty="0">
                <a:latin typeface="Gill Sans MT" panose="020B0502020104020203" pitchFamily="34" charset="0"/>
                <a:cs typeface="Times New Roman" panose="02020603050405020304" pitchFamily="18" charset="0"/>
              </a:rPr>
              <a:t>Importancia que dan a su trabajo</a:t>
            </a:r>
          </a:p>
        </p:txBody>
      </p:sp>
      <p:sp>
        <p:nvSpPr>
          <p:cNvPr id="117" name="CuadroTexto 116"/>
          <p:cNvSpPr txBox="1"/>
          <p:nvPr/>
        </p:nvSpPr>
        <p:spPr>
          <a:xfrm>
            <a:off x="4508826" y="4804460"/>
            <a:ext cx="4375998" cy="923330"/>
          </a:xfrm>
          <a:prstGeom prst="rect">
            <a:avLst/>
          </a:prstGeom>
          <a:solidFill>
            <a:schemeClr val="accent3">
              <a:lumMod val="60000"/>
              <a:lumOff val="40000"/>
            </a:schemeClr>
          </a:solidFill>
        </p:spPr>
        <p:txBody>
          <a:bodyPr wrap="square" rtlCol="0">
            <a:spAutoFit/>
          </a:bodyPr>
          <a:lstStyle/>
          <a:p>
            <a:pPr algn="ctr"/>
            <a:r>
              <a:rPr lang="es-MX" dirty="0">
                <a:latin typeface="Gill Sans MT" panose="020B0502020104020203" pitchFamily="34" charset="0"/>
              </a:rPr>
              <a:t>Flexibilidad en la</a:t>
            </a:r>
          </a:p>
          <a:p>
            <a:pPr algn="ctr"/>
            <a:r>
              <a:rPr lang="es-MX" dirty="0">
                <a:latin typeface="Gill Sans MT" panose="020B0502020104020203" pitchFamily="34" charset="0"/>
              </a:rPr>
              <a:t>distribución del trabajo doméstico y el de </a:t>
            </a:r>
          </a:p>
          <a:p>
            <a:pPr algn="ctr"/>
            <a:r>
              <a:rPr lang="es-MX" dirty="0">
                <a:latin typeface="Gill Sans MT" panose="020B0502020104020203" pitchFamily="34" charset="0"/>
              </a:rPr>
              <a:t>cuidados no remunerados en los hogares</a:t>
            </a:r>
          </a:p>
        </p:txBody>
      </p:sp>
      <p:sp>
        <p:nvSpPr>
          <p:cNvPr id="3" name="CuadroTexto 2">
            <a:extLst>
              <a:ext uri="{FF2B5EF4-FFF2-40B4-BE49-F238E27FC236}">
                <a16:creationId xmlns:a16="http://schemas.microsoft.com/office/drawing/2014/main" id="{0AE71D41-57A0-B65F-5B5B-C1264DC027AB}"/>
              </a:ext>
            </a:extLst>
          </p:cNvPr>
          <p:cNvSpPr txBox="1"/>
          <p:nvPr/>
        </p:nvSpPr>
        <p:spPr>
          <a:xfrm>
            <a:off x="765839" y="984482"/>
            <a:ext cx="6222088" cy="523220"/>
          </a:xfrm>
          <a:prstGeom prst="rect">
            <a:avLst/>
          </a:prstGeom>
          <a:noFill/>
        </p:spPr>
        <p:txBody>
          <a:bodyPr wrap="none" rtlCol="0">
            <a:spAutoFit/>
          </a:bodyPr>
          <a:lstStyle/>
          <a:p>
            <a:r>
              <a:rPr lang="es-MX" sz="2800" dirty="0">
                <a:solidFill>
                  <a:schemeClr val="bg1"/>
                </a:solidFill>
                <a:latin typeface="+mj-lt"/>
              </a:rPr>
              <a:t>Significado que las mujeres dan al trabajo</a:t>
            </a:r>
          </a:p>
        </p:txBody>
      </p:sp>
      <p:sp>
        <p:nvSpPr>
          <p:cNvPr id="4" name="CuadroTexto 3">
            <a:extLst>
              <a:ext uri="{FF2B5EF4-FFF2-40B4-BE49-F238E27FC236}">
                <a16:creationId xmlns:a16="http://schemas.microsoft.com/office/drawing/2014/main" id="{2EA98088-9141-89ED-CDB7-C5E31C2E005B}"/>
              </a:ext>
            </a:extLst>
          </p:cNvPr>
          <p:cNvSpPr txBox="1"/>
          <p:nvPr/>
        </p:nvSpPr>
        <p:spPr>
          <a:xfrm>
            <a:off x="9814698" y="1399980"/>
            <a:ext cx="832080" cy="215444"/>
          </a:xfrm>
          <a:prstGeom prst="rect">
            <a:avLst/>
          </a:prstGeom>
          <a:solidFill>
            <a:schemeClr val="accent5">
              <a:lumMod val="40000"/>
              <a:lumOff val="60000"/>
            </a:schemeClr>
          </a:solidFill>
        </p:spPr>
        <p:txBody>
          <a:bodyPr wrap="square" rtlCol="0">
            <a:spAutoFit/>
          </a:bodyPr>
          <a:lstStyle/>
          <a:p>
            <a:pPr algn="ctr"/>
            <a:r>
              <a:rPr lang="es-MX" sz="800" dirty="0"/>
              <a:t>Full time </a:t>
            </a:r>
          </a:p>
        </p:txBody>
      </p:sp>
      <p:sp>
        <p:nvSpPr>
          <p:cNvPr id="11" name="CuadroTexto 10">
            <a:extLst>
              <a:ext uri="{FF2B5EF4-FFF2-40B4-BE49-F238E27FC236}">
                <a16:creationId xmlns:a16="http://schemas.microsoft.com/office/drawing/2014/main" id="{78A03EB4-B0DB-FA24-5286-5AE4F59B2DEF}"/>
              </a:ext>
            </a:extLst>
          </p:cNvPr>
          <p:cNvSpPr txBox="1"/>
          <p:nvPr/>
        </p:nvSpPr>
        <p:spPr>
          <a:xfrm>
            <a:off x="10782951" y="1399980"/>
            <a:ext cx="832080" cy="215444"/>
          </a:xfrm>
          <a:prstGeom prst="rect">
            <a:avLst/>
          </a:prstGeom>
          <a:solidFill>
            <a:srgbClr val="FFC000"/>
          </a:solidFill>
        </p:spPr>
        <p:txBody>
          <a:bodyPr wrap="square" rtlCol="0">
            <a:spAutoFit/>
          </a:bodyPr>
          <a:lstStyle/>
          <a:p>
            <a:pPr algn="ctr"/>
            <a:r>
              <a:rPr lang="es-MX" sz="800" dirty="0"/>
              <a:t>Part time </a:t>
            </a:r>
          </a:p>
        </p:txBody>
      </p:sp>
    </p:spTree>
    <p:extLst>
      <p:ext uri="{BB962C8B-B14F-4D97-AF65-F5344CB8AC3E}">
        <p14:creationId xmlns:p14="http://schemas.microsoft.com/office/powerpoint/2010/main" val="317793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5"/>
                                        </p:tgtEl>
                                        <p:attrNameLst>
                                          <p:attrName>style.visibility</p:attrName>
                                        </p:attrNameLst>
                                      </p:cBhvr>
                                      <p:to>
                                        <p:strVal val="visible"/>
                                      </p:to>
                                    </p:set>
                                    <p:anim calcmode="lin" valueType="num">
                                      <p:cBhvr additive="base">
                                        <p:cTn id="7" dur="500" fill="hold"/>
                                        <p:tgtEl>
                                          <p:spTgt spid="85"/>
                                        </p:tgtEl>
                                        <p:attrNameLst>
                                          <p:attrName>ppt_x</p:attrName>
                                        </p:attrNameLst>
                                      </p:cBhvr>
                                      <p:tavLst>
                                        <p:tav tm="0">
                                          <p:val>
                                            <p:strVal val="#ppt_x"/>
                                          </p:val>
                                        </p:tav>
                                        <p:tav tm="100000">
                                          <p:val>
                                            <p:strVal val="#ppt_x"/>
                                          </p:val>
                                        </p:tav>
                                      </p:tavLst>
                                    </p:anim>
                                    <p:anim calcmode="lin" valueType="num">
                                      <p:cBhvr additive="base">
                                        <p:cTn id="8" dur="500" fill="hold"/>
                                        <p:tgtEl>
                                          <p:spTgt spid="8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500" fill="hold"/>
                                        <p:tgtEl>
                                          <p:spTgt spid="86"/>
                                        </p:tgtEl>
                                        <p:attrNameLst>
                                          <p:attrName>ppt_x</p:attrName>
                                        </p:attrNameLst>
                                      </p:cBhvr>
                                      <p:tavLst>
                                        <p:tav tm="0">
                                          <p:val>
                                            <p:strVal val="#ppt_x"/>
                                          </p:val>
                                        </p:tav>
                                        <p:tav tm="100000">
                                          <p:val>
                                            <p:strVal val="#ppt_x"/>
                                          </p:val>
                                        </p:tav>
                                      </p:tavLst>
                                    </p:anim>
                                    <p:anim calcmode="lin" valueType="num">
                                      <p:cBhvr additive="base">
                                        <p:cTn id="12" dur="5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7"/>
                                        </p:tgtEl>
                                        <p:attrNameLst>
                                          <p:attrName>style.visibility</p:attrName>
                                        </p:attrNameLst>
                                      </p:cBhvr>
                                      <p:to>
                                        <p:strVal val="visible"/>
                                      </p:to>
                                    </p:set>
                                    <p:anim calcmode="lin" valueType="num">
                                      <p:cBhvr additive="base">
                                        <p:cTn id="15" dur="500" fill="hold"/>
                                        <p:tgtEl>
                                          <p:spTgt spid="87"/>
                                        </p:tgtEl>
                                        <p:attrNameLst>
                                          <p:attrName>ppt_x</p:attrName>
                                        </p:attrNameLst>
                                      </p:cBhvr>
                                      <p:tavLst>
                                        <p:tav tm="0">
                                          <p:val>
                                            <p:strVal val="#ppt_x"/>
                                          </p:val>
                                        </p:tav>
                                        <p:tav tm="100000">
                                          <p:val>
                                            <p:strVal val="#ppt_x"/>
                                          </p:val>
                                        </p:tav>
                                      </p:tavLst>
                                    </p:anim>
                                    <p:anim calcmode="lin" valueType="num">
                                      <p:cBhvr additive="base">
                                        <p:cTn id="16" dur="500" fill="hold"/>
                                        <p:tgtEl>
                                          <p:spTgt spid="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anim calcmode="lin" valueType="num">
                                      <p:cBhvr additive="base">
                                        <p:cTn id="19" dur="500" fill="hold"/>
                                        <p:tgtEl>
                                          <p:spTgt spid="88"/>
                                        </p:tgtEl>
                                        <p:attrNameLst>
                                          <p:attrName>ppt_x</p:attrName>
                                        </p:attrNameLst>
                                      </p:cBhvr>
                                      <p:tavLst>
                                        <p:tav tm="0">
                                          <p:val>
                                            <p:strVal val="#ppt_x"/>
                                          </p:val>
                                        </p:tav>
                                        <p:tav tm="100000">
                                          <p:val>
                                            <p:strVal val="#ppt_x"/>
                                          </p:val>
                                        </p:tav>
                                      </p:tavLst>
                                    </p:anim>
                                    <p:anim calcmode="lin" valueType="num">
                                      <p:cBhvr additive="base">
                                        <p:cTn id="20" dur="500" fill="hold"/>
                                        <p:tgtEl>
                                          <p:spTgt spid="88"/>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9"/>
                                        </p:tgtEl>
                                        <p:attrNameLst>
                                          <p:attrName>style.visibility</p:attrName>
                                        </p:attrNameLst>
                                      </p:cBhvr>
                                      <p:to>
                                        <p:strVal val="visible"/>
                                      </p:to>
                                    </p:set>
                                    <p:anim calcmode="lin" valueType="num">
                                      <p:cBhvr additive="base">
                                        <p:cTn id="23" dur="500" fill="hold"/>
                                        <p:tgtEl>
                                          <p:spTgt spid="89"/>
                                        </p:tgtEl>
                                        <p:attrNameLst>
                                          <p:attrName>ppt_x</p:attrName>
                                        </p:attrNameLst>
                                      </p:cBhvr>
                                      <p:tavLst>
                                        <p:tav tm="0">
                                          <p:val>
                                            <p:strVal val="#ppt_x"/>
                                          </p:val>
                                        </p:tav>
                                        <p:tav tm="100000">
                                          <p:val>
                                            <p:strVal val="#ppt_x"/>
                                          </p:val>
                                        </p:tav>
                                      </p:tavLst>
                                    </p:anim>
                                    <p:anim calcmode="lin" valueType="num">
                                      <p:cBhvr additive="base">
                                        <p:cTn id="24" dur="500" fill="hold"/>
                                        <p:tgtEl>
                                          <p:spTgt spid="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0"/>
                                        </p:tgtEl>
                                        <p:attrNameLst>
                                          <p:attrName>style.visibility</p:attrName>
                                        </p:attrNameLst>
                                      </p:cBhvr>
                                      <p:to>
                                        <p:strVal val="visible"/>
                                      </p:to>
                                    </p:set>
                                    <p:anim calcmode="lin" valueType="num">
                                      <p:cBhvr additive="base">
                                        <p:cTn id="27" dur="500" fill="hold"/>
                                        <p:tgtEl>
                                          <p:spTgt spid="90"/>
                                        </p:tgtEl>
                                        <p:attrNameLst>
                                          <p:attrName>ppt_x</p:attrName>
                                        </p:attrNameLst>
                                      </p:cBhvr>
                                      <p:tavLst>
                                        <p:tav tm="0">
                                          <p:val>
                                            <p:strVal val="#ppt_x"/>
                                          </p:val>
                                        </p:tav>
                                        <p:tav tm="100000">
                                          <p:val>
                                            <p:strVal val="#ppt_x"/>
                                          </p:val>
                                        </p:tav>
                                      </p:tavLst>
                                    </p:anim>
                                    <p:anim calcmode="lin" valueType="num">
                                      <p:cBhvr additive="base">
                                        <p:cTn id="28" dur="500" fill="hold"/>
                                        <p:tgtEl>
                                          <p:spTgt spid="9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1"/>
                                        </p:tgtEl>
                                        <p:attrNameLst>
                                          <p:attrName>style.visibility</p:attrName>
                                        </p:attrNameLst>
                                      </p:cBhvr>
                                      <p:to>
                                        <p:strVal val="visible"/>
                                      </p:to>
                                    </p:set>
                                    <p:anim calcmode="lin" valueType="num">
                                      <p:cBhvr additive="base">
                                        <p:cTn id="31" dur="500" fill="hold"/>
                                        <p:tgtEl>
                                          <p:spTgt spid="91"/>
                                        </p:tgtEl>
                                        <p:attrNameLst>
                                          <p:attrName>ppt_x</p:attrName>
                                        </p:attrNameLst>
                                      </p:cBhvr>
                                      <p:tavLst>
                                        <p:tav tm="0">
                                          <p:val>
                                            <p:strVal val="#ppt_x"/>
                                          </p:val>
                                        </p:tav>
                                        <p:tav tm="100000">
                                          <p:val>
                                            <p:strVal val="#ppt_x"/>
                                          </p:val>
                                        </p:tav>
                                      </p:tavLst>
                                    </p:anim>
                                    <p:anim calcmode="lin" valueType="num">
                                      <p:cBhvr additive="base">
                                        <p:cTn id="32" dur="500" fill="hold"/>
                                        <p:tgtEl>
                                          <p:spTgt spid="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2"/>
                                        </p:tgtEl>
                                        <p:attrNameLst>
                                          <p:attrName>style.visibility</p:attrName>
                                        </p:attrNameLst>
                                      </p:cBhvr>
                                      <p:to>
                                        <p:strVal val="visible"/>
                                      </p:to>
                                    </p:set>
                                    <p:anim calcmode="lin" valueType="num">
                                      <p:cBhvr additive="base">
                                        <p:cTn id="35" dur="500" fill="hold"/>
                                        <p:tgtEl>
                                          <p:spTgt spid="92"/>
                                        </p:tgtEl>
                                        <p:attrNameLst>
                                          <p:attrName>ppt_x</p:attrName>
                                        </p:attrNameLst>
                                      </p:cBhvr>
                                      <p:tavLst>
                                        <p:tav tm="0">
                                          <p:val>
                                            <p:strVal val="#ppt_x"/>
                                          </p:val>
                                        </p:tav>
                                        <p:tav tm="100000">
                                          <p:val>
                                            <p:strVal val="#ppt_x"/>
                                          </p:val>
                                        </p:tav>
                                      </p:tavLst>
                                    </p:anim>
                                    <p:anim calcmode="lin" valueType="num">
                                      <p:cBhvr additive="base">
                                        <p:cTn id="36" dur="500" fill="hold"/>
                                        <p:tgtEl>
                                          <p:spTgt spid="92"/>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3"/>
                                        </p:tgtEl>
                                        <p:attrNameLst>
                                          <p:attrName>style.visibility</p:attrName>
                                        </p:attrNameLst>
                                      </p:cBhvr>
                                      <p:to>
                                        <p:strVal val="visible"/>
                                      </p:to>
                                    </p:set>
                                    <p:anim calcmode="lin" valueType="num">
                                      <p:cBhvr additive="base">
                                        <p:cTn id="39" dur="500" fill="hold"/>
                                        <p:tgtEl>
                                          <p:spTgt spid="93"/>
                                        </p:tgtEl>
                                        <p:attrNameLst>
                                          <p:attrName>ppt_x</p:attrName>
                                        </p:attrNameLst>
                                      </p:cBhvr>
                                      <p:tavLst>
                                        <p:tav tm="0">
                                          <p:val>
                                            <p:strVal val="#ppt_x"/>
                                          </p:val>
                                        </p:tav>
                                        <p:tav tm="100000">
                                          <p:val>
                                            <p:strVal val="#ppt_x"/>
                                          </p:val>
                                        </p:tav>
                                      </p:tavLst>
                                    </p:anim>
                                    <p:anim calcmode="lin" valueType="num">
                                      <p:cBhvr additive="base">
                                        <p:cTn id="40" dur="500" fill="hold"/>
                                        <p:tgtEl>
                                          <p:spTgt spid="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94"/>
                                        </p:tgtEl>
                                        <p:attrNameLst>
                                          <p:attrName>style.visibility</p:attrName>
                                        </p:attrNameLst>
                                      </p:cBhvr>
                                      <p:to>
                                        <p:strVal val="visible"/>
                                      </p:to>
                                    </p:set>
                                    <p:anim calcmode="lin" valueType="num">
                                      <p:cBhvr additive="base">
                                        <p:cTn id="43" dur="500" fill="hold"/>
                                        <p:tgtEl>
                                          <p:spTgt spid="94"/>
                                        </p:tgtEl>
                                        <p:attrNameLst>
                                          <p:attrName>ppt_x</p:attrName>
                                        </p:attrNameLst>
                                      </p:cBhvr>
                                      <p:tavLst>
                                        <p:tav tm="0">
                                          <p:val>
                                            <p:strVal val="#ppt_x"/>
                                          </p:val>
                                        </p:tav>
                                        <p:tav tm="100000">
                                          <p:val>
                                            <p:strVal val="#ppt_x"/>
                                          </p:val>
                                        </p:tav>
                                      </p:tavLst>
                                    </p:anim>
                                    <p:anim calcmode="lin" valueType="num">
                                      <p:cBhvr additive="base">
                                        <p:cTn id="44" dur="500" fill="hold"/>
                                        <p:tgtEl>
                                          <p:spTgt spid="94"/>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95"/>
                                        </p:tgtEl>
                                        <p:attrNameLst>
                                          <p:attrName>style.visibility</p:attrName>
                                        </p:attrNameLst>
                                      </p:cBhvr>
                                      <p:to>
                                        <p:strVal val="visible"/>
                                      </p:to>
                                    </p:set>
                                    <p:anim calcmode="lin" valueType="num">
                                      <p:cBhvr additive="base">
                                        <p:cTn id="47" dur="500" fill="hold"/>
                                        <p:tgtEl>
                                          <p:spTgt spid="95"/>
                                        </p:tgtEl>
                                        <p:attrNameLst>
                                          <p:attrName>ppt_x</p:attrName>
                                        </p:attrNameLst>
                                      </p:cBhvr>
                                      <p:tavLst>
                                        <p:tav tm="0">
                                          <p:val>
                                            <p:strVal val="#ppt_x"/>
                                          </p:val>
                                        </p:tav>
                                        <p:tav tm="100000">
                                          <p:val>
                                            <p:strVal val="#ppt_x"/>
                                          </p:val>
                                        </p:tav>
                                      </p:tavLst>
                                    </p:anim>
                                    <p:anim calcmode="lin" valueType="num">
                                      <p:cBhvr additive="base">
                                        <p:cTn id="48" dur="500" fill="hold"/>
                                        <p:tgtEl>
                                          <p:spTgt spid="9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additive="base">
                                        <p:cTn id="51" dur="500" fill="hold"/>
                                        <p:tgtEl>
                                          <p:spTgt spid="96"/>
                                        </p:tgtEl>
                                        <p:attrNameLst>
                                          <p:attrName>ppt_x</p:attrName>
                                        </p:attrNameLst>
                                      </p:cBhvr>
                                      <p:tavLst>
                                        <p:tav tm="0">
                                          <p:val>
                                            <p:strVal val="#ppt_x"/>
                                          </p:val>
                                        </p:tav>
                                        <p:tav tm="100000">
                                          <p:val>
                                            <p:strVal val="#ppt_x"/>
                                          </p:val>
                                        </p:tav>
                                      </p:tavLst>
                                    </p:anim>
                                    <p:anim calcmode="lin" valueType="num">
                                      <p:cBhvr additive="base">
                                        <p:cTn id="52" dur="500" fill="hold"/>
                                        <p:tgtEl>
                                          <p:spTgt spid="96"/>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97"/>
                                        </p:tgtEl>
                                        <p:attrNameLst>
                                          <p:attrName>style.visibility</p:attrName>
                                        </p:attrNameLst>
                                      </p:cBhvr>
                                      <p:to>
                                        <p:strVal val="visible"/>
                                      </p:to>
                                    </p:set>
                                    <p:anim calcmode="lin" valueType="num">
                                      <p:cBhvr additive="base">
                                        <p:cTn id="55" dur="10" fill="hold"/>
                                        <p:tgtEl>
                                          <p:spTgt spid="97"/>
                                        </p:tgtEl>
                                        <p:attrNameLst>
                                          <p:attrName>ppt_x</p:attrName>
                                        </p:attrNameLst>
                                      </p:cBhvr>
                                      <p:tavLst>
                                        <p:tav tm="0">
                                          <p:val>
                                            <p:strVal val="#ppt_x"/>
                                          </p:val>
                                        </p:tav>
                                        <p:tav tm="100000">
                                          <p:val>
                                            <p:strVal val="#ppt_x"/>
                                          </p:val>
                                        </p:tav>
                                      </p:tavLst>
                                    </p:anim>
                                    <p:anim calcmode="lin" valueType="num">
                                      <p:cBhvr additive="base">
                                        <p:cTn id="56" dur="10" fill="hold"/>
                                        <p:tgtEl>
                                          <p:spTgt spid="9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98"/>
                                        </p:tgtEl>
                                        <p:attrNameLst>
                                          <p:attrName>style.visibility</p:attrName>
                                        </p:attrNameLst>
                                      </p:cBhvr>
                                      <p:to>
                                        <p:strVal val="visible"/>
                                      </p:to>
                                    </p:set>
                                    <p:anim calcmode="lin" valueType="num">
                                      <p:cBhvr additive="base">
                                        <p:cTn id="59" dur="500" fill="hold"/>
                                        <p:tgtEl>
                                          <p:spTgt spid="98"/>
                                        </p:tgtEl>
                                        <p:attrNameLst>
                                          <p:attrName>ppt_x</p:attrName>
                                        </p:attrNameLst>
                                      </p:cBhvr>
                                      <p:tavLst>
                                        <p:tav tm="0">
                                          <p:val>
                                            <p:strVal val="#ppt_x"/>
                                          </p:val>
                                        </p:tav>
                                        <p:tav tm="100000">
                                          <p:val>
                                            <p:strVal val="#ppt_x"/>
                                          </p:val>
                                        </p:tav>
                                      </p:tavLst>
                                    </p:anim>
                                    <p:anim calcmode="lin" valueType="num">
                                      <p:cBhvr additive="base">
                                        <p:cTn id="60" dur="500" fill="hold"/>
                                        <p:tgtEl>
                                          <p:spTgt spid="98"/>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99"/>
                                        </p:tgtEl>
                                        <p:attrNameLst>
                                          <p:attrName>style.visibility</p:attrName>
                                        </p:attrNameLst>
                                      </p:cBhvr>
                                      <p:to>
                                        <p:strVal val="visible"/>
                                      </p:to>
                                    </p:set>
                                    <p:anim calcmode="lin" valueType="num">
                                      <p:cBhvr additive="base">
                                        <p:cTn id="63" dur="500" fill="hold"/>
                                        <p:tgtEl>
                                          <p:spTgt spid="99"/>
                                        </p:tgtEl>
                                        <p:attrNameLst>
                                          <p:attrName>ppt_x</p:attrName>
                                        </p:attrNameLst>
                                      </p:cBhvr>
                                      <p:tavLst>
                                        <p:tav tm="0">
                                          <p:val>
                                            <p:strVal val="#ppt_x"/>
                                          </p:val>
                                        </p:tav>
                                        <p:tav tm="100000">
                                          <p:val>
                                            <p:strVal val="#ppt_x"/>
                                          </p:val>
                                        </p:tav>
                                      </p:tavLst>
                                    </p:anim>
                                    <p:anim calcmode="lin" valueType="num">
                                      <p:cBhvr additive="base">
                                        <p:cTn id="64" dur="500" fill="hold"/>
                                        <p:tgtEl>
                                          <p:spTgt spid="99"/>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00"/>
                                        </p:tgtEl>
                                        <p:attrNameLst>
                                          <p:attrName>style.visibility</p:attrName>
                                        </p:attrNameLst>
                                      </p:cBhvr>
                                      <p:to>
                                        <p:strVal val="visible"/>
                                      </p:to>
                                    </p:set>
                                    <p:anim calcmode="lin" valueType="num">
                                      <p:cBhvr additive="base">
                                        <p:cTn id="67" dur="500" fill="hold"/>
                                        <p:tgtEl>
                                          <p:spTgt spid="100"/>
                                        </p:tgtEl>
                                        <p:attrNameLst>
                                          <p:attrName>ppt_x</p:attrName>
                                        </p:attrNameLst>
                                      </p:cBhvr>
                                      <p:tavLst>
                                        <p:tav tm="0">
                                          <p:val>
                                            <p:strVal val="#ppt_x"/>
                                          </p:val>
                                        </p:tav>
                                        <p:tav tm="100000">
                                          <p:val>
                                            <p:strVal val="#ppt_x"/>
                                          </p:val>
                                        </p:tav>
                                      </p:tavLst>
                                    </p:anim>
                                    <p:anim calcmode="lin" valueType="num">
                                      <p:cBhvr additive="base">
                                        <p:cTn id="68" dur="500" fill="hold"/>
                                        <p:tgtEl>
                                          <p:spTgt spid="10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01"/>
                                        </p:tgtEl>
                                        <p:attrNameLst>
                                          <p:attrName>style.visibility</p:attrName>
                                        </p:attrNameLst>
                                      </p:cBhvr>
                                      <p:to>
                                        <p:strVal val="visible"/>
                                      </p:to>
                                    </p:set>
                                    <p:anim calcmode="lin" valueType="num">
                                      <p:cBhvr additive="base">
                                        <p:cTn id="71" dur="500" fill="hold"/>
                                        <p:tgtEl>
                                          <p:spTgt spid="101"/>
                                        </p:tgtEl>
                                        <p:attrNameLst>
                                          <p:attrName>ppt_x</p:attrName>
                                        </p:attrNameLst>
                                      </p:cBhvr>
                                      <p:tavLst>
                                        <p:tav tm="0">
                                          <p:val>
                                            <p:strVal val="#ppt_x"/>
                                          </p:val>
                                        </p:tav>
                                        <p:tav tm="100000">
                                          <p:val>
                                            <p:strVal val="#ppt_x"/>
                                          </p:val>
                                        </p:tav>
                                      </p:tavLst>
                                    </p:anim>
                                    <p:anim calcmode="lin" valueType="num">
                                      <p:cBhvr additive="base">
                                        <p:cTn id="72" dur="500" fill="hold"/>
                                        <p:tgtEl>
                                          <p:spTgt spid="101"/>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102"/>
                                        </p:tgtEl>
                                        <p:attrNameLst>
                                          <p:attrName>style.visibility</p:attrName>
                                        </p:attrNameLst>
                                      </p:cBhvr>
                                      <p:to>
                                        <p:strVal val="visible"/>
                                      </p:to>
                                    </p:set>
                                    <p:anim calcmode="lin" valueType="num">
                                      <p:cBhvr additive="base">
                                        <p:cTn id="75" dur="500" fill="hold"/>
                                        <p:tgtEl>
                                          <p:spTgt spid="102"/>
                                        </p:tgtEl>
                                        <p:attrNameLst>
                                          <p:attrName>ppt_x</p:attrName>
                                        </p:attrNameLst>
                                      </p:cBhvr>
                                      <p:tavLst>
                                        <p:tav tm="0">
                                          <p:val>
                                            <p:strVal val="#ppt_x"/>
                                          </p:val>
                                        </p:tav>
                                        <p:tav tm="100000">
                                          <p:val>
                                            <p:strVal val="#ppt_x"/>
                                          </p:val>
                                        </p:tav>
                                      </p:tavLst>
                                    </p:anim>
                                    <p:anim calcmode="lin" valueType="num">
                                      <p:cBhvr additive="base">
                                        <p:cTn id="76" dur="500" fill="hold"/>
                                        <p:tgtEl>
                                          <p:spTgt spid="10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03"/>
                                        </p:tgtEl>
                                        <p:attrNameLst>
                                          <p:attrName>style.visibility</p:attrName>
                                        </p:attrNameLst>
                                      </p:cBhvr>
                                      <p:to>
                                        <p:strVal val="visible"/>
                                      </p:to>
                                    </p:set>
                                    <p:anim calcmode="lin" valueType="num">
                                      <p:cBhvr additive="base">
                                        <p:cTn id="79" dur="500" fill="hold"/>
                                        <p:tgtEl>
                                          <p:spTgt spid="103"/>
                                        </p:tgtEl>
                                        <p:attrNameLst>
                                          <p:attrName>ppt_x</p:attrName>
                                        </p:attrNameLst>
                                      </p:cBhvr>
                                      <p:tavLst>
                                        <p:tav tm="0">
                                          <p:val>
                                            <p:strVal val="#ppt_x"/>
                                          </p:val>
                                        </p:tav>
                                        <p:tav tm="100000">
                                          <p:val>
                                            <p:strVal val="#ppt_x"/>
                                          </p:val>
                                        </p:tav>
                                      </p:tavLst>
                                    </p:anim>
                                    <p:anim calcmode="lin" valueType="num">
                                      <p:cBhvr additive="base">
                                        <p:cTn id="80" dur="500" fill="hold"/>
                                        <p:tgtEl>
                                          <p:spTgt spid="103"/>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104"/>
                                        </p:tgtEl>
                                        <p:attrNameLst>
                                          <p:attrName>style.visibility</p:attrName>
                                        </p:attrNameLst>
                                      </p:cBhvr>
                                      <p:to>
                                        <p:strVal val="visible"/>
                                      </p:to>
                                    </p:set>
                                    <p:anim calcmode="lin" valueType="num">
                                      <p:cBhvr additive="base">
                                        <p:cTn id="83" dur="500" fill="hold"/>
                                        <p:tgtEl>
                                          <p:spTgt spid="104"/>
                                        </p:tgtEl>
                                        <p:attrNameLst>
                                          <p:attrName>ppt_x</p:attrName>
                                        </p:attrNameLst>
                                      </p:cBhvr>
                                      <p:tavLst>
                                        <p:tav tm="0">
                                          <p:val>
                                            <p:strVal val="#ppt_x"/>
                                          </p:val>
                                        </p:tav>
                                        <p:tav tm="100000">
                                          <p:val>
                                            <p:strVal val="#ppt_x"/>
                                          </p:val>
                                        </p:tav>
                                      </p:tavLst>
                                    </p:anim>
                                    <p:anim calcmode="lin" valueType="num">
                                      <p:cBhvr additive="base">
                                        <p:cTn id="84" dur="500" fill="hold"/>
                                        <p:tgtEl>
                                          <p:spTgt spid="10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05"/>
                                        </p:tgtEl>
                                        <p:attrNameLst>
                                          <p:attrName>style.visibility</p:attrName>
                                        </p:attrNameLst>
                                      </p:cBhvr>
                                      <p:to>
                                        <p:strVal val="visible"/>
                                      </p:to>
                                    </p:set>
                                    <p:anim calcmode="lin" valueType="num">
                                      <p:cBhvr additive="base">
                                        <p:cTn id="87" dur="500" fill="hold"/>
                                        <p:tgtEl>
                                          <p:spTgt spid="105"/>
                                        </p:tgtEl>
                                        <p:attrNameLst>
                                          <p:attrName>ppt_x</p:attrName>
                                        </p:attrNameLst>
                                      </p:cBhvr>
                                      <p:tavLst>
                                        <p:tav tm="0">
                                          <p:val>
                                            <p:strVal val="#ppt_x"/>
                                          </p:val>
                                        </p:tav>
                                        <p:tav tm="100000">
                                          <p:val>
                                            <p:strVal val="#ppt_x"/>
                                          </p:val>
                                        </p:tav>
                                      </p:tavLst>
                                    </p:anim>
                                    <p:anim calcmode="lin" valueType="num">
                                      <p:cBhvr additive="base">
                                        <p:cTn id="88" dur="500" fill="hold"/>
                                        <p:tgtEl>
                                          <p:spTgt spid="10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14"/>
                                        </p:tgtEl>
                                        <p:attrNameLst>
                                          <p:attrName>style.visibility</p:attrName>
                                        </p:attrNameLst>
                                      </p:cBhvr>
                                      <p:to>
                                        <p:strVal val="visible"/>
                                      </p:to>
                                    </p:set>
                                    <p:anim calcmode="lin" valueType="num">
                                      <p:cBhvr additive="base">
                                        <p:cTn id="91" dur="500" fill="hold"/>
                                        <p:tgtEl>
                                          <p:spTgt spid="114"/>
                                        </p:tgtEl>
                                        <p:attrNameLst>
                                          <p:attrName>ppt_x</p:attrName>
                                        </p:attrNameLst>
                                      </p:cBhvr>
                                      <p:tavLst>
                                        <p:tav tm="0">
                                          <p:val>
                                            <p:strVal val="#ppt_x"/>
                                          </p:val>
                                        </p:tav>
                                        <p:tav tm="100000">
                                          <p:val>
                                            <p:strVal val="#ppt_x"/>
                                          </p:val>
                                        </p:tav>
                                      </p:tavLst>
                                    </p:anim>
                                    <p:anim calcmode="lin" valueType="num">
                                      <p:cBhvr additive="base">
                                        <p:cTn id="92" dur="500" fill="hold"/>
                                        <p:tgtEl>
                                          <p:spTgt spid="114"/>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106"/>
                                        </p:tgtEl>
                                        <p:attrNameLst>
                                          <p:attrName>style.visibility</p:attrName>
                                        </p:attrNameLst>
                                      </p:cBhvr>
                                      <p:to>
                                        <p:strVal val="visible"/>
                                      </p:to>
                                    </p:set>
                                    <p:animEffect transition="in" filter="fade">
                                      <p:cBhvr>
                                        <p:cTn id="97" dur="500"/>
                                        <p:tgtEl>
                                          <p:spTgt spid="106"/>
                                        </p:tgtEl>
                                      </p:cBhvr>
                                    </p:animEffect>
                                  </p:childTnLst>
                                </p:cTn>
                              </p:par>
                              <p:par>
                                <p:cTn id="98" presetID="10" presetClass="entr" presetSubtype="0" fill="hold" nodeType="withEffect">
                                  <p:stCondLst>
                                    <p:cond delay="0"/>
                                  </p:stCondLst>
                                  <p:childTnLst>
                                    <p:set>
                                      <p:cBhvr>
                                        <p:cTn id="99" dur="1" fill="hold">
                                          <p:stCondLst>
                                            <p:cond delay="0"/>
                                          </p:stCondLst>
                                        </p:cTn>
                                        <p:tgtEl>
                                          <p:spTgt spid="107"/>
                                        </p:tgtEl>
                                        <p:attrNameLst>
                                          <p:attrName>style.visibility</p:attrName>
                                        </p:attrNameLst>
                                      </p:cBhvr>
                                      <p:to>
                                        <p:strVal val="visible"/>
                                      </p:to>
                                    </p:set>
                                    <p:animEffect transition="in" filter="fade">
                                      <p:cBhvr>
                                        <p:cTn id="100" dur="500"/>
                                        <p:tgtEl>
                                          <p:spTgt spid="107"/>
                                        </p:tgtEl>
                                      </p:cBhvr>
                                    </p:animEffect>
                                  </p:childTnLst>
                                </p:cTn>
                              </p:par>
                              <p:par>
                                <p:cTn id="101" presetID="10" presetClass="entr" presetSubtype="0" fill="hold" nodeType="withEffect">
                                  <p:stCondLst>
                                    <p:cond delay="0"/>
                                  </p:stCondLst>
                                  <p:childTnLst>
                                    <p:set>
                                      <p:cBhvr>
                                        <p:cTn id="102" dur="1" fill="hold">
                                          <p:stCondLst>
                                            <p:cond delay="0"/>
                                          </p:stCondLst>
                                        </p:cTn>
                                        <p:tgtEl>
                                          <p:spTgt spid="108"/>
                                        </p:tgtEl>
                                        <p:attrNameLst>
                                          <p:attrName>style.visibility</p:attrName>
                                        </p:attrNameLst>
                                      </p:cBhvr>
                                      <p:to>
                                        <p:strVal val="visible"/>
                                      </p:to>
                                    </p:set>
                                    <p:animEffect transition="in" filter="fade">
                                      <p:cBhvr>
                                        <p:cTn id="103" dur="500"/>
                                        <p:tgtEl>
                                          <p:spTgt spid="108"/>
                                        </p:tgtEl>
                                      </p:cBhvr>
                                    </p:animEffect>
                                  </p:childTnLst>
                                </p:cTn>
                              </p:par>
                              <p:par>
                                <p:cTn id="104" presetID="10" presetClass="entr" presetSubtype="0" fill="hold" nodeType="withEffect">
                                  <p:stCondLst>
                                    <p:cond delay="0"/>
                                  </p:stCondLst>
                                  <p:childTnLst>
                                    <p:set>
                                      <p:cBhvr>
                                        <p:cTn id="105" dur="1" fill="hold">
                                          <p:stCondLst>
                                            <p:cond delay="0"/>
                                          </p:stCondLst>
                                        </p:cTn>
                                        <p:tgtEl>
                                          <p:spTgt spid="109"/>
                                        </p:tgtEl>
                                        <p:attrNameLst>
                                          <p:attrName>style.visibility</p:attrName>
                                        </p:attrNameLst>
                                      </p:cBhvr>
                                      <p:to>
                                        <p:strVal val="visible"/>
                                      </p:to>
                                    </p:set>
                                    <p:animEffect transition="in" filter="fade">
                                      <p:cBhvr>
                                        <p:cTn id="106" dur="500"/>
                                        <p:tgtEl>
                                          <p:spTgt spid="109"/>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fade">
                                      <p:cBhvr>
                                        <p:cTn id="109" dur="500"/>
                                        <p:tgtEl>
                                          <p:spTgt spid="110"/>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11"/>
                                        </p:tgtEl>
                                        <p:attrNameLst>
                                          <p:attrName>style.visibility</p:attrName>
                                        </p:attrNameLst>
                                      </p:cBhvr>
                                      <p:to>
                                        <p:strVal val="visible"/>
                                      </p:to>
                                    </p:set>
                                    <p:animEffect transition="in" filter="fade">
                                      <p:cBhvr>
                                        <p:cTn id="112" dur="500"/>
                                        <p:tgtEl>
                                          <p:spTgt spid="111"/>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12"/>
                                        </p:tgtEl>
                                        <p:attrNameLst>
                                          <p:attrName>style.visibility</p:attrName>
                                        </p:attrNameLst>
                                      </p:cBhvr>
                                      <p:to>
                                        <p:strVal val="visible"/>
                                      </p:to>
                                    </p:set>
                                    <p:animEffect transition="in" filter="fade">
                                      <p:cBhvr>
                                        <p:cTn id="115" dur="500"/>
                                        <p:tgtEl>
                                          <p:spTgt spid="112"/>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13"/>
                                        </p:tgtEl>
                                        <p:attrNameLst>
                                          <p:attrName>style.visibility</p:attrName>
                                        </p:attrNameLst>
                                      </p:cBhvr>
                                      <p:to>
                                        <p:strVal val="visible"/>
                                      </p:to>
                                    </p:set>
                                    <p:animEffect transition="in" filter="fade">
                                      <p:cBhvr>
                                        <p:cTn id="118" dur="500"/>
                                        <p:tgtEl>
                                          <p:spTgt spid="113"/>
                                        </p:tgtEl>
                                      </p:cBhvr>
                                    </p:animEffect>
                                  </p:childTnLst>
                                </p:cTn>
                              </p:par>
                            </p:childTnLst>
                          </p:cTn>
                        </p:par>
                      </p:childTnLst>
                    </p:cTn>
                  </p:par>
                  <p:par>
                    <p:cTn id="119" fill="hold">
                      <p:stCondLst>
                        <p:cond delay="indefinite"/>
                      </p:stCondLst>
                      <p:childTnLst>
                        <p:par>
                          <p:cTn id="120" fill="hold">
                            <p:stCondLst>
                              <p:cond delay="0"/>
                            </p:stCondLst>
                            <p:childTnLst>
                              <p:par>
                                <p:cTn id="121" presetID="42" presetClass="entr" presetSubtype="0" fill="hold" grpId="0" nodeType="clickEffect">
                                  <p:stCondLst>
                                    <p:cond delay="0"/>
                                  </p:stCondLst>
                                  <p:childTnLst>
                                    <p:set>
                                      <p:cBhvr>
                                        <p:cTn id="122" dur="1" fill="hold">
                                          <p:stCondLst>
                                            <p:cond delay="0"/>
                                          </p:stCondLst>
                                        </p:cTn>
                                        <p:tgtEl>
                                          <p:spTgt spid="115"/>
                                        </p:tgtEl>
                                        <p:attrNameLst>
                                          <p:attrName>style.visibility</p:attrName>
                                        </p:attrNameLst>
                                      </p:cBhvr>
                                      <p:to>
                                        <p:strVal val="visible"/>
                                      </p:to>
                                    </p:set>
                                    <p:animEffect transition="in" filter="fade">
                                      <p:cBhvr>
                                        <p:cTn id="123" dur="1000"/>
                                        <p:tgtEl>
                                          <p:spTgt spid="115"/>
                                        </p:tgtEl>
                                      </p:cBhvr>
                                    </p:animEffect>
                                    <p:anim calcmode="lin" valueType="num">
                                      <p:cBhvr>
                                        <p:cTn id="124" dur="1000" fill="hold"/>
                                        <p:tgtEl>
                                          <p:spTgt spid="115"/>
                                        </p:tgtEl>
                                        <p:attrNameLst>
                                          <p:attrName>ppt_x</p:attrName>
                                        </p:attrNameLst>
                                      </p:cBhvr>
                                      <p:tavLst>
                                        <p:tav tm="0">
                                          <p:val>
                                            <p:strVal val="#ppt_x"/>
                                          </p:val>
                                        </p:tav>
                                        <p:tav tm="100000">
                                          <p:val>
                                            <p:strVal val="#ppt_x"/>
                                          </p:val>
                                        </p:tav>
                                      </p:tavLst>
                                    </p:anim>
                                    <p:anim calcmode="lin" valueType="num">
                                      <p:cBhvr>
                                        <p:cTn id="125" dur="1000" fill="hold"/>
                                        <p:tgtEl>
                                          <p:spTgt spid="115"/>
                                        </p:tgtEl>
                                        <p:attrNameLst>
                                          <p:attrName>ppt_y</p:attrName>
                                        </p:attrNameLst>
                                      </p:cBhvr>
                                      <p:tavLst>
                                        <p:tav tm="0">
                                          <p:val>
                                            <p:strVal val="#ppt_y+.1"/>
                                          </p:val>
                                        </p:tav>
                                        <p:tav tm="100000">
                                          <p:val>
                                            <p:strVal val="#ppt_y"/>
                                          </p:val>
                                        </p:tav>
                                      </p:tavLst>
                                    </p:anim>
                                  </p:childTnLst>
                                </p:cTn>
                              </p:par>
                            </p:childTnLst>
                          </p:cTn>
                        </p:par>
                        <p:par>
                          <p:cTn id="126" fill="hold">
                            <p:stCondLst>
                              <p:cond delay="1000"/>
                            </p:stCondLst>
                            <p:childTnLst>
                              <p:par>
                                <p:cTn id="127" presetID="42" presetClass="entr" presetSubtype="0" fill="hold" grpId="0" nodeType="afterEffect">
                                  <p:stCondLst>
                                    <p:cond delay="1500"/>
                                  </p:stCondLst>
                                  <p:childTnLst>
                                    <p:set>
                                      <p:cBhvr>
                                        <p:cTn id="128" dur="1" fill="hold">
                                          <p:stCondLst>
                                            <p:cond delay="0"/>
                                          </p:stCondLst>
                                        </p:cTn>
                                        <p:tgtEl>
                                          <p:spTgt spid="117"/>
                                        </p:tgtEl>
                                        <p:attrNameLst>
                                          <p:attrName>style.visibility</p:attrName>
                                        </p:attrNameLst>
                                      </p:cBhvr>
                                      <p:to>
                                        <p:strVal val="visible"/>
                                      </p:to>
                                    </p:set>
                                    <p:animEffect transition="in" filter="fade">
                                      <p:cBhvr>
                                        <p:cTn id="129" dur="1000"/>
                                        <p:tgtEl>
                                          <p:spTgt spid="117"/>
                                        </p:tgtEl>
                                      </p:cBhvr>
                                    </p:animEffect>
                                    <p:anim calcmode="lin" valueType="num">
                                      <p:cBhvr>
                                        <p:cTn id="130" dur="1000" fill="hold"/>
                                        <p:tgtEl>
                                          <p:spTgt spid="117"/>
                                        </p:tgtEl>
                                        <p:attrNameLst>
                                          <p:attrName>ppt_x</p:attrName>
                                        </p:attrNameLst>
                                      </p:cBhvr>
                                      <p:tavLst>
                                        <p:tav tm="0">
                                          <p:val>
                                            <p:strVal val="#ppt_x"/>
                                          </p:val>
                                        </p:tav>
                                        <p:tav tm="100000">
                                          <p:val>
                                            <p:strVal val="#ppt_x"/>
                                          </p:val>
                                        </p:tav>
                                      </p:tavLst>
                                    </p:anim>
                                    <p:anim calcmode="lin" valueType="num">
                                      <p:cBhvr>
                                        <p:cTn id="131" dur="1000" fill="hold"/>
                                        <p:tgtEl>
                                          <p:spTgt spid="1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8" grpId="0" animBg="1"/>
      <p:bldP spid="90" grpId="0" animBg="1"/>
      <p:bldP spid="92" grpId="0" animBg="1"/>
      <p:bldP spid="94" grpId="0" animBg="1"/>
      <p:bldP spid="96" grpId="0" animBg="1"/>
      <p:bldP spid="98" grpId="0" animBg="1"/>
      <p:bldP spid="101" grpId="0" animBg="1"/>
      <p:bldP spid="103" grpId="0" animBg="1"/>
      <p:bldP spid="105" grpId="0" animBg="1"/>
      <p:bldP spid="110" grpId="0" animBg="1"/>
      <p:bldP spid="111" grpId="0" animBg="1"/>
      <p:bldP spid="112" grpId="0" animBg="1"/>
      <p:bldP spid="113" grpId="0" animBg="1"/>
      <p:bldP spid="114" grpId="0" animBg="1"/>
      <p:bldP spid="115" grpId="0" animBg="1"/>
      <p:bldP spid="1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1842052" y="3618497"/>
            <a:ext cx="8507896" cy="2297394"/>
          </a:xfrm>
        </p:spPr>
        <p:txBody>
          <a:bodyPr/>
          <a:lstStyle/>
          <a:p>
            <a:pPr marL="177796" indent="0" algn="just">
              <a:buNone/>
            </a:pPr>
            <a:r>
              <a:rPr lang="es-MX" dirty="0">
                <a:solidFill>
                  <a:schemeClr val="bg1"/>
                </a:solidFill>
              </a:rPr>
              <a:t>“Desde que estuvimos encerrados, tuve que disminuir mucho mis consultas. De hecho, solo di sesiones cuando él no tenía reuniones. Fuera de eso, no continué realmente. Cuando, eventualmente tenía sesión salía al terminar era de que “¿qué pasó? ¿qué necesitan? porque él no les atendía, aunque no tuviera reunión. Yo lo entiendo porque, como sea, su trabajo es de mayor relevancia y todos debemos apoyarlo.”</a:t>
            </a:r>
            <a:r>
              <a:rPr lang="es-MX" sz="1400" dirty="0">
                <a:solidFill>
                  <a:schemeClr val="bg1"/>
                </a:solidFill>
              </a:rPr>
              <a:t> (Ana, 43 años, psicoterapeuta en consultorio privado, esposo trabajaba tiempo completo antes de la pandemia, hijos e hijas de 9 y 11 años).</a:t>
            </a:r>
            <a:endParaRPr lang="es-MX" sz="1400" dirty="0"/>
          </a:p>
        </p:txBody>
      </p:sp>
      <p:sp>
        <p:nvSpPr>
          <p:cNvPr id="3" name="Título 2"/>
          <p:cNvSpPr>
            <a:spLocks noGrp="1"/>
          </p:cNvSpPr>
          <p:nvPr>
            <p:ph type="title"/>
          </p:nvPr>
        </p:nvSpPr>
        <p:spPr>
          <a:xfrm>
            <a:off x="1792120" y="807895"/>
            <a:ext cx="7690800" cy="704800"/>
          </a:xfrm>
        </p:spPr>
        <p:txBody>
          <a:bodyPr/>
          <a:lstStyle/>
          <a:p>
            <a:r>
              <a:rPr lang="es-MX" sz="2400" dirty="0"/>
              <a:t>Importancia otorgada al trabajo</a:t>
            </a:r>
          </a:p>
        </p:txBody>
      </p:sp>
      <p:sp>
        <p:nvSpPr>
          <p:cNvPr id="4" name="Marcador de texto 1"/>
          <p:cNvSpPr txBox="1">
            <a:spLocks/>
          </p:cNvSpPr>
          <p:nvPr/>
        </p:nvSpPr>
        <p:spPr>
          <a:xfrm>
            <a:off x="3214399" y="1345674"/>
            <a:ext cx="5181312" cy="124157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23850" algn="l" rtl="0">
              <a:lnSpc>
                <a:spcPct val="100000"/>
              </a:lnSpc>
              <a:spcBef>
                <a:spcPts val="0"/>
              </a:spcBef>
              <a:spcAft>
                <a:spcPts val="0"/>
              </a:spcAft>
              <a:buClr>
                <a:srgbClr val="000000"/>
              </a:buClr>
              <a:buSzPts val="1500"/>
              <a:buFont typeface="Montserrat"/>
              <a:buChar char="●"/>
              <a:defRPr sz="1400" b="0" i="0" u="none" strike="noStrike" cap="none">
                <a:solidFill>
                  <a:schemeClr val="dk1"/>
                </a:solidFill>
                <a:latin typeface="Didact Gothic"/>
                <a:ea typeface="Didact Gothic"/>
                <a:cs typeface="Didact Gothic"/>
                <a:sym typeface="Didact Gothic"/>
              </a:defRPr>
            </a:lvl1pPr>
            <a:lvl2pPr marL="914400" marR="0" lvl="1" indent="-298450" algn="just" rtl="0">
              <a:lnSpc>
                <a:spcPct val="115000"/>
              </a:lnSpc>
              <a:spcBef>
                <a:spcPts val="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2pPr>
            <a:lvl3pPr marL="1371600" marR="0" lvl="2"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3pPr>
            <a:lvl4pPr marL="1828800" marR="0" lvl="3"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4pPr>
            <a:lvl5pPr marL="2286000" marR="0" lvl="4"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5pPr>
            <a:lvl6pPr marL="2743200" marR="0" lvl="5"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6pPr>
            <a:lvl7pPr marL="3200400" marR="0" lvl="6"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7pPr>
            <a:lvl8pPr marL="3657600" marR="0" lvl="7"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8pPr>
            <a:lvl9pPr marL="4114800" marR="0" lvl="8" indent="-298450" algn="just" rtl="0">
              <a:lnSpc>
                <a:spcPct val="115000"/>
              </a:lnSpc>
              <a:spcBef>
                <a:spcPts val="1600"/>
              </a:spcBef>
              <a:spcAft>
                <a:spcPts val="160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9pPr>
          </a:lstStyle>
          <a:p>
            <a:pPr algn="just"/>
            <a:r>
              <a:rPr lang="es-MX" sz="1800" dirty="0">
                <a:solidFill>
                  <a:schemeClr val="bg1"/>
                </a:solidFill>
              </a:rPr>
              <a:t>“Para mí, el trabajo que hago profesionalmente es de la mayor importancia, yo no podría vivir con alguien que considera que mi trabajo profesional es de segunda o prescindible.” (</a:t>
            </a:r>
            <a:r>
              <a:rPr lang="es-MX" dirty="0">
                <a:solidFill>
                  <a:schemeClr val="bg1"/>
                </a:solidFill>
              </a:rPr>
              <a:t>Vanessa, 48 años, directiva en departamento comercial de ATT, esposo trabajaba tiempo completo antes de la pandemia, hijos e hijas de 3 y 6 años</a:t>
            </a:r>
            <a:r>
              <a:rPr lang="es-MX" sz="1800" dirty="0">
                <a:solidFill>
                  <a:schemeClr val="bg1"/>
                </a:solidFill>
              </a:rPr>
              <a:t>).</a:t>
            </a:r>
          </a:p>
        </p:txBody>
      </p:sp>
    </p:spTree>
    <p:extLst>
      <p:ext uri="{BB962C8B-B14F-4D97-AF65-F5344CB8AC3E}">
        <p14:creationId xmlns:p14="http://schemas.microsoft.com/office/powerpoint/2010/main" val="178121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randombar(horizontal)">
                                      <p:cBhvr>
                                        <p:cTn id="2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3243474" y="2834403"/>
            <a:ext cx="6225376" cy="1978800"/>
          </a:xfrm>
        </p:spPr>
        <p:txBody>
          <a:bodyPr/>
          <a:lstStyle/>
          <a:p>
            <a:pPr marL="177796" indent="0" algn="just">
              <a:buNone/>
            </a:pPr>
            <a:r>
              <a:rPr lang="es-MX" sz="2000" dirty="0">
                <a:solidFill>
                  <a:schemeClr val="bg1"/>
                </a:solidFill>
              </a:rPr>
              <a:t>“Eso lo hemos hecho en familia. Siempre es el trabajar en equipo. En los scout es eso, trabajar todos en equipo y jalar parejo, si uno toma agua toman cuatro, y si no toma uno, nadie toma. La dinámica en esta familia siempre ha sido así. Incluso desde que éramos novios” </a:t>
            </a:r>
            <a:r>
              <a:rPr lang="es-MX" sz="1600" dirty="0">
                <a:solidFill>
                  <a:schemeClr val="bg1"/>
                </a:solidFill>
              </a:rPr>
              <a:t>. </a:t>
            </a:r>
            <a:r>
              <a:rPr lang="es-MX" sz="1000" dirty="0">
                <a:solidFill>
                  <a:schemeClr val="bg1"/>
                </a:solidFill>
              </a:rPr>
              <a:t>(Verónica, 43 años. Supervisora de tiempo completo en Sistema de aguas CD MX, esposo trabajaba de tiempo completo como ingeniero en una empresa privada, hijos e hijas de 7 y 13 años).</a:t>
            </a:r>
          </a:p>
        </p:txBody>
      </p:sp>
      <p:sp>
        <p:nvSpPr>
          <p:cNvPr id="3" name="Título 2"/>
          <p:cNvSpPr>
            <a:spLocks noGrp="1"/>
          </p:cNvSpPr>
          <p:nvPr>
            <p:ph type="title"/>
          </p:nvPr>
        </p:nvSpPr>
        <p:spPr>
          <a:xfrm>
            <a:off x="2124798" y="970813"/>
            <a:ext cx="7690800" cy="704800"/>
          </a:xfrm>
        </p:spPr>
        <p:txBody>
          <a:bodyPr/>
          <a:lstStyle/>
          <a:p>
            <a:r>
              <a:rPr lang="es-MX" sz="2800" dirty="0"/>
              <a:t>Mayor Flexibilidad en la distribución del trabajo en el hogar AC</a:t>
            </a:r>
            <a:endParaRPr lang="es-MX" sz="2667" dirty="0"/>
          </a:p>
        </p:txBody>
      </p:sp>
    </p:spTree>
    <p:extLst>
      <p:ext uri="{BB962C8B-B14F-4D97-AF65-F5344CB8AC3E}">
        <p14:creationId xmlns:p14="http://schemas.microsoft.com/office/powerpoint/2010/main" val="20087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1929467" y="2582733"/>
            <a:ext cx="7575259" cy="1978800"/>
          </a:xfrm>
        </p:spPr>
        <p:txBody>
          <a:bodyPr/>
          <a:lstStyle/>
          <a:p>
            <a:pPr marL="177796" indent="0" algn="just">
              <a:buNone/>
            </a:pPr>
            <a:r>
              <a:rPr lang="es-MX" sz="2400" dirty="0">
                <a:solidFill>
                  <a:schemeClr val="bg1"/>
                </a:solidFill>
              </a:rPr>
              <a:t>“Los fines de semana es cuando, entre los dos, nos poníamos a lavar la ropa, hacer limpieza y, en eso todos, hasta la niña grande ayudaba. Casi yo soy la que preparaba la comida para la semana. Como casi ni estábamos en la casa, no se ensuciaba mucho”. </a:t>
            </a:r>
            <a:r>
              <a:rPr lang="es-MX" sz="1400" dirty="0">
                <a:solidFill>
                  <a:schemeClr val="bg1"/>
                </a:solidFill>
              </a:rPr>
              <a:t>(Laura, 44 años, docente de tiempo completo en universidad pública, esposo trabajaba tiempo completo antes de la pandemia, hijos e hijas de 5 y 10 años).</a:t>
            </a:r>
          </a:p>
        </p:txBody>
      </p:sp>
      <p:sp>
        <p:nvSpPr>
          <p:cNvPr id="3" name="Título 2"/>
          <p:cNvSpPr>
            <a:spLocks noGrp="1"/>
          </p:cNvSpPr>
          <p:nvPr>
            <p:ph type="title"/>
          </p:nvPr>
        </p:nvSpPr>
        <p:spPr>
          <a:xfrm>
            <a:off x="2124798" y="970813"/>
            <a:ext cx="7690800" cy="704800"/>
          </a:xfrm>
        </p:spPr>
        <p:txBody>
          <a:bodyPr/>
          <a:lstStyle/>
          <a:p>
            <a:r>
              <a:rPr lang="es-MX" sz="2800" dirty="0"/>
              <a:t>Mayor flexibilidad en la distribución del trabajo en el hogar AC</a:t>
            </a:r>
            <a:endParaRPr lang="es-MX" sz="2667" dirty="0"/>
          </a:p>
        </p:txBody>
      </p:sp>
    </p:spTree>
    <p:extLst>
      <p:ext uri="{BB962C8B-B14F-4D97-AF65-F5344CB8AC3E}">
        <p14:creationId xmlns:p14="http://schemas.microsoft.com/office/powerpoint/2010/main" val="2541356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1929467" y="2582732"/>
            <a:ext cx="8189893" cy="2507427"/>
          </a:xfrm>
        </p:spPr>
        <p:txBody>
          <a:bodyPr/>
          <a:lstStyle/>
          <a:p>
            <a:pPr marL="177796" indent="0" algn="just">
              <a:buNone/>
            </a:pPr>
            <a:r>
              <a:rPr lang="es-MX" sz="2400" dirty="0">
                <a:solidFill>
                  <a:schemeClr val="bg1"/>
                </a:solidFill>
              </a:rPr>
              <a:t>“Ser madre y trabajar de tiempo completo no es fácil. He sido afortunada de contar con gran apoyo de mi familia y la de él, especialmente, abuelas, hermanas y cuñadas. Me da tranquilidad y la libertad de concentrarme en mi trabajo”. </a:t>
            </a:r>
            <a:r>
              <a:rPr lang="es-MX" sz="1400" dirty="0">
                <a:solidFill>
                  <a:schemeClr val="bg1"/>
                </a:solidFill>
              </a:rPr>
              <a:t>(Aura, 46 años, supervisora de tiempo completo en farmacia privada, esposo trabajaba como funcionario público de tiempo completo en el ISSSTE)</a:t>
            </a:r>
          </a:p>
        </p:txBody>
      </p:sp>
      <p:sp>
        <p:nvSpPr>
          <p:cNvPr id="3" name="Título 2"/>
          <p:cNvSpPr>
            <a:spLocks noGrp="1"/>
          </p:cNvSpPr>
          <p:nvPr>
            <p:ph type="title"/>
          </p:nvPr>
        </p:nvSpPr>
        <p:spPr>
          <a:xfrm>
            <a:off x="2124798" y="970813"/>
            <a:ext cx="7690800" cy="704800"/>
          </a:xfrm>
        </p:spPr>
        <p:txBody>
          <a:bodyPr/>
          <a:lstStyle/>
          <a:p>
            <a:r>
              <a:rPr lang="es-MX" sz="2800" dirty="0"/>
              <a:t>apoyo de las redes familiares femeninas</a:t>
            </a:r>
            <a:endParaRPr lang="es-MX" sz="2667" dirty="0"/>
          </a:p>
        </p:txBody>
      </p:sp>
    </p:spTree>
    <p:extLst>
      <p:ext uri="{BB962C8B-B14F-4D97-AF65-F5344CB8AC3E}">
        <p14:creationId xmlns:p14="http://schemas.microsoft.com/office/powerpoint/2010/main" val="314959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2250600" y="1256646"/>
            <a:ext cx="7690800" cy="704800"/>
          </a:xfrm>
        </p:spPr>
        <p:txBody>
          <a:bodyPr/>
          <a:lstStyle/>
          <a:p>
            <a:r>
              <a:rPr lang="es-MX" sz="2400" dirty="0"/>
              <a:t>Menor Flexibilidad en la distribución del trabajo en el hogar</a:t>
            </a:r>
          </a:p>
        </p:txBody>
      </p:sp>
      <p:sp>
        <p:nvSpPr>
          <p:cNvPr id="5" name="CuadroTexto 4">
            <a:extLst>
              <a:ext uri="{FF2B5EF4-FFF2-40B4-BE49-F238E27FC236}">
                <a16:creationId xmlns:a16="http://schemas.microsoft.com/office/drawing/2014/main" id="{AAAA5222-C94D-4BB9-BF92-C0303AB9D385}"/>
              </a:ext>
            </a:extLst>
          </p:cNvPr>
          <p:cNvSpPr txBox="1"/>
          <p:nvPr/>
        </p:nvSpPr>
        <p:spPr>
          <a:xfrm>
            <a:off x="2057400" y="2900124"/>
            <a:ext cx="8336279" cy="2369880"/>
          </a:xfrm>
          <a:prstGeom prst="rect">
            <a:avLst/>
          </a:prstGeom>
          <a:noFill/>
        </p:spPr>
        <p:txBody>
          <a:bodyPr wrap="square" rtlCol="0">
            <a:spAutoFit/>
          </a:bodyPr>
          <a:lstStyle/>
          <a:p>
            <a:pPr algn="just"/>
            <a:r>
              <a:rPr lang="es-MX" sz="2400" dirty="0">
                <a:solidFill>
                  <a:schemeClr val="bg1"/>
                </a:solidFill>
              </a:rPr>
              <a:t>“Yo disfruto cocinar para mi familia y preparar la casa para que todos estén cómodos. Para mí, es una forma de mostrar mi amor y dedicación a mi familia, al igual que lo que hago cuando doy clases, responsabilizarme de la casa y mis hijos, me hace sentir útil”.</a:t>
            </a:r>
            <a:r>
              <a:rPr lang="es-MX" sz="2400" dirty="0"/>
              <a:t> </a:t>
            </a:r>
            <a:r>
              <a:rPr lang="es-MX" sz="1600" dirty="0"/>
              <a:t>(</a:t>
            </a:r>
            <a:r>
              <a:rPr lang="es-MX" sz="1400" dirty="0">
                <a:solidFill>
                  <a:schemeClr val="bg1"/>
                </a:solidFill>
              </a:rPr>
              <a:t>Julieta, 40 años, química docente en laboratorio de tiempo parcial, esposo trabajaba de tiempo completo antes de la pandemia, hijos e hijas de 5, 7 y 12 años)</a:t>
            </a:r>
          </a:p>
          <a:p>
            <a:pPr algn="just"/>
            <a:endParaRPr lang="es-MX" sz="1400" dirty="0">
              <a:solidFill>
                <a:schemeClr val="bg1"/>
              </a:solidFill>
            </a:endParaRPr>
          </a:p>
        </p:txBody>
      </p:sp>
    </p:spTree>
    <p:extLst>
      <p:ext uri="{BB962C8B-B14F-4D97-AF65-F5344CB8AC3E}">
        <p14:creationId xmlns:p14="http://schemas.microsoft.com/office/powerpoint/2010/main" val="108363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CC12D4-3551-4C38-9EF3-F6BDBAABE928}"/>
              </a:ext>
            </a:extLst>
          </p:cNvPr>
          <p:cNvSpPr>
            <a:spLocks noGrp="1"/>
          </p:cNvSpPr>
          <p:nvPr>
            <p:ph type="title"/>
          </p:nvPr>
        </p:nvSpPr>
        <p:spPr>
          <a:xfrm>
            <a:off x="7141094" y="7803557"/>
            <a:ext cx="11029616" cy="686806"/>
          </a:xfrm>
        </p:spPr>
        <p:txBody>
          <a:bodyPr>
            <a:normAutofit fontScale="90000"/>
          </a:bodyPr>
          <a:lstStyle/>
          <a:p>
            <a:pPr>
              <a:lnSpc>
                <a:spcPct val="150000"/>
              </a:lnSpc>
            </a:pPr>
            <a:br>
              <a:rPr lang="es-MX" sz="2000" dirty="0">
                <a:latin typeface="Times New Roman" panose="02020603050405020304" pitchFamily="18" charset="0"/>
                <a:cs typeface="Times New Roman" panose="02020603050405020304" pitchFamily="18" charset="0"/>
              </a:rPr>
            </a:br>
            <a:br>
              <a:rPr lang="es-MX" sz="2000" dirty="0">
                <a:latin typeface="Times New Roman" panose="02020603050405020304" pitchFamily="18" charset="0"/>
                <a:cs typeface="Times New Roman" panose="02020603050405020304" pitchFamily="18" charset="0"/>
              </a:rPr>
            </a:br>
            <a:endParaRPr lang="es-MX" sz="2000" dirty="0">
              <a:latin typeface="Times New Roman" panose="02020603050405020304" pitchFamily="18" charset="0"/>
              <a:cs typeface="Times New Roman" panose="02020603050405020304" pitchFamily="18" charset="0"/>
            </a:endParaRPr>
          </a:p>
        </p:txBody>
      </p:sp>
      <p:sp>
        <p:nvSpPr>
          <p:cNvPr id="3" name="Marcador de contenido 2">
            <a:extLst>
              <a:ext uri="{FF2B5EF4-FFF2-40B4-BE49-F238E27FC236}">
                <a16:creationId xmlns:a16="http://schemas.microsoft.com/office/drawing/2014/main" id="{1AD02C94-E620-4635-B3A8-E03E2B1C52D0}"/>
              </a:ext>
            </a:extLst>
          </p:cNvPr>
          <p:cNvSpPr>
            <a:spLocks noGrp="1"/>
          </p:cNvSpPr>
          <p:nvPr>
            <p:ph idx="1"/>
          </p:nvPr>
        </p:nvSpPr>
        <p:spPr>
          <a:xfrm>
            <a:off x="581191" y="2144110"/>
            <a:ext cx="11029615" cy="3216166"/>
          </a:xfrm>
        </p:spPr>
        <p:txBody>
          <a:bodyPr>
            <a:normAutofit fontScale="25000" lnSpcReduction="20000"/>
          </a:bodyPr>
          <a:lstStyle/>
          <a:p>
            <a:pPr>
              <a:lnSpc>
                <a:spcPct val="150000"/>
              </a:lnSpc>
            </a:pPr>
            <a:r>
              <a:rPr lang="es-MX" sz="7200" dirty="0"/>
              <a:t>Analizar las narrativas de mujeres residentes de la Ciudad de México sobre la organización de los(as) integrantes de hogares de doble proveedor para realizar las actividades de trabajo remunerado y no remunerado al interior de sus hogares. </a:t>
            </a:r>
          </a:p>
          <a:p>
            <a:pPr>
              <a:buFont typeface="Wingdings" panose="05000000000000000000" pitchFamily="2" charset="2"/>
              <a:buChar char="§"/>
            </a:pPr>
            <a:endParaRPr lang="es-MX" sz="7200" dirty="0"/>
          </a:p>
          <a:p>
            <a:r>
              <a:rPr lang="es-MX" sz="7200" dirty="0"/>
              <a:t>Se distinguen tres momentos: </a:t>
            </a:r>
          </a:p>
          <a:p>
            <a:pPr lvl="1"/>
            <a:r>
              <a:rPr lang="es-MX" sz="7200" dirty="0"/>
              <a:t>antes de que se declarara la Pandemia por COVID 19</a:t>
            </a:r>
          </a:p>
          <a:p>
            <a:pPr lvl="1"/>
            <a:r>
              <a:rPr lang="es-MX" sz="7200" dirty="0"/>
              <a:t>durante la etapa más estricta de confinamiento en México por la pandemia,</a:t>
            </a:r>
          </a:p>
          <a:p>
            <a:pPr lvl="1"/>
            <a:r>
              <a:rPr lang="es-MX" sz="7200" dirty="0"/>
              <a:t>al inicio del regreso a la presencialidad en México. </a:t>
            </a:r>
          </a:p>
          <a:p>
            <a:pPr marL="342900" indent="-342900">
              <a:buFont typeface="+mj-lt"/>
              <a:buAutoNum type="arabicPeriod"/>
            </a:pPr>
            <a:endParaRPr lang="es-MX" dirty="0"/>
          </a:p>
          <a:p>
            <a:pPr marL="0" indent="0">
              <a:buNone/>
            </a:pPr>
            <a:endParaRPr lang="es-MX" dirty="0"/>
          </a:p>
          <a:p>
            <a:pPr marL="0" indent="0">
              <a:buNone/>
            </a:pPr>
            <a:r>
              <a:rPr lang="es-MX" dirty="0"/>
              <a:t> </a:t>
            </a:r>
          </a:p>
        </p:txBody>
      </p:sp>
      <p:pic>
        <p:nvPicPr>
          <p:cNvPr id="2054" name="Picture 6" descr="Vista previa de imagen">
            <a:extLst>
              <a:ext uri="{FF2B5EF4-FFF2-40B4-BE49-F238E27FC236}">
                <a16:creationId xmlns:a16="http://schemas.microsoft.com/office/drawing/2014/main" id="{84AB5F55-8DE1-4F64-83D5-32416CB5C0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1829" y="1135357"/>
            <a:ext cx="1311586" cy="388694"/>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a:extLst>
              <a:ext uri="{FF2B5EF4-FFF2-40B4-BE49-F238E27FC236}">
                <a16:creationId xmlns:a16="http://schemas.microsoft.com/office/drawing/2014/main" id="{838FCB94-B20C-7B2F-E114-7564381B56D3}"/>
              </a:ext>
            </a:extLst>
          </p:cNvPr>
          <p:cNvSpPr txBox="1">
            <a:spLocks/>
          </p:cNvSpPr>
          <p:nvPr/>
        </p:nvSpPr>
        <p:spPr>
          <a:xfrm>
            <a:off x="459926" y="777071"/>
            <a:ext cx="11029616"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MX" dirty="0"/>
          </a:p>
        </p:txBody>
      </p:sp>
      <p:sp>
        <p:nvSpPr>
          <p:cNvPr id="7" name="Marcador de número de diapositiva 6">
            <a:extLst>
              <a:ext uri="{FF2B5EF4-FFF2-40B4-BE49-F238E27FC236}">
                <a16:creationId xmlns:a16="http://schemas.microsoft.com/office/drawing/2014/main" id="{637044BA-6020-4086-9B12-6853ECDFA5C1}"/>
              </a:ext>
            </a:extLst>
          </p:cNvPr>
          <p:cNvSpPr>
            <a:spLocks noGrp="1"/>
          </p:cNvSpPr>
          <p:nvPr>
            <p:ph type="sldNum" sz="quarter" idx="12"/>
          </p:nvPr>
        </p:nvSpPr>
        <p:spPr/>
        <p:txBody>
          <a:bodyPr/>
          <a:lstStyle/>
          <a:p>
            <a:fld id="{5D347AEB-5202-465F-A8F7-BFB2CE60844C}" type="slidenum">
              <a:rPr lang="es-MX" smtClean="0"/>
              <a:t>2</a:t>
            </a:fld>
            <a:endParaRPr lang="es-MX"/>
          </a:p>
        </p:txBody>
      </p:sp>
      <p:sp>
        <p:nvSpPr>
          <p:cNvPr id="4" name="CuadroTexto 3">
            <a:extLst>
              <a:ext uri="{FF2B5EF4-FFF2-40B4-BE49-F238E27FC236}">
                <a16:creationId xmlns:a16="http://schemas.microsoft.com/office/drawing/2014/main" id="{53FE808A-4C9E-DAE3-C7C2-24BDF315D2F9}"/>
              </a:ext>
            </a:extLst>
          </p:cNvPr>
          <p:cNvSpPr txBox="1"/>
          <p:nvPr/>
        </p:nvSpPr>
        <p:spPr>
          <a:xfrm>
            <a:off x="581190" y="960372"/>
            <a:ext cx="9444511" cy="499752"/>
          </a:xfrm>
          <a:prstGeom prst="rect">
            <a:avLst/>
          </a:prstGeom>
          <a:noFill/>
        </p:spPr>
        <p:txBody>
          <a:bodyPr wrap="square" rtlCol="0">
            <a:spAutoFit/>
          </a:bodyPr>
          <a:lstStyle/>
          <a:p>
            <a:pPr>
              <a:lnSpc>
                <a:spcPct val="150000"/>
              </a:lnSpc>
            </a:pPr>
            <a:r>
              <a:rPr lang="es-MX" sz="2000" dirty="0">
                <a:solidFill>
                  <a:schemeClr val="bg1"/>
                </a:solidFill>
              </a:rPr>
              <a:t>Objetivo</a:t>
            </a:r>
            <a:r>
              <a:rPr lang="es-MX" dirty="0"/>
              <a:t> </a:t>
            </a:r>
          </a:p>
        </p:txBody>
      </p:sp>
    </p:spTree>
    <p:extLst>
      <p:ext uri="{BB962C8B-B14F-4D97-AF65-F5344CB8AC3E}">
        <p14:creationId xmlns:p14="http://schemas.microsoft.com/office/powerpoint/2010/main" val="264486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Count="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2641600" y="2456874"/>
            <a:ext cx="7096600" cy="3300718"/>
          </a:xfrm>
        </p:spPr>
        <p:txBody>
          <a:bodyPr/>
          <a:lstStyle/>
          <a:p>
            <a:pPr marL="177796" indent="0" algn="just">
              <a:buNone/>
            </a:pPr>
            <a:r>
              <a:rPr lang="es-MX" sz="2000" dirty="0">
                <a:solidFill>
                  <a:schemeClr val="bg1"/>
                </a:solidFill>
              </a:rPr>
              <a:t>¿Te sentiste en algún momento abrumada?</a:t>
            </a:r>
          </a:p>
          <a:p>
            <a:pPr marL="177796" indent="0" algn="just">
              <a:buNone/>
            </a:pPr>
            <a:r>
              <a:rPr lang="es-MX" sz="2000" dirty="0">
                <a:solidFill>
                  <a:schemeClr val="bg1"/>
                </a:solidFill>
              </a:rPr>
              <a:t>“Mucho, muy abrumada por esta falta de una estructura más estable. Era cambiar, cambiar, cambiar y ahora a ver cómo acomodo todo lo que tengo que hacer: limpiar, conectarlos, cocinar, lavar…” </a:t>
            </a:r>
            <a:r>
              <a:rPr lang="es-MX" sz="1000" dirty="0">
                <a:solidFill>
                  <a:schemeClr val="bg1"/>
                </a:solidFill>
              </a:rPr>
              <a:t>(Fiorella, 45 años, odontóloga en consultorio privado que siguió presencial cuyo esposo trabaja de tiempo parcial y pasó a hacerlo en línea, hijos e hijas de 5 y 7 años)</a:t>
            </a:r>
            <a:r>
              <a:rPr lang="es-MX" sz="1000" dirty="0"/>
              <a:t> </a:t>
            </a:r>
            <a:br>
              <a:rPr lang="es-MX" sz="1000" dirty="0"/>
            </a:br>
            <a:endParaRPr lang="es-MX" sz="1000" dirty="0"/>
          </a:p>
        </p:txBody>
      </p:sp>
      <p:sp>
        <p:nvSpPr>
          <p:cNvPr id="3" name="Título 2"/>
          <p:cNvSpPr>
            <a:spLocks noGrp="1"/>
          </p:cNvSpPr>
          <p:nvPr>
            <p:ph type="title"/>
          </p:nvPr>
        </p:nvSpPr>
        <p:spPr>
          <a:xfrm>
            <a:off x="2047399" y="1001136"/>
            <a:ext cx="7690800" cy="704800"/>
          </a:xfrm>
        </p:spPr>
        <p:txBody>
          <a:bodyPr/>
          <a:lstStyle/>
          <a:p>
            <a:r>
              <a:rPr lang="es-MX" dirty="0"/>
              <a:t>Abrumadas con el trabajo</a:t>
            </a:r>
          </a:p>
        </p:txBody>
      </p:sp>
    </p:spTree>
    <p:extLst>
      <p:ext uri="{BB962C8B-B14F-4D97-AF65-F5344CB8AC3E}">
        <p14:creationId xmlns:p14="http://schemas.microsoft.com/office/powerpoint/2010/main" val="1182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xit" presetSubtype="0" fill="hold" nodeType="clickEffect">
                                  <p:stCondLst>
                                    <p:cond delay="0"/>
                                  </p:stCondLst>
                                  <p:childTnLst>
                                    <p:animEffect transition="out" filter="wipe(down)">
                                      <p:cBhvr>
                                        <p:cTn id="10" dur="23" accel="50000">
                                          <p:stCondLst>
                                            <p:cond delay="227"/>
                                          </p:stCondLst>
                                        </p:cTn>
                                        <p:tgtEl>
                                          <p:spTgt spid="2">
                                            <p:txEl>
                                              <p:pRg st="1" end="1"/>
                                            </p:txEl>
                                          </p:spTgt>
                                        </p:tgtEl>
                                      </p:cBhvr>
                                    </p:animEffect>
                                    <p:anim calcmode="lin" valueType="num">
                                      <p:cBhvr>
                                        <p:cTn id="11" dur="228" tmFilter="0,0; 0.14,0.31; 0.43,0.73; 0.71,0.91; 1.0,1.0">
                                          <p:stCondLst>
                                            <p:cond delay="0"/>
                                          </p:stCondLst>
                                        </p:cTn>
                                        <p:tgtEl>
                                          <p:spTgt spid="2">
                                            <p:txEl>
                                              <p:pRg st="1" end="1"/>
                                            </p:txEl>
                                          </p:spTgt>
                                        </p:tgtEl>
                                        <p:attrNameLst>
                                          <p:attrName>ppt_x</p:attrName>
                                        </p:attrNameLst>
                                      </p:cBhvr>
                                      <p:tavLst>
                                        <p:tav tm="0">
                                          <p:val>
                                            <p:strVal val="ppt_x"/>
                                          </p:val>
                                        </p:tav>
                                        <p:tav tm="100000">
                                          <p:val>
                                            <p:strVal val="#ppt_x+0.25"/>
                                          </p:val>
                                        </p:tav>
                                      </p:tavLst>
                                    </p:anim>
                                    <p:anim calcmode="lin" valueType="num">
                                      <p:cBhvr>
                                        <p:cTn id="12" dur="22">
                                          <p:stCondLst>
                                            <p:cond delay="228"/>
                                          </p:stCondLst>
                                        </p:cTn>
                                        <p:tgtEl>
                                          <p:spTgt spid="2">
                                            <p:txEl>
                                              <p:pRg st="1" end="1"/>
                                            </p:txEl>
                                          </p:spTgt>
                                        </p:tgtEl>
                                        <p:attrNameLst>
                                          <p:attrName>ppt_x</p:attrName>
                                        </p:attrNameLst>
                                      </p:cBhvr>
                                      <p:tavLst>
                                        <p:tav tm="0">
                                          <p:val>
                                            <p:strVal val="ppt_x"/>
                                          </p:val>
                                        </p:tav>
                                        <p:tav tm="100000">
                                          <p:val>
                                            <p:strVal val="ppt_x"/>
                                          </p:val>
                                        </p:tav>
                                      </p:tavLst>
                                    </p:anim>
                                    <p:anim calcmode="lin" valueType="num">
                                      <p:cBhvr>
                                        <p:cTn id="13" dur="83" tmFilter="0.0,0.0;0.25,0.07;0.50,0.2;0.75,0.467;1.0,1.0">
                                          <p:stCondLst>
                                            <p:cond delay="0"/>
                                          </p:stCondLst>
                                        </p:cTn>
                                        <p:tgtEl>
                                          <p:spTgt spid="2">
                                            <p:txEl>
                                              <p:pRg st="1" end="1"/>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4" dur="83" tmFilter="0, 0; 0.125,0.2665; 0.25,0.4; 0.375,0.465; 0.5,0.5;  0.625,0.535; 0.75,0.6; 0.875,0.7335; 1,1">
                                          <p:stCondLst>
                                            <p:cond delay="83"/>
                                          </p:stCondLst>
                                        </p:cTn>
                                        <p:tgtEl>
                                          <p:spTgt spid="2">
                                            <p:txEl>
                                              <p:pRg st="1" end="1"/>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5" dur="41" tmFilter="0, 0; 0.125,0.2665; 0.25,0.4; 0.375,0.465; 0.5,0.5;  0.625,0.535; 0.75,0.6; 0.875,0.7335; 1,1">
                                          <p:stCondLst>
                                            <p:cond delay="165"/>
                                          </p:stCondLst>
                                        </p:cTn>
                                        <p:tgtEl>
                                          <p:spTgt spid="2">
                                            <p:txEl>
                                              <p:pRg st="1" end="1"/>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6" dur="20" tmFilter="0, 0; 0.125,0.2665; 0.25,0.4; 0.375,0.465; 0.5,0.5;  0.625,0.535; 0.75,0.6; 0.875,0.7335; 1,1">
                                          <p:stCondLst>
                                            <p:cond delay="207"/>
                                          </p:stCondLst>
                                        </p:cTn>
                                        <p:tgtEl>
                                          <p:spTgt spid="2">
                                            <p:txEl>
                                              <p:pRg st="1" end="1"/>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7" dur="23" accel="50000">
                                          <p:stCondLst>
                                            <p:cond delay="227"/>
                                          </p:stCondLst>
                                        </p:cTn>
                                        <p:tgtEl>
                                          <p:spTgt spid="2">
                                            <p:txEl>
                                              <p:pRg st="1" end="1"/>
                                            </p:txEl>
                                          </p:spTgt>
                                        </p:tgtEl>
                                        <p:attrNameLst>
                                          <p:attrName>ppt_y</p:attrName>
                                        </p:attrNameLst>
                                      </p:cBhvr>
                                      <p:tavLst>
                                        <p:tav tm="0">
                                          <p:val>
                                            <p:strVal val="ppt_y"/>
                                          </p:val>
                                        </p:tav>
                                        <p:tav tm="100000">
                                          <p:val>
                                            <p:strVal val="ppt_y+ppt_h"/>
                                          </p:val>
                                        </p:tav>
                                      </p:tavLst>
                                    </p:anim>
                                    <p:animScale>
                                      <p:cBhvr>
                                        <p:cTn id="18" dur="3">
                                          <p:stCondLst>
                                            <p:cond delay="77"/>
                                          </p:stCondLst>
                                        </p:cTn>
                                        <p:tgtEl>
                                          <p:spTgt spid="2">
                                            <p:txEl>
                                              <p:pRg st="1" end="1"/>
                                            </p:txEl>
                                          </p:spTgt>
                                        </p:tgtEl>
                                      </p:cBhvr>
                                      <p:to x="100000" y="60000"/>
                                    </p:animScale>
                                    <p:animScale>
                                      <p:cBhvr>
                                        <p:cTn id="19" dur="21" decel="50000">
                                          <p:stCondLst>
                                            <p:cond delay="81"/>
                                          </p:stCondLst>
                                        </p:cTn>
                                        <p:tgtEl>
                                          <p:spTgt spid="2">
                                            <p:txEl>
                                              <p:pRg st="1" end="1"/>
                                            </p:txEl>
                                          </p:spTgt>
                                        </p:tgtEl>
                                      </p:cBhvr>
                                      <p:to x="100000" y="100000"/>
                                    </p:animScale>
                                    <p:animScale>
                                      <p:cBhvr>
                                        <p:cTn id="20" dur="3">
                                          <p:stCondLst>
                                            <p:cond delay="164"/>
                                          </p:stCondLst>
                                        </p:cTn>
                                        <p:tgtEl>
                                          <p:spTgt spid="2">
                                            <p:txEl>
                                              <p:pRg st="1" end="1"/>
                                            </p:txEl>
                                          </p:spTgt>
                                        </p:tgtEl>
                                      </p:cBhvr>
                                      <p:to x="100000" y="80000"/>
                                    </p:animScale>
                                    <p:animScale>
                                      <p:cBhvr>
                                        <p:cTn id="21" dur="21" decel="50000">
                                          <p:stCondLst>
                                            <p:cond delay="167"/>
                                          </p:stCondLst>
                                        </p:cTn>
                                        <p:tgtEl>
                                          <p:spTgt spid="2">
                                            <p:txEl>
                                              <p:pRg st="1" end="1"/>
                                            </p:txEl>
                                          </p:spTgt>
                                        </p:tgtEl>
                                      </p:cBhvr>
                                      <p:to x="100000" y="100000"/>
                                    </p:animScale>
                                    <p:animScale>
                                      <p:cBhvr>
                                        <p:cTn id="22" dur="3">
                                          <p:stCondLst>
                                            <p:cond delay="205"/>
                                          </p:stCondLst>
                                        </p:cTn>
                                        <p:tgtEl>
                                          <p:spTgt spid="2">
                                            <p:txEl>
                                              <p:pRg st="1" end="1"/>
                                            </p:txEl>
                                          </p:spTgt>
                                        </p:tgtEl>
                                      </p:cBhvr>
                                      <p:to x="100000" y="90000"/>
                                    </p:animScale>
                                    <p:animScale>
                                      <p:cBhvr>
                                        <p:cTn id="23" dur="21" decel="50000">
                                          <p:stCondLst>
                                            <p:cond delay="208"/>
                                          </p:stCondLst>
                                        </p:cTn>
                                        <p:tgtEl>
                                          <p:spTgt spid="2">
                                            <p:txEl>
                                              <p:pRg st="1" end="1"/>
                                            </p:txEl>
                                          </p:spTgt>
                                        </p:tgtEl>
                                      </p:cBhvr>
                                      <p:to x="100000" y="100000"/>
                                    </p:animScale>
                                    <p:animScale>
                                      <p:cBhvr>
                                        <p:cTn id="24" dur="3">
                                          <p:stCondLst>
                                            <p:cond delay="226"/>
                                          </p:stCondLst>
                                        </p:cTn>
                                        <p:tgtEl>
                                          <p:spTgt spid="2">
                                            <p:txEl>
                                              <p:pRg st="1" end="1"/>
                                            </p:txEl>
                                          </p:spTgt>
                                        </p:tgtEl>
                                      </p:cBhvr>
                                      <p:to x="100000" y="95000"/>
                                    </p:animScale>
                                    <p:animScale>
                                      <p:cBhvr>
                                        <p:cTn id="25" dur="21" decel="50000">
                                          <p:stCondLst>
                                            <p:cond delay="229"/>
                                          </p:stCondLst>
                                        </p:cTn>
                                        <p:tgtEl>
                                          <p:spTgt spid="2">
                                            <p:txEl>
                                              <p:pRg st="1" end="1"/>
                                            </p:txEl>
                                          </p:spTgt>
                                        </p:tgtEl>
                                      </p:cBhvr>
                                      <p:to x="100000" y="100000"/>
                                    </p:animScale>
                                    <p:set>
                                      <p:cBhvr>
                                        <p:cTn id="26" dur="1" fill="hold">
                                          <p:stCondLst>
                                            <p:cond delay="249"/>
                                          </p:stCondLst>
                                        </p:cTn>
                                        <p:tgtEl>
                                          <p:spTgt spid="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1" name="Google Shape;551;p75"/>
          <p:cNvSpPr txBox="1">
            <a:spLocks noGrp="1"/>
          </p:cNvSpPr>
          <p:nvPr>
            <p:ph type="title"/>
          </p:nvPr>
        </p:nvSpPr>
        <p:spPr>
          <a:xfrm>
            <a:off x="1786856" y="1034858"/>
            <a:ext cx="8154544" cy="651329"/>
          </a:xfrm>
          <a:prstGeom prst="rect">
            <a:avLst/>
          </a:prstGeom>
        </p:spPr>
        <p:txBody>
          <a:bodyPr spcFirstLastPara="1" vert="horz" wrap="square" lIns="121900" tIns="121900" rIns="121900" bIns="121900" rtlCol="0" anchor="t" anchorCtr="0">
            <a:noAutofit/>
          </a:bodyPr>
          <a:lstStyle/>
          <a:p>
            <a:r>
              <a:rPr lang="es-MX" sz="2400" b="1" dirty="0"/>
              <a:t>Minimizando el cansancio</a:t>
            </a:r>
            <a:endParaRPr sz="2400" b="1" dirty="0"/>
          </a:p>
        </p:txBody>
      </p:sp>
      <p:sp>
        <p:nvSpPr>
          <p:cNvPr id="5" name="Marcador de texto 1"/>
          <p:cNvSpPr txBox="1">
            <a:spLocks/>
          </p:cNvSpPr>
          <p:nvPr/>
        </p:nvSpPr>
        <p:spPr>
          <a:xfrm>
            <a:off x="2336245" y="2316113"/>
            <a:ext cx="7860484" cy="222577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23850" algn="l" rtl="0">
              <a:lnSpc>
                <a:spcPct val="100000"/>
              </a:lnSpc>
              <a:spcBef>
                <a:spcPts val="0"/>
              </a:spcBef>
              <a:spcAft>
                <a:spcPts val="0"/>
              </a:spcAft>
              <a:buClr>
                <a:srgbClr val="000000"/>
              </a:buClr>
              <a:buSzPts val="1500"/>
              <a:buFont typeface="Montserrat"/>
              <a:buChar char="●"/>
              <a:defRPr sz="1400" b="0" i="0" u="none" strike="noStrike" cap="none">
                <a:solidFill>
                  <a:schemeClr val="dk1"/>
                </a:solidFill>
                <a:latin typeface="Didact Gothic"/>
                <a:ea typeface="Didact Gothic"/>
                <a:cs typeface="Didact Gothic"/>
                <a:sym typeface="Didact Gothic"/>
              </a:defRPr>
            </a:lvl1pPr>
            <a:lvl2pPr marL="914400" marR="0" lvl="1" indent="-298450" algn="just" rtl="0">
              <a:lnSpc>
                <a:spcPct val="115000"/>
              </a:lnSpc>
              <a:spcBef>
                <a:spcPts val="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2pPr>
            <a:lvl3pPr marL="1371600" marR="0" lvl="2"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3pPr>
            <a:lvl4pPr marL="1828800" marR="0" lvl="3"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4pPr>
            <a:lvl5pPr marL="2286000" marR="0" lvl="4"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5pPr>
            <a:lvl6pPr marL="2743200" marR="0" lvl="5"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6pPr>
            <a:lvl7pPr marL="3200400" marR="0" lvl="6"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7pPr>
            <a:lvl8pPr marL="3657600" marR="0" lvl="7" indent="-298450" algn="just" rtl="0">
              <a:lnSpc>
                <a:spcPct val="115000"/>
              </a:lnSpc>
              <a:spcBef>
                <a:spcPts val="1600"/>
              </a:spcBef>
              <a:spcAft>
                <a:spcPts val="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8pPr>
            <a:lvl9pPr marL="4114800" marR="0" lvl="8" indent="-298450" algn="just" rtl="0">
              <a:lnSpc>
                <a:spcPct val="115000"/>
              </a:lnSpc>
              <a:spcBef>
                <a:spcPts val="1600"/>
              </a:spcBef>
              <a:spcAft>
                <a:spcPts val="1600"/>
              </a:spcAft>
              <a:buClr>
                <a:srgbClr val="000000"/>
              </a:buClr>
              <a:buSzPts val="1100"/>
              <a:buFont typeface="Montserrat"/>
              <a:buChar char="■"/>
              <a:defRPr sz="1400" b="0" i="0" u="none" strike="noStrike" cap="none">
                <a:solidFill>
                  <a:schemeClr val="dk1"/>
                </a:solidFill>
                <a:latin typeface="Didact Gothic"/>
                <a:ea typeface="Didact Gothic"/>
                <a:cs typeface="Didact Gothic"/>
                <a:sym typeface="Didact Gothic"/>
              </a:defRPr>
            </a:lvl9pPr>
          </a:lstStyle>
          <a:p>
            <a:pPr marL="133350" indent="0" algn="just">
              <a:buNone/>
            </a:pPr>
            <a:r>
              <a:rPr lang="es-MX" sz="2400" dirty="0">
                <a:solidFill>
                  <a:schemeClr val="bg1"/>
                </a:solidFill>
              </a:rPr>
              <a:t>“Durante el encierro las tareas cotidianas a momentos parecían interminables, pero si las distribuyes adecuadamente, puedes ahorrar tiempo y reducir el estrés. Tener la casa en buen estado a mi me alivia el estrés. Prefiero eso a no dormir de corrido por tantos pendientes.” </a:t>
            </a:r>
            <a:r>
              <a:rPr lang="es-MX" dirty="0">
                <a:solidFill>
                  <a:schemeClr val="bg1"/>
                </a:solidFill>
              </a:rPr>
              <a:t>(Frida, 45 años, odontóloga en consultorio privado que siguió presencial cuyo esposo trabaja de tiempo parcial y pasó a hacerlo en línea, hijos e hijas de 5 y 7 años)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1" name="Google Shape;551;p75"/>
          <p:cNvSpPr txBox="1">
            <a:spLocks noGrp="1"/>
          </p:cNvSpPr>
          <p:nvPr>
            <p:ph type="title"/>
          </p:nvPr>
        </p:nvSpPr>
        <p:spPr>
          <a:xfrm>
            <a:off x="2452382" y="1144781"/>
            <a:ext cx="7690800" cy="704800"/>
          </a:xfrm>
          <a:prstGeom prst="rect">
            <a:avLst/>
          </a:prstGeom>
        </p:spPr>
        <p:txBody>
          <a:bodyPr spcFirstLastPara="1" vert="horz" wrap="square" lIns="121900" tIns="121900" rIns="121900" bIns="121900" rtlCol="0" anchor="t" anchorCtr="0">
            <a:noAutofit/>
          </a:bodyPr>
          <a:lstStyle/>
          <a:p>
            <a:r>
              <a:rPr lang="es-MX" sz="2400" b="1" dirty="0"/>
              <a:t>Menor flexibilización de la distribución del trabajo</a:t>
            </a:r>
            <a:endParaRPr sz="2400" b="1" dirty="0"/>
          </a:p>
        </p:txBody>
      </p:sp>
      <p:sp>
        <p:nvSpPr>
          <p:cNvPr id="7" name="Marcador de contenido 2">
            <a:extLst>
              <a:ext uri="{FF2B5EF4-FFF2-40B4-BE49-F238E27FC236}">
                <a16:creationId xmlns:a16="http://schemas.microsoft.com/office/drawing/2014/main" id="{5751AEEB-A028-4A6F-8076-C94887DEBB93}"/>
              </a:ext>
            </a:extLst>
          </p:cNvPr>
          <p:cNvSpPr txBox="1">
            <a:spLocks/>
          </p:cNvSpPr>
          <p:nvPr/>
        </p:nvSpPr>
        <p:spPr>
          <a:xfrm>
            <a:off x="1937857" y="1849581"/>
            <a:ext cx="7801761" cy="4144819"/>
          </a:xfrm>
          <a:prstGeom prst="rect">
            <a:avLst/>
          </a:prstGeom>
        </p:spPr>
        <p:txBody>
          <a:bodyPr spcFirstLastPara="1" vert="horz" wrap="square" lIns="91425" tIns="91425" rIns="91425" bIns="91425" rtlCol="0" anchor="t" anchorCtr="0">
            <a:normAutofit/>
          </a:bodyPr>
          <a:lstStyle>
            <a:lvl1pPr marL="609585" lvl="0" indent="-431789" algn="l" defTabSz="457200" rtl="0" eaLnBrk="1" latinLnBrk="0" hangingPunct="1">
              <a:lnSpc>
                <a:spcPct val="100000"/>
              </a:lnSpc>
              <a:spcBef>
                <a:spcPts val="0"/>
              </a:spcBef>
              <a:spcAft>
                <a:spcPts val="0"/>
              </a:spcAft>
              <a:buClr>
                <a:srgbClr val="000000"/>
              </a:buClr>
              <a:buSzPts val="1500"/>
              <a:buFont typeface="Montserrat"/>
              <a:buChar char="●"/>
              <a:defRPr sz="1800" kern="1200">
                <a:solidFill>
                  <a:schemeClr val="dk1"/>
                </a:solidFill>
                <a:latin typeface="Didact Gothic"/>
                <a:ea typeface="Didact Gothic"/>
                <a:cs typeface="Didact Gothic"/>
                <a:sym typeface="Didact Gothic"/>
              </a:defRPr>
            </a:lvl1pPr>
            <a:lvl2pPr marL="1219170" lvl="1" indent="-397923" algn="just" defTabSz="457200" rtl="0" eaLnBrk="1" latinLnBrk="0" hangingPunct="1">
              <a:spcBef>
                <a:spcPts val="0"/>
              </a:spcBef>
              <a:spcAft>
                <a:spcPts val="0"/>
              </a:spcAft>
              <a:buClr>
                <a:srgbClr val="000000"/>
              </a:buClr>
              <a:buSzPts val="1100"/>
              <a:buFont typeface="Montserrat"/>
              <a:buChar char="○"/>
              <a:defRPr sz="1600" kern="1200">
                <a:solidFill>
                  <a:schemeClr val="dk1"/>
                </a:solidFill>
                <a:latin typeface="Didact Gothic"/>
                <a:ea typeface="Didact Gothic"/>
                <a:cs typeface="Didact Gothic"/>
                <a:sym typeface="Didact Gothic"/>
              </a:defRPr>
            </a:lvl2pPr>
            <a:lvl3pPr marL="1828754" lvl="2" indent="-397923" algn="just" defTabSz="457200" rtl="0" eaLnBrk="1" latinLnBrk="0" hangingPunct="1">
              <a:spcBef>
                <a:spcPts val="2133"/>
              </a:spcBef>
              <a:spcAft>
                <a:spcPts val="0"/>
              </a:spcAft>
              <a:buClr>
                <a:srgbClr val="000000"/>
              </a:buClr>
              <a:buSzPts val="1100"/>
              <a:buFont typeface="Montserrat"/>
              <a:buChar char="■"/>
              <a:defRPr sz="1400" kern="1200">
                <a:solidFill>
                  <a:schemeClr val="dk1"/>
                </a:solidFill>
                <a:latin typeface="Didact Gothic"/>
                <a:ea typeface="Didact Gothic"/>
                <a:cs typeface="Didact Gothic"/>
                <a:sym typeface="Didact Gothic"/>
              </a:defRPr>
            </a:lvl3pPr>
            <a:lvl4pPr marL="2438339" lvl="3" indent="-397923" algn="just" defTabSz="457200" rtl="0" eaLnBrk="1" latinLnBrk="0" hangingPunct="1">
              <a:spcBef>
                <a:spcPts val="2133"/>
              </a:spcBef>
              <a:spcAft>
                <a:spcPts val="0"/>
              </a:spcAft>
              <a:buClr>
                <a:srgbClr val="000000"/>
              </a:buClr>
              <a:buSzPts val="1100"/>
              <a:buFont typeface="Montserrat"/>
              <a:buChar char="●"/>
              <a:defRPr sz="1200" kern="1200">
                <a:solidFill>
                  <a:schemeClr val="dk1"/>
                </a:solidFill>
                <a:latin typeface="Didact Gothic"/>
                <a:ea typeface="Didact Gothic"/>
                <a:cs typeface="Didact Gothic"/>
                <a:sym typeface="Didact Gothic"/>
              </a:defRPr>
            </a:lvl4pPr>
            <a:lvl5pPr marL="3047924" lvl="4" indent="-397923" algn="just" defTabSz="457200" rtl="0" eaLnBrk="1" latinLnBrk="0" hangingPunct="1">
              <a:spcBef>
                <a:spcPts val="2133"/>
              </a:spcBef>
              <a:spcAft>
                <a:spcPts val="0"/>
              </a:spcAft>
              <a:buClr>
                <a:srgbClr val="000000"/>
              </a:buClr>
              <a:buSzPts val="1100"/>
              <a:buFont typeface="Montserrat"/>
              <a:buChar char="○"/>
              <a:defRPr sz="1200" kern="1200">
                <a:solidFill>
                  <a:schemeClr val="dk1"/>
                </a:solidFill>
                <a:latin typeface="Didact Gothic"/>
                <a:ea typeface="Didact Gothic"/>
                <a:cs typeface="Didact Gothic"/>
                <a:sym typeface="Didact Gothic"/>
              </a:defRPr>
            </a:lvl5pPr>
            <a:lvl6pPr marL="3657509" lvl="5" indent="-397923" algn="just" defTabSz="457200" rtl="0" eaLnBrk="1" latinLnBrk="0" hangingPunct="1">
              <a:spcBef>
                <a:spcPts val="2133"/>
              </a:spcBef>
              <a:spcAft>
                <a:spcPts val="0"/>
              </a:spcAft>
              <a:buClr>
                <a:srgbClr val="000000"/>
              </a:buClr>
              <a:buSzPts val="1100"/>
              <a:buFont typeface="Montserrat"/>
              <a:buChar char="■"/>
              <a:defRPr sz="1200" kern="1200">
                <a:solidFill>
                  <a:schemeClr val="dk1"/>
                </a:solidFill>
                <a:latin typeface="Didact Gothic"/>
                <a:ea typeface="Didact Gothic"/>
                <a:cs typeface="Didact Gothic"/>
                <a:sym typeface="Didact Gothic"/>
              </a:defRPr>
            </a:lvl6pPr>
            <a:lvl7pPr marL="4267093" lvl="6" indent="-397923" algn="just" defTabSz="457200" rtl="0" eaLnBrk="1" latinLnBrk="0" hangingPunct="1">
              <a:spcBef>
                <a:spcPts val="2133"/>
              </a:spcBef>
              <a:spcAft>
                <a:spcPts val="0"/>
              </a:spcAft>
              <a:buClr>
                <a:srgbClr val="000000"/>
              </a:buClr>
              <a:buSzPts val="1100"/>
              <a:buFont typeface="Montserrat"/>
              <a:buChar char="●"/>
              <a:defRPr sz="1200" kern="1200">
                <a:solidFill>
                  <a:schemeClr val="dk1"/>
                </a:solidFill>
                <a:latin typeface="Didact Gothic"/>
                <a:ea typeface="Didact Gothic"/>
                <a:cs typeface="Didact Gothic"/>
                <a:sym typeface="Didact Gothic"/>
              </a:defRPr>
            </a:lvl7pPr>
            <a:lvl8pPr marL="4876678" lvl="7" indent="-397923" algn="just" defTabSz="457200" rtl="0" eaLnBrk="1" latinLnBrk="0" hangingPunct="1">
              <a:spcBef>
                <a:spcPts val="2133"/>
              </a:spcBef>
              <a:spcAft>
                <a:spcPts val="0"/>
              </a:spcAft>
              <a:buClr>
                <a:srgbClr val="000000"/>
              </a:buClr>
              <a:buSzPts val="1100"/>
              <a:buFont typeface="Montserrat"/>
              <a:buChar char="○"/>
              <a:defRPr sz="1200" kern="1200">
                <a:solidFill>
                  <a:schemeClr val="dk1"/>
                </a:solidFill>
                <a:latin typeface="Didact Gothic"/>
                <a:ea typeface="Didact Gothic"/>
                <a:cs typeface="Didact Gothic"/>
                <a:sym typeface="Didact Gothic"/>
              </a:defRPr>
            </a:lvl8pPr>
            <a:lvl9pPr marL="5486263" lvl="8" indent="-397923" algn="just" defTabSz="457200" rtl="0" eaLnBrk="1" latinLnBrk="0" hangingPunct="1">
              <a:spcBef>
                <a:spcPts val="2133"/>
              </a:spcBef>
              <a:spcAft>
                <a:spcPts val="2133"/>
              </a:spcAft>
              <a:buClr>
                <a:srgbClr val="000000"/>
              </a:buClr>
              <a:buSzPts val="1100"/>
              <a:buFont typeface="Montserrat"/>
              <a:buChar char="■"/>
              <a:defRPr sz="1200" kern="1200">
                <a:solidFill>
                  <a:schemeClr val="dk1"/>
                </a:solidFill>
                <a:latin typeface="Didact Gothic"/>
                <a:ea typeface="Didact Gothic"/>
                <a:cs typeface="Didact Gothic"/>
                <a:sym typeface="Didact Gothic"/>
              </a:defRPr>
            </a:lvl9pPr>
          </a:lstStyle>
          <a:p>
            <a:pPr marL="133350" indent="0" algn="just">
              <a:lnSpc>
                <a:spcPct val="110000"/>
              </a:lnSpc>
              <a:buNone/>
            </a:pPr>
            <a:r>
              <a:rPr lang="es-MX" sz="2000" dirty="0">
                <a:solidFill>
                  <a:schemeClr val="bg1"/>
                </a:solidFill>
                <a:latin typeface="Arial Nova" panose="020B0504020202020204" pitchFamily="34" charset="0"/>
                <a:ea typeface="Calibri" panose="020F0502020204030204" pitchFamily="34" charset="0"/>
                <a:cs typeface="Times New Roman" panose="02020603050405020304" pitchFamily="18" charset="0"/>
              </a:rPr>
              <a:t>“</a:t>
            </a:r>
            <a:r>
              <a:rPr lang="es-MX" sz="2000" dirty="0">
                <a:solidFill>
                  <a:schemeClr val="bg1"/>
                </a:solidFill>
                <a:latin typeface="Arial Nova" panose="020B0504020202020204" pitchFamily="34" charset="0"/>
              </a:rPr>
              <a:t>Me levantaba igual de temprano, pero él aprovechó a dormir un poco más porque no tenía que ir a la oficina. Me bañaba, a hacer el desayuno para que estuviera listo cuando él estuviera arreglado. Desde antes de las 10, conectar el equipo para estar en clase de mi hijo. Preparar comida a las 12:30 porque la niña entraba a la escuela y tenía que comer desde la 1:30 porque a las 2 era conectarse. Los días que daba la clase de inglés, era a las 4 de la tarde, conectarme y dar la clase. Lo que era bastante caótico, era acomodar todo para todos</a:t>
            </a:r>
            <a:r>
              <a:rPr lang="es-MX" sz="1000" dirty="0">
                <a:solidFill>
                  <a:schemeClr val="bg1"/>
                </a:solidFill>
                <a:latin typeface="Arial Nova" panose="020B0504020202020204" pitchFamily="34" charset="0"/>
              </a:rPr>
              <a:t>.”  </a:t>
            </a:r>
            <a:r>
              <a:rPr lang="es-MX" sz="1000" dirty="0">
                <a:solidFill>
                  <a:schemeClr val="bg1"/>
                </a:solidFill>
              </a:rPr>
              <a:t>(Adriana, 50 años, maestra de inglés en universidad privada, trabajó en línea de tiempo parcial durante el confinamiento mientras su pareja lo hizo de manera híbrida de tiempo completo, hijos e hijas de 8 y 12 años).</a:t>
            </a:r>
          </a:p>
          <a:p>
            <a:endParaRPr lang="es-MX"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E92F591-5A6D-C736-2075-F2D787E990E0}"/>
              </a:ext>
            </a:extLst>
          </p:cNvPr>
          <p:cNvSpPr>
            <a:spLocks noGrp="1"/>
          </p:cNvSpPr>
          <p:nvPr>
            <p:ph idx="1"/>
          </p:nvPr>
        </p:nvSpPr>
        <p:spPr/>
        <p:txBody>
          <a:bodyPr>
            <a:normAutofit/>
          </a:bodyPr>
          <a:lstStyle/>
          <a:p>
            <a:pPr algn="ctr"/>
            <a:r>
              <a:rPr lang="es-MX" sz="2800" dirty="0"/>
              <a:t>GRACIAS</a:t>
            </a:r>
          </a:p>
        </p:txBody>
      </p:sp>
    </p:spTree>
    <p:extLst>
      <p:ext uri="{BB962C8B-B14F-4D97-AF65-F5344CB8AC3E}">
        <p14:creationId xmlns:p14="http://schemas.microsoft.com/office/powerpoint/2010/main" val="3184058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AD02C94-E620-4635-B3A8-E03E2B1C52D0}"/>
              </a:ext>
            </a:extLst>
          </p:cNvPr>
          <p:cNvSpPr>
            <a:spLocks noGrp="1"/>
          </p:cNvSpPr>
          <p:nvPr>
            <p:ph idx="1"/>
          </p:nvPr>
        </p:nvSpPr>
        <p:spPr>
          <a:xfrm>
            <a:off x="581192" y="3200192"/>
            <a:ext cx="8699442" cy="1424360"/>
          </a:xfrm>
        </p:spPr>
        <p:txBody>
          <a:bodyPr>
            <a:noAutofit/>
          </a:bodyPr>
          <a:lstStyle/>
          <a:p>
            <a:pPr>
              <a:lnSpc>
                <a:spcPct val="300000"/>
              </a:lnSpc>
            </a:pPr>
            <a:r>
              <a:rPr lang="es-MX" dirty="0"/>
              <a:t>Dentro de los hogares</a:t>
            </a:r>
          </a:p>
          <a:p>
            <a:pPr>
              <a:lnSpc>
                <a:spcPct val="300000"/>
              </a:lnSpc>
            </a:pPr>
            <a:r>
              <a:rPr lang="es-MX" dirty="0"/>
              <a:t>De manera no remunerada</a:t>
            </a:r>
          </a:p>
          <a:p>
            <a:pPr>
              <a:lnSpc>
                <a:spcPct val="300000"/>
              </a:lnSpc>
            </a:pPr>
            <a:r>
              <a:rPr lang="es-MX" dirty="0"/>
              <a:t>Lo realizan las mujeres</a:t>
            </a:r>
          </a:p>
          <a:p>
            <a:pPr marL="342900" indent="-342900">
              <a:buFont typeface="+mj-lt"/>
              <a:buAutoNum type="arabicPeriod"/>
            </a:pPr>
            <a:endParaRPr lang="es-MX" dirty="0"/>
          </a:p>
          <a:p>
            <a:pPr marL="0" indent="0">
              <a:buNone/>
            </a:pPr>
            <a:endParaRPr lang="es-MX" dirty="0"/>
          </a:p>
          <a:p>
            <a:pPr marL="0" indent="0">
              <a:buNone/>
            </a:pPr>
            <a:r>
              <a:rPr lang="es-MX" dirty="0"/>
              <a:t> </a:t>
            </a:r>
          </a:p>
        </p:txBody>
      </p:sp>
      <p:pic>
        <p:nvPicPr>
          <p:cNvPr id="2054" name="Picture 6" descr="Vista previa de imagen">
            <a:extLst>
              <a:ext uri="{FF2B5EF4-FFF2-40B4-BE49-F238E27FC236}">
                <a16:creationId xmlns:a16="http://schemas.microsoft.com/office/drawing/2014/main" id="{84AB5F55-8DE1-4F64-83D5-32416CB5C0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1829" y="1135357"/>
            <a:ext cx="1311586" cy="388694"/>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a:extLst>
              <a:ext uri="{FF2B5EF4-FFF2-40B4-BE49-F238E27FC236}">
                <a16:creationId xmlns:a16="http://schemas.microsoft.com/office/drawing/2014/main" id="{838FCB94-B20C-7B2F-E114-7564381B56D3}"/>
              </a:ext>
            </a:extLst>
          </p:cNvPr>
          <p:cNvSpPr txBox="1">
            <a:spLocks/>
          </p:cNvSpPr>
          <p:nvPr/>
        </p:nvSpPr>
        <p:spPr>
          <a:xfrm>
            <a:off x="383799" y="628457"/>
            <a:ext cx="11029616"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MX" dirty="0"/>
          </a:p>
        </p:txBody>
      </p:sp>
      <p:sp>
        <p:nvSpPr>
          <p:cNvPr id="7" name="Marcador de número de diapositiva 6">
            <a:extLst>
              <a:ext uri="{FF2B5EF4-FFF2-40B4-BE49-F238E27FC236}">
                <a16:creationId xmlns:a16="http://schemas.microsoft.com/office/drawing/2014/main" id="{19AB40EE-2C17-4BF5-92A9-1CD05972AD71}"/>
              </a:ext>
            </a:extLst>
          </p:cNvPr>
          <p:cNvSpPr>
            <a:spLocks noGrp="1"/>
          </p:cNvSpPr>
          <p:nvPr>
            <p:ph type="sldNum" sz="quarter" idx="12"/>
          </p:nvPr>
        </p:nvSpPr>
        <p:spPr/>
        <p:txBody>
          <a:bodyPr/>
          <a:lstStyle/>
          <a:p>
            <a:fld id="{5D347AEB-5202-465F-A8F7-BFB2CE60844C}" type="slidenum">
              <a:rPr lang="es-MX" smtClean="0"/>
              <a:t>3</a:t>
            </a:fld>
            <a:endParaRPr lang="es-MX"/>
          </a:p>
        </p:txBody>
      </p:sp>
      <p:sp>
        <p:nvSpPr>
          <p:cNvPr id="4" name="CuadroTexto 3">
            <a:extLst>
              <a:ext uri="{FF2B5EF4-FFF2-40B4-BE49-F238E27FC236}">
                <a16:creationId xmlns:a16="http://schemas.microsoft.com/office/drawing/2014/main" id="{38D5F87A-D57C-0704-444A-7610EAD1E835}"/>
              </a:ext>
            </a:extLst>
          </p:cNvPr>
          <p:cNvSpPr txBox="1"/>
          <p:nvPr/>
        </p:nvSpPr>
        <p:spPr>
          <a:xfrm>
            <a:off x="581192" y="680904"/>
            <a:ext cx="9089750" cy="961353"/>
          </a:xfrm>
          <a:prstGeom prst="rect">
            <a:avLst/>
          </a:prstGeom>
          <a:noFill/>
        </p:spPr>
        <p:txBody>
          <a:bodyPr wrap="square" rtlCol="0">
            <a:spAutoFit/>
          </a:bodyPr>
          <a:lstStyle/>
          <a:p>
            <a:pPr>
              <a:lnSpc>
                <a:spcPct val="150000"/>
              </a:lnSpc>
            </a:pPr>
            <a:r>
              <a:rPr lang="es-MX" sz="2000" dirty="0">
                <a:solidFill>
                  <a:schemeClr val="bg1"/>
                </a:solidFill>
                <a:latin typeface="+mj-lt"/>
              </a:rPr>
              <a:t>Desigualdad en la Distribución del Trabajo Doméstico y de Cuidado que se Realiza en los Hogares </a:t>
            </a:r>
          </a:p>
        </p:txBody>
      </p:sp>
    </p:spTree>
    <p:extLst>
      <p:ext uri="{BB962C8B-B14F-4D97-AF65-F5344CB8AC3E}">
        <p14:creationId xmlns:p14="http://schemas.microsoft.com/office/powerpoint/2010/main" val="239133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2000"/>
                                        <p:tgtEl>
                                          <p:spTgt spid="3">
                                            <p:txEl>
                                              <p:pRg st="0" end="0"/>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2" dur="2000"/>
                                        <p:tgtEl>
                                          <p:spTgt spid="3">
                                            <p:txEl>
                                              <p:pRg st="1" end="1"/>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0D1001DF-BADD-E7A5-B689-D3B72187D111}"/>
              </a:ext>
            </a:extLst>
          </p:cNvPr>
          <p:cNvSpPr>
            <a:spLocks noGrp="1"/>
          </p:cNvSpPr>
          <p:nvPr>
            <p:ph idx="1"/>
          </p:nvPr>
        </p:nvSpPr>
        <p:spPr>
          <a:xfrm>
            <a:off x="581191" y="2149157"/>
            <a:ext cx="10832224" cy="4708843"/>
          </a:xfrm>
        </p:spPr>
        <p:txBody>
          <a:bodyPr>
            <a:normAutofit fontScale="92500" lnSpcReduction="10000"/>
          </a:bodyPr>
          <a:lstStyle/>
          <a:p>
            <a:pPr marL="0" indent="0">
              <a:lnSpc>
                <a:spcPct val="150000"/>
              </a:lnSpc>
              <a:buNone/>
            </a:pPr>
            <a:r>
              <a:rPr lang="es-MX" sz="1900" dirty="0"/>
              <a:t>Rescatar matices, diferencias e incipientes patrones emergentes dependiendo de:	</a:t>
            </a:r>
          </a:p>
          <a:p>
            <a:pPr>
              <a:lnSpc>
                <a:spcPct val="150000"/>
              </a:lnSpc>
            </a:pPr>
            <a:r>
              <a:rPr lang="es-MX" sz="1900" dirty="0"/>
              <a:t>tipo y ciclo del hogar </a:t>
            </a:r>
          </a:p>
          <a:p>
            <a:pPr>
              <a:lnSpc>
                <a:spcPct val="150000"/>
              </a:lnSpc>
            </a:pPr>
            <a:r>
              <a:rPr lang="es-MX" sz="1900" dirty="0"/>
              <a:t>edades de sus integrantes </a:t>
            </a:r>
          </a:p>
          <a:p>
            <a:pPr>
              <a:lnSpc>
                <a:spcPct val="150000"/>
              </a:lnSpc>
            </a:pPr>
            <a:r>
              <a:rPr lang="es-MX" sz="1900" dirty="0"/>
              <a:t>contexto urbano o rural </a:t>
            </a:r>
          </a:p>
          <a:p>
            <a:pPr>
              <a:lnSpc>
                <a:spcPct val="150000"/>
              </a:lnSpc>
            </a:pPr>
            <a:r>
              <a:rPr lang="es-MX" sz="1900" dirty="0"/>
              <a:t>sexo del perceptor principal </a:t>
            </a:r>
          </a:p>
          <a:p>
            <a:pPr>
              <a:lnSpc>
                <a:spcPct val="150000"/>
              </a:lnSpc>
            </a:pPr>
            <a:r>
              <a:rPr lang="es-MX" sz="1900" dirty="0"/>
              <a:t>existencia de doble proveeduría</a:t>
            </a:r>
          </a:p>
          <a:p>
            <a:pPr marL="0" indent="0">
              <a:buNone/>
            </a:pPr>
            <a:endParaRPr lang="es-MX" dirty="0"/>
          </a:p>
          <a:p>
            <a:pPr marL="0" indent="0">
              <a:buNone/>
            </a:pPr>
            <a:endParaRPr lang="es-MX" dirty="0"/>
          </a:p>
          <a:p>
            <a:pPr marL="0" indent="0" algn="just">
              <a:buNone/>
            </a:pPr>
            <a:r>
              <a:rPr lang="en-US" sz="1400" dirty="0"/>
              <a:t>Rojas y Martínez (2018). ‘Fathers and Child Raising in Mexico in the Early 21st Century’, </a:t>
            </a:r>
            <a:r>
              <a:rPr lang="en-US" sz="1400" dirty="0" err="1"/>
              <a:t>en</a:t>
            </a:r>
            <a:r>
              <a:rPr lang="en-US" sz="1400" dirty="0"/>
              <a:t> Rosy </a:t>
            </a:r>
            <a:r>
              <a:rPr lang="en-US" sz="1400" dirty="0" err="1"/>
              <a:t>Musumeci</a:t>
            </a:r>
            <a:r>
              <a:rPr lang="en-US" sz="1400" dirty="0"/>
              <a:t> y Arianna </a:t>
            </a:r>
            <a:r>
              <a:rPr lang="en-US" sz="1400" dirty="0" err="1"/>
              <a:t>Santero</a:t>
            </a:r>
            <a:r>
              <a:rPr lang="en-US" sz="1400" dirty="0"/>
              <a:t> (eds.) Fathers, Childcare and Work. Cultures, Practices and Policies in Comparative Perspective, UK, Emerald Publishing, pp. 77-101</a:t>
            </a:r>
          </a:p>
          <a:p>
            <a:pPr marL="0" indent="0" algn="just">
              <a:buNone/>
            </a:pPr>
            <a:r>
              <a:rPr lang="es-MX" sz="1400" dirty="0"/>
              <a:t>Rojas, 2022. Hombres y relaciones de género en México. El Colegio de México</a:t>
            </a:r>
            <a:endParaRPr lang="es-MX" dirty="0"/>
          </a:p>
          <a:p>
            <a:pPr marL="0" indent="0">
              <a:buNone/>
            </a:pPr>
            <a:endParaRPr lang="es-MX" dirty="0"/>
          </a:p>
        </p:txBody>
      </p:sp>
      <p:pic>
        <p:nvPicPr>
          <p:cNvPr id="5" name="Picture 6" descr="Vista previa de imagen">
            <a:extLst>
              <a:ext uri="{FF2B5EF4-FFF2-40B4-BE49-F238E27FC236}">
                <a16:creationId xmlns:a16="http://schemas.microsoft.com/office/drawing/2014/main" id="{FE2A8914-927D-477F-8FDC-B8BA70578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1829" y="1135357"/>
            <a:ext cx="1311586" cy="388694"/>
          </a:xfrm>
          <a:prstGeom prst="rect">
            <a:avLst/>
          </a:prstGeom>
          <a:noFill/>
          <a:extLst>
            <a:ext uri="{909E8E84-426E-40DD-AFC4-6F175D3DCCD1}">
              <a14:hiddenFill xmlns:a14="http://schemas.microsoft.com/office/drawing/2010/main">
                <a:solidFill>
                  <a:srgbClr val="FFFFFF"/>
                </a:solidFill>
              </a14:hiddenFill>
            </a:ext>
          </a:extLst>
        </p:spPr>
      </p:pic>
      <p:sp>
        <p:nvSpPr>
          <p:cNvPr id="7" name="Marcador de número de diapositiva 6">
            <a:extLst>
              <a:ext uri="{FF2B5EF4-FFF2-40B4-BE49-F238E27FC236}">
                <a16:creationId xmlns:a16="http://schemas.microsoft.com/office/drawing/2014/main" id="{99736FEB-4603-41CE-B148-1079FEF9C9E4}"/>
              </a:ext>
            </a:extLst>
          </p:cNvPr>
          <p:cNvSpPr>
            <a:spLocks noGrp="1"/>
          </p:cNvSpPr>
          <p:nvPr>
            <p:ph type="sldNum" sz="quarter" idx="12"/>
          </p:nvPr>
        </p:nvSpPr>
        <p:spPr/>
        <p:txBody>
          <a:bodyPr/>
          <a:lstStyle/>
          <a:p>
            <a:fld id="{5D347AEB-5202-465F-A8F7-BFB2CE60844C}" type="slidenum">
              <a:rPr lang="es-MX" smtClean="0"/>
              <a:t>4</a:t>
            </a:fld>
            <a:endParaRPr lang="es-MX"/>
          </a:p>
        </p:txBody>
      </p:sp>
      <p:sp>
        <p:nvSpPr>
          <p:cNvPr id="3" name="CuadroTexto 2">
            <a:extLst>
              <a:ext uri="{FF2B5EF4-FFF2-40B4-BE49-F238E27FC236}">
                <a16:creationId xmlns:a16="http://schemas.microsoft.com/office/drawing/2014/main" id="{FD1CB7F3-782B-3808-21FC-A65FF9942845}"/>
              </a:ext>
            </a:extLst>
          </p:cNvPr>
          <p:cNvSpPr txBox="1"/>
          <p:nvPr/>
        </p:nvSpPr>
        <p:spPr>
          <a:xfrm>
            <a:off x="581191" y="1024362"/>
            <a:ext cx="8244565" cy="499689"/>
          </a:xfrm>
          <a:prstGeom prst="rect">
            <a:avLst/>
          </a:prstGeom>
          <a:noFill/>
        </p:spPr>
        <p:txBody>
          <a:bodyPr wrap="none" rtlCol="0">
            <a:spAutoFit/>
          </a:bodyPr>
          <a:lstStyle/>
          <a:p>
            <a:pPr>
              <a:lnSpc>
                <a:spcPct val="150000"/>
              </a:lnSpc>
            </a:pPr>
            <a:r>
              <a:rPr lang="es-MX" sz="2000">
                <a:solidFill>
                  <a:schemeClr val="bg1"/>
                </a:solidFill>
                <a:latin typeface="+mj-lt"/>
              </a:rPr>
              <a:t>Matices Dentro de Patrones </a:t>
            </a:r>
            <a:r>
              <a:rPr lang="es-MX" sz="2000" dirty="0">
                <a:solidFill>
                  <a:schemeClr val="bg1"/>
                </a:solidFill>
                <a:latin typeface="+mj-lt"/>
              </a:rPr>
              <a:t>E</a:t>
            </a:r>
            <a:r>
              <a:rPr lang="es-MX" sz="2000">
                <a:solidFill>
                  <a:schemeClr val="bg1"/>
                </a:solidFill>
                <a:latin typeface="+mj-lt"/>
              </a:rPr>
              <a:t>xtendidos de Trabajo </a:t>
            </a:r>
            <a:r>
              <a:rPr lang="es-MX" sz="2000" dirty="0">
                <a:solidFill>
                  <a:schemeClr val="bg1"/>
                </a:solidFill>
                <a:latin typeface="+mj-lt"/>
              </a:rPr>
              <a:t>D</a:t>
            </a:r>
            <a:r>
              <a:rPr lang="es-MX" sz="2000">
                <a:solidFill>
                  <a:schemeClr val="bg1"/>
                </a:solidFill>
                <a:latin typeface="+mj-lt"/>
              </a:rPr>
              <a:t>oméstico </a:t>
            </a:r>
            <a:r>
              <a:rPr lang="es-MX" sz="2000" dirty="0">
                <a:solidFill>
                  <a:schemeClr val="bg1"/>
                </a:solidFill>
                <a:latin typeface="+mj-lt"/>
              </a:rPr>
              <a:t>y </a:t>
            </a:r>
            <a:r>
              <a:rPr lang="es-MX" sz="2000">
                <a:solidFill>
                  <a:schemeClr val="bg1"/>
                </a:solidFill>
                <a:latin typeface="+mj-lt"/>
              </a:rPr>
              <a:t>de Cuidados </a:t>
            </a:r>
            <a:endParaRPr lang="es-MX" sz="2000" dirty="0">
              <a:solidFill>
                <a:schemeClr val="bg1"/>
              </a:solidFill>
              <a:latin typeface="+mj-lt"/>
            </a:endParaRPr>
          </a:p>
        </p:txBody>
      </p:sp>
    </p:spTree>
    <p:extLst>
      <p:ext uri="{BB962C8B-B14F-4D97-AF65-F5344CB8AC3E}">
        <p14:creationId xmlns:p14="http://schemas.microsoft.com/office/powerpoint/2010/main" val="241294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2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2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20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20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81192" y="2133600"/>
            <a:ext cx="11029615" cy="3708738"/>
          </a:xfrm>
        </p:spPr>
        <p:txBody>
          <a:bodyPr>
            <a:normAutofit lnSpcReduction="10000"/>
          </a:bodyPr>
          <a:lstStyle/>
          <a:p>
            <a:r>
              <a:rPr lang="es-MX" sz="2400" dirty="0"/>
              <a:t>15 mujeres residentes de Cd. México</a:t>
            </a:r>
          </a:p>
          <a:p>
            <a:endParaRPr lang="es-MX" sz="2400" dirty="0"/>
          </a:p>
          <a:p>
            <a:r>
              <a:rPr lang="es-MX" sz="2400" dirty="0"/>
              <a:t>Al menos con licenciatura </a:t>
            </a:r>
          </a:p>
          <a:p>
            <a:endParaRPr lang="es-MX" sz="2400" dirty="0"/>
          </a:p>
          <a:p>
            <a:r>
              <a:rPr lang="es-MX" sz="2400" dirty="0"/>
              <a:t>En hogares de doble proveedor en donde habita por lo menos un menor de 15 años de edad</a:t>
            </a:r>
          </a:p>
          <a:p>
            <a:endParaRPr lang="es-MX" sz="2400" dirty="0"/>
          </a:p>
          <a:p>
            <a:r>
              <a:rPr lang="es-MX" sz="2400" dirty="0"/>
              <a:t>Realizaban trabajo presencial antes de la pandemia</a:t>
            </a:r>
          </a:p>
          <a:p>
            <a:endParaRPr lang="es-MX" sz="3200" dirty="0"/>
          </a:p>
        </p:txBody>
      </p:sp>
      <p:sp>
        <p:nvSpPr>
          <p:cNvPr id="4" name="CuadroTexto 3">
            <a:extLst>
              <a:ext uri="{FF2B5EF4-FFF2-40B4-BE49-F238E27FC236}">
                <a16:creationId xmlns:a16="http://schemas.microsoft.com/office/drawing/2014/main" id="{AC02D0DF-69E3-B909-855A-CA05581AEF03}"/>
              </a:ext>
            </a:extLst>
          </p:cNvPr>
          <p:cNvSpPr txBox="1"/>
          <p:nvPr/>
        </p:nvSpPr>
        <p:spPr>
          <a:xfrm>
            <a:off x="446597" y="874314"/>
            <a:ext cx="11098858" cy="954107"/>
          </a:xfrm>
          <a:prstGeom prst="rect">
            <a:avLst/>
          </a:prstGeom>
          <a:noFill/>
        </p:spPr>
        <p:txBody>
          <a:bodyPr wrap="square" rtlCol="0">
            <a:spAutoFit/>
          </a:bodyPr>
          <a:lstStyle/>
          <a:p>
            <a:r>
              <a:rPr lang="es-MX" sz="2800" dirty="0">
                <a:solidFill>
                  <a:schemeClr val="bg1"/>
                </a:solidFill>
              </a:rPr>
              <a:t>Patrones emergentes de distribución del trabajo dentro de los hogares en donde</a:t>
            </a:r>
          </a:p>
        </p:txBody>
      </p:sp>
    </p:spTree>
    <p:extLst>
      <p:ext uri="{BB962C8B-B14F-4D97-AF65-F5344CB8AC3E}">
        <p14:creationId xmlns:p14="http://schemas.microsoft.com/office/powerpoint/2010/main" val="980941497"/>
      </p:ext>
    </p:extLst>
  </p:cSld>
  <p:clrMapOvr>
    <a:masterClrMapping/>
  </p:clrMapOvr>
  <mc:AlternateContent xmlns:mc="http://schemas.openxmlformats.org/markup-compatibility/2006" xmlns:p14="http://schemas.microsoft.com/office/powerpoint/2010/main">
    <mc:Choice Requires="p14">
      <p:transition spd="slow" p14:dur="5000" advTm="69000"/>
    </mc:Choice>
    <mc:Fallback xmlns="">
      <p:transition spd="slow" advTm="69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10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0"/>
                            </p:stCondLst>
                            <p:childTnLst>
                              <p:par>
                                <p:cTn id="15" presetID="2" presetClass="entr" presetSubtype="4" fill="hold" nodeType="afterEffect">
                                  <p:stCondLst>
                                    <p:cond delay="20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2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9250"/>
                            </p:stCondLst>
                            <p:childTnLst>
                              <p:par>
                                <p:cTn id="20" presetID="2" presetClass="entr" presetSubtype="4" fill="hold" nodeType="afterEffect">
                                  <p:stCondLst>
                                    <p:cond delay="200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22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22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marL="0" indent="0" algn="ctr">
              <a:lnSpc>
                <a:spcPct val="150000"/>
              </a:lnSpc>
              <a:buNone/>
            </a:pPr>
            <a:r>
              <a:rPr lang="es-MX" sz="3600" dirty="0"/>
              <a:t>La diferenciación entre lo que ocurría antes de la pandemia y lo que ocurrió durante el confinamiento más severo.</a:t>
            </a:r>
          </a:p>
        </p:txBody>
      </p:sp>
      <p:sp>
        <p:nvSpPr>
          <p:cNvPr id="4" name="CuadroTexto 3">
            <a:extLst>
              <a:ext uri="{FF2B5EF4-FFF2-40B4-BE49-F238E27FC236}">
                <a16:creationId xmlns:a16="http://schemas.microsoft.com/office/drawing/2014/main" id="{AC02D0DF-69E3-B909-855A-CA05581AEF03}"/>
              </a:ext>
            </a:extLst>
          </p:cNvPr>
          <p:cNvSpPr txBox="1"/>
          <p:nvPr/>
        </p:nvSpPr>
        <p:spPr>
          <a:xfrm>
            <a:off x="446597" y="874314"/>
            <a:ext cx="4543231" cy="523220"/>
          </a:xfrm>
          <a:prstGeom prst="rect">
            <a:avLst/>
          </a:prstGeom>
          <a:noFill/>
        </p:spPr>
        <p:txBody>
          <a:bodyPr wrap="none" rtlCol="0">
            <a:spAutoFit/>
          </a:bodyPr>
          <a:lstStyle/>
          <a:p>
            <a:r>
              <a:rPr lang="es-MX" sz="2800" dirty="0">
                <a:solidFill>
                  <a:schemeClr val="bg1"/>
                </a:solidFill>
              </a:rPr>
              <a:t>Ante y durante confinamiento</a:t>
            </a:r>
          </a:p>
        </p:txBody>
      </p:sp>
    </p:spTree>
    <p:extLst>
      <p:ext uri="{BB962C8B-B14F-4D97-AF65-F5344CB8AC3E}">
        <p14:creationId xmlns:p14="http://schemas.microsoft.com/office/powerpoint/2010/main" val="3278333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AC02D0DF-69E3-B909-855A-CA05581AEF03}"/>
              </a:ext>
            </a:extLst>
          </p:cNvPr>
          <p:cNvSpPr txBox="1"/>
          <p:nvPr/>
        </p:nvSpPr>
        <p:spPr>
          <a:xfrm>
            <a:off x="446597" y="874314"/>
            <a:ext cx="9315884" cy="523220"/>
          </a:xfrm>
          <a:prstGeom prst="rect">
            <a:avLst/>
          </a:prstGeom>
          <a:noFill/>
        </p:spPr>
        <p:txBody>
          <a:bodyPr wrap="none" rtlCol="0">
            <a:spAutoFit/>
          </a:bodyPr>
          <a:lstStyle/>
          <a:p>
            <a:r>
              <a:rPr lang="es-MX" sz="2800" dirty="0">
                <a:solidFill>
                  <a:schemeClr val="bg1"/>
                </a:solidFill>
              </a:rPr>
              <a:t>Trabajo remunerado tiempo completo antes del confinamiento</a:t>
            </a:r>
            <a:endParaRPr lang="es-MX" sz="4800" dirty="0">
              <a:solidFill>
                <a:schemeClr val="bg1"/>
              </a:solidFill>
            </a:endParaRPr>
          </a:p>
        </p:txBody>
      </p:sp>
      <p:pic>
        <p:nvPicPr>
          <p:cNvPr id="67"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091658" y="1810708"/>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68" name="CuadroTexto 67"/>
          <p:cNvSpPr txBox="1"/>
          <p:nvPr/>
        </p:nvSpPr>
        <p:spPr>
          <a:xfrm>
            <a:off x="8361942" y="2124787"/>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69"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36903" y="1810708"/>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70" name="CuadroTexto 69"/>
          <p:cNvSpPr txBox="1"/>
          <p:nvPr/>
        </p:nvSpPr>
        <p:spPr>
          <a:xfrm>
            <a:off x="10584250" y="2124788"/>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1"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05513" y="2895983"/>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72" name="CuadroTexto 71"/>
          <p:cNvSpPr txBox="1"/>
          <p:nvPr/>
        </p:nvSpPr>
        <p:spPr>
          <a:xfrm>
            <a:off x="8375797" y="3210062"/>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3"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0758" y="2895983"/>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74" name="CuadroTexto 73"/>
          <p:cNvSpPr txBox="1"/>
          <p:nvPr/>
        </p:nvSpPr>
        <p:spPr>
          <a:xfrm>
            <a:off x="10598105" y="3210063"/>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5"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05515" y="3939696"/>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76" name="CuadroTexto 75"/>
          <p:cNvSpPr txBox="1"/>
          <p:nvPr/>
        </p:nvSpPr>
        <p:spPr>
          <a:xfrm>
            <a:off x="8375799" y="4253775"/>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7"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0760" y="3939696"/>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78" name="CuadroTexto 77"/>
          <p:cNvSpPr txBox="1"/>
          <p:nvPr/>
        </p:nvSpPr>
        <p:spPr>
          <a:xfrm>
            <a:off x="10598107" y="4253776"/>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9"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19370" y="5024971"/>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80" name="CuadroTexto 79"/>
          <p:cNvSpPr txBox="1"/>
          <p:nvPr/>
        </p:nvSpPr>
        <p:spPr>
          <a:xfrm>
            <a:off x="8389654" y="5339050"/>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81"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64615" y="5024971"/>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82" name="CuadroTexto 81"/>
          <p:cNvSpPr txBox="1"/>
          <p:nvPr/>
        </p:nvSpPr>
        <p:spPr>
          <a:xfrm>
            <a:off x="10611962" y="5339051"/>
            <a:ext cx="472113"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pic>
        <p:nvPicPr>
          <p:cNvPr id="83"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14752" y="5962455"/>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84" name="CuadroTexto 83"/>
          <p:cNvSpPr txBox="1"/>
          <p:nvPr/>
        </p:nvSpPr>
        <p:spPr>
          <a:xfrm>
            <a:off x="8385036" y="6276534"/>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85"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9997" y="5962455"/>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86" name="CuadroTexto 85"/>
          <p:cNvSpPr txBox="1"/>
          <p:nvPr/>
        </p:nvSpPr>
        <p:spPr>
          <a:xfrm>
            <a:off x="10607344" y="6276535"/>
            <a:ext cx="472113"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pic>
        <p:nvPicPr>
          <p:cNvPr id="91"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4335252" y="2895983"/>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92" name="CuadroTexto 91"/>
          <p:cNvSpPr txBox="1"/>
          <p:nvPr/>
        </p:nvSpPr>
        <p:spPr>
          <a:xfrm>
            <a:off x="4605536" y="3210062"/>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3"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80497" y="2895983"/>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94" name="CuadroTexto 93"/>
          <p:cNvSpPr txBox="1"/>
          <p:nvPr/>
        </p:nvSpPr>
        <p:spPr>
          <a:xfrm>
            <a:off x="6827844" y="3210063"/>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5"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33608" y="1820233"/>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96" name="CuadroTexto 95"/>
          <p:cNvSpPr txBox="1"/>
          <p:nvPr/>
        </p:nvSpPr>
        <p:spPr>
          <a:xfrm>
            <a:off x="1103892" y="2134312"/>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7"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78853" y="1820233"/>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98" name="CuadroTexto 97"/>
          <p:cNvSpPr txBox="1"/>
          <p:nvPr/>
        </p:nvSpPr>
        <p:spPr>
          <a:xfrm>
            <a:off x="3326200" y="2134313"/>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9"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47463" y="2905508"/>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00" name="CuadroTexto 99"/>
          <p:cNvSpPr txBox="1"/>
          <p:nvPr/>
        </p:nvSpPr>
        <p:spPr>
          <a:xfrm>
            <a:off x="1117747" y="3219587"/>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1"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2708" y="2905508"/>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102" name="CuadroTexto 101"/>
          <p:cNvSpPr txBox="1"/>
          <p:nvPr/>
        </p:nvSpPr>
        <p:spPr>
          <a:xfrm>
            <a:off x="3340055" y="3219588"/>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3"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47465" y="3949221"/>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04" name="CuadroTexto 103"/>
          <p:cNvSpPr txBox="1"/>
          <p:nvPr/>
        </p:nvSpPr>
        <p:spPr>
          <a:xfrm>
            <a:off x="1117749" y="4263300"/>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5"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2710" y="3949221"/>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106" name="CuadroTexto 105"/>
          <p:cNvSpPr txBox="1"/>
          <p:nvPr/>
        </p:nvSpPr>
        <p:spPr>
          <a:xfrm>
            <a:off x="3340057" y="4263301"/>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7"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61320" y="5034496"/>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08" name="CuadroTexto 107"/>
          <p:cNvSpPr txBox="1"/>
          <p:nvPr/>
        </p:nvSpPr>
        <p:spPr>
          <a:xfrm>
            <a:off x="1131604" y="5348575"/>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9"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06565" y="5034496"/>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56702" y="5971980"/>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12" name="CuadroTexto 111"/>
          <p:cNvSpPr txBox="1"/>
          <p:nvPr/>
        </p:nvSpPr>
        <p:spPr>
          <a:xfrm>
            <a:off x="1126986" y="6286059"/>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13"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01947" y="5971980"/>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115" name="CuadroTexto 114"/>
          <p:cNvSpPr txBox="1"/>
          <p:nvPr/>
        </p:nvSpPr>
        <p:spPr>
          <a:xfrm>
            <a:off x="3342955" y="5348575"/>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sp>
        <p:nvSpPr>
          <p:cNvPr id="116" name="CuadroTexto 115"/>
          <p:cNvSpPr txBox="1"/>
          <p:nvPr/>
        </p:nvSpPr>
        <p:spPr>
          <a:xfrm>
            <a:off x="3342955" y="6291550"/>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sp>
        <p:nvSpPr>
          <p:cNvPr id="2" name="CuadroTexto 1">
            <a:extLst>
              <a:ext uri="{FF2B5EF4-FFF2-40B4-BE49-F238E27FC236}">
                <a16:creationId xmlns:a16="http://schemas.microsoft.com/office/drawing/2014/main" id="{CEDDF5F7-1A2E-0436-E01A-6E687606DC45}"/>
              </a:ext>
            </a:extLst>
          </p:cNvPr>
          <p:cNvSpPr txBox="1"/>
          <p:nvPr/>
        </p:nvSpPr>
        <p:spPr>
          <a:xfrm>
            <a:off x="10988579" y="1482752"/>
            <a:ext cx="604910" cy="215444"/>
          </a:xfrm>
          <a:prstGeom prst="rect">
            <a:avLst/>
          </a:prstGeom>
          <a:solidFill>
            <a:schemeClr val="accent5">
              <a:lumMod val="40000"/>
              <a:lumOff val="60000"/>
            </a:schemeClr>
          </a:solidFill>
        </p:spPr>
        <p:txBody>
          <a:bodyPr wrap="square" rtlCol="0">
            <a:spAutoFit/>
          </a:bodyPr>
          <a:lstStyle/>
          <a:p>
            <a:pPr algn="ctr"/>
            <a:r>
              <a:rPr lang="es-MX" sz="800" dirty="0"/>
              <a:t>Full time </a:t>
            </a:r>
          </a:p>
        </p:txBody>
      </p:sp>
      <p:sp>
        <p:nvSpPr>
          <p:cNvPr id="4" name="CuadroTexto 3">
            <a:extLst>
              <a:ext uri="{FF2B5EF4-FFF2-40B4-BE49-F238E27FC236}">
                <a16:creationId xmlns:a16="http://schemas.microsoft.com/office/drawing/2014/main" id="{7E31D48D-9EA4-05F9-DAFC-DF77CE78174E}"/>
              </a:ext>
            </a:extLst>
          </p:cNvPr>
          <p:cNvSpPr txBox="1"/>
          <p:nvPr/>
        </p:nvSpPr>
        <p:spPr>
          <a:xfrm>
            <a:off x="10281794" y="1482752"/>
            <a:ext cx="604911" cy="215444"/>
          </a:xfrm>
          <a:prstGeom prst="rect">
            <a:avLst/>
          </a:prstGeom>
          <a:solidFill>
            <a:srgbClr val="FFC000"/>
          </a:solidFill>
        </p:spPr>
        <p:txBody>
          <a:bodyPr wrap="square" rtlCol="0">
            <a:spAutoFit/>
          </a:bodyPr>
          <a:lstStyle/>
          <a:p>
            <a:pPr algn="ctr"/>
            <a:r>
              <a:rPr lang="es-MX" sz="800" dirty="0"/>
              <a:t>Part time </a:t>
            </a:r>
          </a:p>
        </p:txBody>
      </p:sp>
    </p:spTree>
    <p:extLst>
      <p:ext uri="{BB962C8B-B14F-4D97-AF65-F5344CB8AC3E}">
        <p14:creationId xmlns:p14="http://schemas.microsoft.com/office/powerpoint/2010/main" val="401706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circle(in)">
                                      <p:cBhvr>
                                        <p:cTn id="7" dur="2000"/>
                                        <p:tgtEl>
                                          <p:spTgt spid="9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96"/>
                                        </p:tgtEl>
                                        <p:attrNameLst>
                                          <p:attrName>style.visibility</p:attrName>
                                        </p:attrNameLst>
                                      </p:cBhvr>
                                      <p:to>
                                        <p:strVal val="visible"/>
                                      </p:to>
                                    </p:set>
                                    <p:animEffect transition="in" filter="circle(in)">
                                      <p:cBhvr>
                                        <p:cTn id="10" dur="2000"/>
                                        <p:tgtEl>
                                          <p:spTgt spid="96"/>
                                        </p:tgtEl>
                                      </p:cBhvr>
                                    </p:animEffect>
                                  </p:childTnLst>
                                </p:cTn>
                              </p:par>
                              <p:par>
                                <p:cTn id="11" presetID="6" presetClass="entr" presetSubtype="16" fill="hold" nodeType="withEffect">
                                  <p:stCondLst>
                                    <p:cond delay="0"/>
                                  </p:stCondLst>
                                  <p:childTnLst>
                                    <p:set>
                                      <p:cBhvr>
                                        <p:cTn id="12" dur="1" fill="hold">
                                          <p:stCondLst>
                                            <p:cond delay="0"/>
                                          </p:stCondLst>
                                        </p:cTn>
                                        <p:tgtEl>
                                          <p:spTgt spid="99"/>
                                        </p:tgtEl>
                                        <p:attrNameLst>
                                          <p:attrName>style.visibility</p:attrName>
                                        </p:attrNameLst>
                                      </p:cBhvr>
                                      <p:to>
                                        <p:strVal val="visible"/>
                                      </p:to>
                                    </p:set>
                                    <p:animEffect transition="in" filter="circle(in)">
                                      <p:cBhvr>
                                        <p:cTn id="13" dur="2000"/>
                                        <p:tgtEl>
                                          <p:spTgt spid="9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00"/>
                                        </p:tgtEl>
                                        <p:attrNameLst>
                                          <p:attrName>style.visibility</p:attrName>
                                        </p:attrNameLst>
                                      </p:cBhvr>
                                      <p:to>
                                        <p:strVal val="visible"/>
                                      </p:to>
                                    </p:set>
                                    <p:animEffect transition="in" filter="circle(in)">
                                      <p:cBhvr>
                                        <p:cTn id="16" dur="2000"/>
                                        <p:tgtEl>
                                          <p:spTgt spid="100"/>
                                        </p:tgtEl>
                                      </p:cBhvr>
                                    </p:animEffect>
                                  </p:childTnLst>
                                </p:cTn>
                              </p:par>
                              <p:par>
                                <p:cTn id="17" presetID="6" presetClass="entr" presetSubtype="16" fill="hold" nodeType="withEffect">
                                  <p:stCondLst>
                                    <p:cond delay="0"/>
                                  </p:stCondLst>
                                  <p:childTnLst>
                                    <p:set>
                                      <p:cBhvr>
                                        <p:cTn id="18" dur="1" fill="hold">
                                          <p:stCondLst>
                                            <p:cond delay="0"/>
                                          </p:stCondLst>
                                        </p:cTn>
                                        <p:tgtEl>
                                          <p:spTgt spid="103"/>
                                        </p:tgtEl>
                                        <p:attrNameLst>
                                          <p:attrName>style.visibility</p:attrName>
                                        </p:attrNameLst>
                                      </p:cBhvr>
                                      <p:to>
                                        <p:strVal val="visible"/>
                                      </p:to>
                                    </p:set>
                                    <p:animEffect transition="in" filter="circle(in)">
                                      <p:cBhvr>
                                        <p:cTn id="19" dur="2000"/>
                                        <p:tgtEl>
                                          <p:spTgt spid="103"/>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04"/>
                                        </p:tgtEl>
                                        <p:attrNameLst>
                                          <p:attrName>style.visibility</p:attrName>
                                        </p:attrNameLst>
                                      </p:cBhvr>
                                      <p:to>
                                        <p:strVal val="visible"/>
                                      </p:to>
                                    </p:set>
                                    <p:animEffect transition="in" filter="circle(in)">
                                      <p:cBhvr>
                                        <p:cTn id="22" dur="2000"/>
                                        <p:tgtEl>
                                          <p:spTgt spid="104"/>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08"/>
                                        </p:tgtEl>
                                        <p:attrNameLst>
                                          <p:attrName>style.visibility</p:attrName>
                                        </p:attrNameLst>
                                      </p:cBhvr>
                                      <p:to>
                                        <p:strVal val="visible"/>
                                      </p:to>
                                    </p:set>
                                    <p:animEffect transition="in" filter="circle(in)">
                                      <p:cBhvr>
                                        <p:cTn id="25" dur="2000"/>
                                        <p:tgtEl>
                                          <p:spTgt spid="108"/>
                                        </p:tgtEl>
                                      </p:cBhvr>
                                    </p:animEffect>
                                  </p:childTnLst>
                                </p:cTn>
                              </p:par>
                              <p:par>
                                <p:cTn id="26" presetID="6" presetClass="entr" presetSubtype="16" fill="hold" nodeType="withEffect">
                                  <p:stCondLst>
                                    <p:cond delay="0"/>
                                  </p:stCondLst>
                                  <p:childTnLst>
                                    <p:set>
                                      <p:cBhvr>
                                        <p:cTn id="27" dur="1" fill="hold">
                                          <p:stCondLst>
                                            <p:cond delay="0"/>
                                          </p:stCondLst>
                                        </p:cTn>
                                        <p:tgtEl>
                                          <p:spTgt spid="107"/>
                                        </p:tgtEl>
                                        <p:attrNameLst>
                                          <p:attrName>style.visibility</p:attrName>
                                        </p:attrNameLst>
                                      </p:cBhvr>
                                      <p:to>
                                        <p:strVal val="visible"/>
                                      </p:to>
                                    </p:set>
                                    <p:animEffect transition="in" filter="circle(in)">
                                      <p:cBhvr>
                                        <p:cTn id="28" dur="2000"/>
                                        <p:tgtEl>
                                          <p:spTgt spid="107"/>
                                        </p:tgtEl>
                                      </p:cBhvr>
                                    </p:animEffect>
                                  </p:childTnLst>
                                </p:cTn>
                              </p:par>
                              <p:par>
                                <p:cTn id="29" presetID="6" presetClass="entr" presetSubtype="16" fill="hold" nodeType="withEffect">
                                  <p:stCondLst>
                                    <p:cond delay="0"/>
                                  </p:stCondLst>
                                  <p:childTnLst>
                                    <p:set>
                                      <p:cBhvr>
                                        <p:cTn id="30" dur="1" fill="hold">
                                          <p:stCondLst>
                                            <p:cond delay="0"/>
                                          </p:stCondLst>
                                        </p:cTn>
                                        <p:tgtEl>
                                          <p:spTgt spid="111"/>
                                        </p:tgtEl>
                                        <p:attrNameLst>
                                          <p:attrName>style.visibility</p:attrName>
                                        </p:attrNameLst>
                                      </p:cBhvr>
                                      <p:to>
                                        <p:strVal val="visible"/>
                                      </p:to>
                                    </p:set>
                                    <p:animEffect transition="in" filter="circle(in)">
                                      <p:cBhvr>
                                        <p:cTn id="31" dur="2000"/>
                                        <p:tgtEl>
                                          <p:spTgt spid="111"/>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circle(in)">
                                      <p:cBhvr>
                                        <p:cTn id="34" dur="2000"/>
                                        <p:tgtEl>
                                          <p:spTgt spid="112"/>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92"/>
                                        </p:tgtEl>
                                        <p:attrNameLst>
                                          <p:attrName>style.visibility</p:attrName>
                                        </p:attrNameLst>
                                      </p:cBhvr>
                                      <p:to>
                                        <p:strVal val="visible"/>
                                      </p:to>
                                    </p:set>
                                    <p:animEffect transition="in" filter="circle(in)">
                                      <p:cBhvr>
                                        <p:cTn id="37" dur="2000"/>
                                        <p:tgtEl>
                                          <p:spTgt spid="92"/>
                                        </p:tgtEl>
                                      </p:cBhvr>
                                    </p:animEffect>
                                  </p:childTnLst>
                                </p:cTn>
                              </p:par>
                              <p:par>
                                <p:cTn id="38" presetID="6" presetClass="entr" presetSubtype="16" fill="hold" nodeType="withEffect">
                                  <p:stCondLst>
                                    <p:cond delay="0"/>
                                  </p:stCondLst>
                                  <p:childTnLst>
                                    <p:set>
                                      <p:cBhvr>
                                        <p:cTn id="39" dur="1" fill="hold">
                                          <p:stCondLst>
                                            <p:cond delay="0"/>
                                          </p:stCondLst>
                                        </p:cTn>
                                        <p:tgtEl>
                                          <p:spTgt spid="91"/>
                                        </p:tgtEl>
                                        <p:attrNameLst>
                                          <p:attrName>style.visibility</p:attrName>
                                        </p:attrNameLst>
                                      </p:cBhvr>
                                      <p:to>
                                        <p:strVal val="visible"/>
                                      </p:to>
                                    </p:set>
                                    <p:animEffect transition="in" filter="circle(in)">
                                      <p:cBhvr>
                                        <p:cTn id="40" dur="2000"/>
                                        <p:tgtEl>
                                          <p:spTgt spid="91"/>
                                        </p:tgtEl>
                                      </p:cBhvr>
                                    </p:animEffect>
                                  </p:childTnLst>
                                </p:cTn>
                              </p:par>
                              <p:par>
                                <p:cTn id="41" presetID="6" presetClass="entr" presetSubtype="16" fill="hold" nodeType="withEffect">
                                  <p:stCondLst>
                                    <p:cond delay="0"/>
                                  </p:stCondLst>
                                  <p:childTnLst>
                                    <p:set>
                                      <p:cBhvr>
                                        <p:cTn id="42" dur="1" fill="hold">
                                          <p:stCondLst>
                                            <p:cond delay="0"/>
                                          </p:stCondLst>
                                        </p:cTn>
                                        <p:tgtEl>
                                          <p:spTgt spid="67"/>
                                        </p:tgtEl>
                                        <p:attrNameLst>
                                          <p:attrName>style.visibility</p:attrName>
                                        </p:attrNameLst>
                                      </p:cBhvr>
                                      <p:to>
                                        <p:strVal val="visible"/>
                                      </p:to>
                                    </p:set>
                                    <p:animEffect transition="in" filter="circle(in)">
                                      <p:cBhvr>
                                        <p:cTn id="43" dur="2000"/>
                                        <p:tgtEl>
                                          <p:spTgt spid="67"/>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68"/>
                                        </p:tgtEl>
                                        <p:attrNameLst>
                                          <p:attrName>style.visibility</p:attrName>
                                        </p:attrNameLst>
                                      </p:cBhvr>
                                      <p:to>
                                        <p:strVal val="visible"/>
                                      </p:to>
                                    </p:set>
                                    <p:animEffect transition="in" filter="circle(in)">
                                      <p:cBhvr>
                                        <p:cTn id="46" dur="2000"/>
                                        <p:tgtEl>
                                          <p:spTgt spid="68"/>
                                        </p:tgtEl>
                                      </p:cBhvr>
                                    </p:animEffect>
                                  </p:childTnLst>
                                </p:cTn>
                              </p:par>
                              <p:par>
                                <p:cTn id="47" presetID="6" presetClass="entr" presetSubtype="16" fill="hold" nodeType="with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circle(in)">
                                      <p:cBhvr>
                                        <p:cTn id="49" dur="2000"/>
                                        <p:tgtEl>
                                          <p:spTgt spid="71"/>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circle(in)">
                                      <p:cBhvr>
                                        <p:cTn id="52" dur="2000"/>
                                        <p:tgtEl>
                                          <p:spTgt spid="72"/>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circle(in)">
                                      <p:cBhvr>
                                        <p:cTn id="55" dur="2000"/>
                                        <p:tgtEl>
                                          <p:spTgt spid="76"/>
                                        </p:tgtEl>
                                      </p:cBhvr>
                                    </p:animEffect>
                                  </p:childTnLst>
                                </p:cTn>
                              </p:par>
                              <p:par>
                                <p:cTn id="56" presetID="6" presetClass="entr" presetSubtype="16" fill="hold" nodeType="with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circle(in)">
                                      <p:cBhvr>
                                        <p:cTn id="58" dur="2000"/>
                                        <p:tgtEl>
                                          <p:spTgt spid="75"/>
                                        </p:tgtEl>
                                      </p:cBhvr>
                                    </p:animEffect>
                                  </p:childTnLst>
                                </p:cTn>
                              </p:par>
                              <p:par>
                                <p:cTn id="59" presetID="6" presetClass="entr" presetSubtype="16" fill="hold" grpId="0" nodeType="withEffect">
                                  <p:stCondLst>
                                    <p:cond delay="0"/>
                                  </p:stCondLst>
                                  <p:childTnLst>
                                    <p:set>
                                      <p:cBhvr>
                                        <p:cTn id="60" dur="1" fill="hold">
                                          <p:stCondLst>
                                            <p:cond delay="0"/>
                                          </p:stCondLst>
                                        </p:cTn>
                                        <p:tgtEl>
                                          <p:spTgt spid="80"/>
                                        </p:tgtEl>
                                        <p:attrNameLst>
                                          <p:attrName>style.visibility</p:attrName>
                                        </p:attrNameLst>
                                      </p:cBhvr>
                                      <p:to>
                                        <p:strVal val="visible"/>
                                      </p:to>
                                    </p:set>
                                    <p:animEffect transition="in" filter="circle(in)">
                                      <p:cBhvr>
                                        <p:cTn id="61" dur="2000"/>
                                        <p:tgtEl>
                                          <p:spTgt spid="80"/>
                                        </p:tgtEl>
                                      </p:cBhvr>
                                    </p:animEffect>
                                  </p:childTnLst>
                                </p:cTn>
                              </p:par>
                              <p:par>
                                <p:cTn id="62" presetID="6" presetClass="entr" presetSubtype="16" fill="hold" nodeType="withEffect">
                                  <p:stCondLst>
                                    <p:cond delay="0"/>
                                  </p:stCondLst>
                                  <p:childTnLst>
                                    <p:set>
                                      <p:cBhvr>
                                        <p:cTn id="63" dur="1" fill="hold">
                                          <p:stCondLst>
                                            <p:cond delay="0"/>
                                          </p:stCondLst>
                                        </p:cTn>
                                        <p:tgtEl>
                                          <p:spTgt spid="79"/>
                                        </p:tgtEl>
                                        <p:attrNameLst>
                                          <p:attrName>style.visibility</p:attrName>
                                        </p:attrNameLst>
                                      </p:cBhvr>
                                      <p:to>
                                        <p:strVal val="visible"/>
                                      </p:to>
                                    </p:set>
                                    <p:animEffect transition="in" filter="circle(in)">
                                      <p:cBhvr>
                                        <p:cTn id="64" dur="2000"/>
                                        <p:tgtEl>
                                          <p:spTgt spid="79"/>
                                        </p:tgtEl>
                                      </p:cBhvr>
                                    </p:animEffect>
                                  </p:childTnLst>
                                </p:cTn>
                              </p:par>
                              <p:par>
                                <p:cTn id="65" presetID="6" presetClass="entr" presetSubtype="16" fill="hold" nodeType="with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circle(in)">
                                      <p:cBhvr>
                                        <p:cTn id="67" dur="2000"/>
                                        <p:tgtEl>
                                          <p:spTgt spid="83"/>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84"/>
                                        </p:tgtEl>
                                        <p:attrNameLst>
                                          <p:attrName>style.visibility</p:attrName>
                                        </p:attrNameLst>
                                      </p:cBhvr>
                                      <p:to>
                                        <p:strVal val="visible"/>
                                      </p:to>
                                    </p:set>
                                    <p:animEffect transition="in" filter="circle(in)">
                                      <p:cBhvr>
                                        <p:cTn id="70" dur="2000"/>
                                        <p:tgtEl>
                                          <p:spTgt spid="84"/>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97"/>
                                        </p:tgtEl>
                                        <p:attrNameLst>
                                          <p:attrName>style.visibility</p:attrName>
                                        </p:attrNameLst>
                                      </p:cBhvr>
                                      <p:to>
                                        <p:strVal val="visible"/>
                                      </p:to>
                                    </p:set>
                                    <p:animEffect transition="in" filter="fade">
                                      <p:cBhvr>
                                        <p:cTn id="75" dur="500"/>
                                        <p:tgtEl>
                                          <p:spTgt spid="97"/>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8"/>
                                        </p:tgtEl>
                                        <p:attrNameLst>
                                          <p:attrName>style.visibility</p:attrName>
                                        </p:attrNameLst>
                                      </p:cBhvr>
                                      <p:to>
                                        <p:strVal val="visible"/>
                                      </p:to>
                                    </p:set>
                                    <p:animEffect transition="in" filter="fade">
                                      <p:cBhvr>
                                        <p:cTn id="78" dur="500"/>
                                        <p:tgtEl>
                                          <p:spTgt spid="98"/>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02"/>
                                        </p:tgtEl>
                                        <p:attrNameLst>
                                          <p:attrName>style.visibility</p:attrName>
                                        </p:attrNameLst>
                                      </p:cBhvr>
                                      <p:to>
                                        <p:strVal val="visible"/>
                                      </p:to>
                                    </p:set>
                                    <p:animEffect transition="in" filter="fade">
                                      <p:cBhvr>
                                        <p:cTn id="81" dur="500"/>
                                        <p:tgtEl>
                                          <p:spTgt spid="102"/>
                                        </p:tgtEl>
                                      </p:cBhvr>
                                    </p:animEffect>
                                  </p:childTnLst>
                                </p:cTn>
                              </p:par>
                              <p:par>
                                <p:cTn id="82" presetID="10" presetClass="entr" presetSubtype="0" fill="hold" nodeType="withEffect">
                                  <p:stCondLst>
                                    <p:cond delay="0"/>
                                  </p:stCondLst>
                                  <p:childTnLst>
                                    <p:set>
                                      <p:cBhvr>
                                        <p:cTn id="83" dur="1" fill="hold">
                                          <p:stCondLst>
                                            <p:cond delay="0"/>
                                          </p:stCondLst>
                                        </p:cTn>
                                        <p:tgtEl>
                                          <p:spTgt spid="101"/>
                                        </p:tgtEl>
                                        <p:attrNameLst>
                                          <p:attrName>style.visibility</p:attrName>
                                        </p:attrNameLst>
                                      </p:cBhvr>
                                      <p:to>
                                        <p:strVal val="visible"/>
                                      </p:to>
                                    </p:set>
                                    <p:animEffect transition="in" filter="fade">
                                      <p:cBhvr>
                                        <p:cTn id="84" dur="500"/>
                                        <p:tgtEl>
                                          <p:spTgt spid="101"/>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06"/>
                                        </p:tgtEl>
                                        <p:attrNameLst>
                                          <p:attrName>style.visibility</p:attrName>
                                        </p:attrNameLst>
                                      </p:cBhvr>
                                      <p:to>
                                        <p:strVal val="visible"/>
                                      </p:to>
                                    </p:set>
                                    <p:animEffect transition="in" filter="fade">
                                      <p:cBhvr>
                                        <p:cTn id="87" dur="500"/>
                                        <p:tgtEl>
                                          <p:spTgt spid="106"/>
                                        </p:tgtEl>
                                      </p:cBhvr>
                                    </p:animEffect>
                                  </p:childTnLst>
                                </p:cTn>
                              </p:par>
                              <p:par>
                                <p:cTn id="88" presetID="10" presetClass="entr" presetSubtype="0" fill="hold" nodeType="with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fade">
                                      <p:cBhvr>
                                        <p:cTn id="90" dur="500"/>
                                        <p:tgtEl>
                                          <p:spTgt spid="105"/>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15"/>
                                        </p:tgtEl>
                                        <p:attrNameLst>
                                          <p:attrName>style.visibility</p:attrName>
                                        </p:attrNameLst>
                                      </p:cBhvr>
                                      <p:to>
                                        <p:strVal val="visible"/>
                                      </p:to>
                                    </p:set>
                                    <p:animEffect transition="in" filter="fade">
                                      <p:cBhvr>
                                        <p:cTn id="93" dur="500"/>
                                        <p:tgtEl>
                                          <p:spTgt spid="115"/>
                                        </p:tgtEl>
                                      </p:cBhvr>
                                    </p:animEffect>
                                  </p:childTnLst>
                                </p:cTn>
                              </p:par>
                              <p:par>
                                <p:cTn id="94" presetID="10" presetClass="entr" presetSubtype="0" fill="hold" nodeType="withEffect">
                                  <p:stCondLst>
                                    <p:cond delay="0"/>
                                  </p:stCondLst>
                                  <p:childTnLst>
                                    <p:set>
                                      <p:cBhvr>
                                        <p:cTn id="95" dur="1" fill="hold">
                                          <p:stCondLst>
                                            <p:cond delay="0"/>
                                          </p:stCondLst>
                                        </p:cTn>
                                        <p:tgtEl>
                                          <p:spTgt spid="109"/>
                                        </p:tgtEl>
                                        <p:attrNameLst>
                                          <p:attrName>style.visibility</p:attrName>
                                        </p:attrNameLst>
                                      </p:cBhvr>
                                      <p:to>
                                        <p:strVal val="visible"/>
                                      </p:to>
                                    </p:set>
                                    <p:animEffect transition="in" filter="fade">
                                      <p:cBhvr>
                                        <p:cTn id="96" dur="500"/>
                                        <p:tgtEl>
                                          <p:spTgt spid="109"/>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16"/>
                                        </p:tgtEl>
                                        <p:attrNameLst>
                                          <p:attrName>style.visibility</p:attrName>
                                        </p:attrNameLst>
                                      </p:cBhvr>
                                      <p:to>
                                        <p:strVal val="visible"/>
                                      </p:to>
                                    </p:set>
                                    <p:animEffect transition="in" filter="fade">
                                      <p:cBhvr>
                                        <p:cTn id="99" dur="500"/>
                                        <p:tgtEl>
                                          <p:spTgt spid="116"/>
                                        </p:tgtEl>
                                      </p:cBhvr>
                                    </p:animEffect>
                                  </p:childTnLst>
                                </p:cTn>
                              </p:par>
                              <p:par>
                                <p:cTn id="100" presetID="10" presetClass="entr" presetSubtype="0" fill="hold" nodeType="withEffect">
                                  <p:stCondLst>
                                    <p:cond delay="0"/>
                                  </p:stCondLst>
                                  <p:childTnLst>
                                    <p:set>
                                      <p:cBhvr>
                                        <p:cTn id="101" dur="1" fill="hold">
                                          <p:stCondLst>
                                            <p:cond delay="0"/>
                                          </p:stCondLst>
                                        </p:cTn>
                                        <p:tgtEl>
                                          <p:spTgt spid="113"/>
                                        </p:tgtEl>
                                        <p:attrNameLst>
                                          <p:attrName>style.visibility</p:attrName>
                                        </p:attrNameLst>
                                      </p:cBhvr>
                                      <p:to>
                                        <p:strVal val="visible"/>
                                      </p:to>
                                    </p:set>
                                    <p:animEffect transition="in" filter="fade">
                                      <p:cBhvr>
                                        <p:cTn id="102" dur="500"/>
                                        <p:tgtEl>
                                          <p:spTgt spid="113"/>
                                        </p:tgtEl>
                                      </p:cBhvr>
                                    </p:animEffect>
                                  </p:childTnLst>
                                </p:cTn>
                              </p:par>
                              <p:par>
                                <p:cTn id="103" presetID="10" presetClass="entr" presetSubtype="0" fill="hold" nodeType="withEffect">
                                  <p:stCondLst>
                                    <p:cond delay="0"/>
                                  </p:stCondLst>
                                  <p:childTnLst>
                                    <p:set>
                                      <p:cBhvr>
                                        <p:cTn id="104" dur="1" fill="hold">
                                          <p:stCondLst>
                                            <p:cond delay="0"/>
                                          </p:stCondLst>
                                        </p:cTn>
                                        <p:tgtEl>
                                          <p:spTgt spid="93"/>
                                        </p:tgtEl>
                                        <p:attrNameLst>
                                          <p:attrName>style.visibility</p:attrName>
                                        </p:attrNameLst>
                                      </p:cBhvr>
                                      <p:to>
                                        <p:strVal val="visible"/>
                                      </p:to>
                                    </p:set>
                                    <p:animEffect transition="in" filter="fade">
                                      <p:cBhvr>
                                        <p:cTn id="105" dur="500"/>
                                        <p:tgtEl>
                                          <p:spTgt spid="93"/>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94"/>
                                        </p:tgtEl>
                                        <p:attrNameLst>
                                          <p:attrName>style.visibility</p:attrName>
                                        </p:attrNameLst>
                                      </p:cBhvr>
                                      <p:to>
                                        <p:strVal val="visible"/>
                                      </p:to>
                                    </p:set>
                                    <p:animEffect transition="in" filter="fade">
                                      <p:cBhvr>
                                        <p:cTn id="108" dur="500"/>
                                        <p:tgtEl>
                                          <p:spTgt spid="94"/>
                                        </p:tgtEl>
                                      </p:cBhvr>
                                    </p:animEffect>
                                  </p:childTnLst>
                                </p:cTn>
                              </p:par>
                              <p:par>
                                <p:cTn id="109" presetID="10" presetClass="entr" presetSubtype="0" fill="hold" nodeType="withEffect">
                                  <p:stCondLst>
                                    <p:cond delay="0"/>
                                  </p:stCondLst>
                                  <p:childTnLst>
                                    <p:set>
                                      <p:cBhvr>
                                        <p:cTn id="110" dur="1" fill="hold">
                                          <p:stCondLst>
                                            <p:cond delay="0"/>
                                          </p:stCondLst>
                                        </p:cTn>
                                        <p:tgtEl>
                                          <p:spTgt spid="69"/>
                                        </p:tgtEl>
                                        <p:attrNameLst>
                                          <p:attrName>style.visibility</p:attrName>
                                        </p:attrNameLst>
                                      </p:cBhvr>
                                      <p:to>
                                        <p:strVal val="visible"/>
                                      </p:to>
                                    </p:set>
                                    <p:animEffect transition="in" filter="fade">
                                      <p:cBhvr>
                                        <p:cTn id="111" dur="500"/>
                                        <p:tgtEl>
                                          <p:spTgt spid="69"/>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70"/>
                                        </p:tgtEl>
                                        <p:attrNameLst>
                                          <p:attrName>style.visibility</p:attrName>
                                        </p:attrNameLst>
                                      </p:cBhvr>
                                      <p:to>
                                        <p:strVal val="visible"/>
                                      </p:to>
                                    </p:set>
                                    <p:animEffect transition="in" filter="fade">
                                      <p:cBhvr>
                                        <p:cTn id="114" dur="500"/>
                                        <p:tgtEl>
                                          <p:spTgt spid="70"/>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74"/>
                                        </p:tgtEl>
                                        <p:attrNameLst>
                                          <p:attrName>style.visibility</p:attrName>
                                        </p:attrNameLst>
                                      </p:cBhvr>
                                      <p:to>
                                        <p:strVal val="visible"/>
                                      </p:to>
                                    </p:set>
                                    <p:animEffect transition="in" filter="fade">
                                      <p:cBhvr>
                                        <p:cTn id="117" dur="500"/>
                                        <p:tgtEl>
                                          <p:spTgt spid="74"/>
                                        </p:tgtEl>
                                      </p:cBhvr>
                                    </p:animEffect>
                                  </p:childTnLst>
                                </p:cTn>
                              </p:par>
                              <p:par>
                                <p:cTn id="118" presetID="10" presetClass="entr" presetSubtype="0" fill="hold" nodeType="withEffect">
                                  <p:stCondLst>
                                    <p:cond delay="0"/>
                                  </p:stCondLst>
                                  <p:childTnLst>
                                    <p:set>
                                      <p:cBhvr>
                                        <p:cTn id="119" dur="1" fill="hold">
                                          <p:stCondLst>
                                            <p:cond delay="0"/>
                                          </p:stCondLst>
                                        </p:cTn>
                                        <p:tgtEl>
                                          <p:spTgt spid="73"/>
                                        </p:tgtEl>
                                        <p:attrNameLst>
                                          <p:attrName>style.visibility</p:attrName>
                                        </p:attrNameLst>
                                      </p:cBhvr>
                                      <p:to>
                                        <p:strVal val="visible"/>
                                      </p:to>
                                    </p:set>
                                    <p:animEffect transition="in" filter="fade">
                                      <p:cBhvr>
                                        <p:cTn id="120" dur="500"/>
                                        <p:tgtEl>
                                          <p:spTgt spid="73"/>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78"/>
                                        </p:tgtEl>
                                        <p:attrNameLst>
                                          <p:attrName>style.visibility</p:attrName>
                                        </p:attrNameLst>
                                      </p:cBhvr>
                                      <p:to>
                                        <p:strVal val="visible"/>
                                      </p:to>
                                    </p:set>
                                    <p:animEffect transition="in" filter="fade">
                                      <p:cBhvr>
                                        <p:cTn id="123" dur="500"/>
                                        <p:tgtEl>
                                          <p:spTgt spid="78"/>
                                        </p:tgtEl>
                                      </p:cBhvr>
                                    </p:animEffect>
                                  </p:childTnLst>
                                </p:cTn>
                              </p:par>
                              <p:par>
                                <p:cTn id="124" presetID="10" presetClass="entr" presetSubtype="0" fill="hold" nodeType="withEffect">
                                  <p:stCondLst>
                                    <p:cond delay="0"/>
                                  </p:stCondLst>
                                  <p:childTnLst>
                                    <p:set>
                                      <p:cBhvr>
                                        <p:cTn id="125" dur="1" fill="hold">
                                          <p:stCondLst>
                                            <p:cond delay="0"/>
                                          </p:stCondLst>
                                        </p:cTn>
                                        <p:tgtEl>
                                          <p:spTgt spid="77"/>
                                        </p:tgtEl>
                                        <p:attrNameLst>
                                          <p:attrName>style.visibility</p:attrName>
                                        </p:attrNameLst>
                                      </p:cBhvr>
                                      <p:to>
                                        <p:strVal val="visible"/>
                                      </p:to>
                                    </p:set>
                                    <p:animEffect transition="in" filter="fade">
                                      <p:cBhvr>
                                        <p:cTn id="126" dur="500"/>
                                        <p:tgtEl>
                                          <p:spTgt spid="77"/>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82"/>
                                        </p:tgtEl>
                                        <p:attrNameLst>
                                          <p:attrName>style.visibility</p:attrName>
                                        </p:attrNameLst>
                                      </p:cBhvr>
                                      <p:to>
                                        <p:strVal val="visible"/>
                                      </p:to>
                                    </p:set>
                                    <p:animEffect transition="in" filter="fade">
                                      <p:cBhvr>
                                        <p:cTn id="129" dur="500"/>
                                        <p:tgtEl>
                                          <p:spTgt spid="82"/>
                                        </p:tgtEl>
                                      </p:cBhvr>
                                    </p:animEffect>
                                  </p:childTnLst>
                                </p:cTn>
                              </p:par>
                              <p:par>
                                <p:cTn id="130" presetID="10" presetClass="entr" presetSubtype="0" fill="hold" nodeType="withEffect">
                                  <p:stCondLst>
                                    <p:cond delay="0"/>
                                  </p:stCondLst>
                                  <p:childTnLst>
                                    <p:set>
                                      <p:cBhvr>
                                        <p:cTn id="131" dur="1" fill="hold">
                                          <p:stCondLst>
                                            <p:cond delay="0"/>
                                          </p:stCondLst>
                                        </p:cTn>
                                        <p:tgtEl>
                                          <p:spTgt spid="81"/>
                                        </p:tgtEl>
                                        <p:attrNameLst>
                                          <p:attrName>style.visibility</p:attrName>
                                        </p:attrNameLst>
                                      </p:cBhvr>
                                      <p:to>
                                        <p:strVal val="visible"/>
                                      </p:to>
                                    </p:set>
                                    <p:animEffect transition="in" filter="fade">
                                      <p:cBhvr>
                                        <p:cTn id="132" dur="500"/>
                                        <p:tgtEl>
                                          <p:spTgt spid="81"/>
                                        </p:tgtEl>
                                      </p:cBhvr>
                                    </p:animEffect>
                                  </p:childTnLst>
                                </p:cTn>
                              </p:par>
                              <p:par>
                                <p:cTn id="133" presetID="10" presetClass="entr" presetSubtype="0" fill="hold" nodeType="withEffect">
                                  <p:stCondLst>
                                    <p:cond delay="0"/>
                                  </p:stCondLst>
                                  <p:childTnLst>
                                    <p:set>
                                      <p:cBhvr>
                                        <p:cTn id="134" dur="1" fill="hold">
                                          <p:stCondLst>
                                            <p:cond delay="0"/>
                                          </p:stCondLst>
                                        </p:cTn>
                                        <p:tgtEl>
                                          <p:spTgt spid="85"/>
                                        </p:tgtEl>
                                        <p:attrNameLst>
                                          <p:attrName>style.visibility</p:attrName>
                                        </p:attrNameLst>
                                      </p:cBhvr>
                                      <p:to>
                                        <p:strVal val="visible"/>
                                      </p:to>
                                    </p:set>
                                    <p:animEffect transition="in" filter="fade">
                                      <p:cBhvr>
                                        <p:cTn id="135" dur="500"/>
                                        <p:tgtEl>
                                          <p:spTgt spid="85"/>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86"/>
                                        </p:tgtEl>
                                        <p:attrNameLst>
                                          <p:attrName>style.visibility</p:attrName>
                                        </p:attrNameLst>
                                      </p:cBhvr>
                                      <p:to>
                                        <p:strVal val="visible"/>
                                      </p:to>
                                    </p:set>
                                    <p:animEffect transition="in" filter="fade">
                                      <p:cBhvr>
                                        <p:cTn id="138" dur="500"/>
                                        <p:tgtEl>
                                          <p:spTgt spid="86"/>
                                        </p:tgtEl>
                                      </p:cBhvr>
                                    </p:animEffect>
                                  </p:childTnLst>
                                </p:cTn>
                              </p:par>
                              <p:par>
                                <p:cTn id="139" presetID="6" presetClass="entr" presetSubtype="16" fill="hold" grpId="0" nodeType="withEffect">
                                  <p:stCondLst>
                                    <p:cond delay="0"/>
                                  </p:stCondLst>
                                  <p:childTnLst>
                                    <p:set>
                                      <p:cBhvr>
                                        <p:cTn id="140" dur="1" fill="hold">
                                          <p:stCondLst>
                                            <p:cond delay="0"/>
                                          </p:stCondLst>
                                        </p:cTn>
                                        <p:tgtEl>
                                          <p:spTgt spid="2"/>
                                        </p:tgtEl>
                                        <p:attrNameLst>
                                          <p:attrName>style.visibility</p:attrName>
                                        </p:attrNameLst>
                                      </p:cBhvr>
                                      <p:to>
                                        <p:strVal val="visible"/>
                                      </p:to>
                                    </p:set>
                                    <p:animEffect transition="in" filter="circle(in)">
                                      <p:cBhvr>
                                        <p:cTn id="141" dur="2000"/>
                                        <p:tgtEl>
                                          <p:spTgt spid="2"/>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4"/>
                                        </p:tgtEl>
                                        <p:attrNameLst>
                                          <p:attrName>style.visibility</p:attrName>
                                        </p:attrNameLst>
                                      </p:cBhvr>
                                      <p:to>
                                        <p:strVal val="visible"/>
                                      </p:to>
                                    </p:set>
                                    <p:animEffect transition="in" filter="fade">
                                      <p:cBhvr>
                                        <p:cTn id="14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70" grpId="0" animBg="1"/>
      <p:bldP spid="72" grpId="0" animBg="1"/>
      <p:bldP spid="74" grpId="0" animBg="1"/>
      <p:bldP spid="76" grpId="0" animBg="1"/>
      <p:bldP spid="78" grpId="0" animBg="1"/>
      <p:bldP spid="80" grpId="0" animBg="1"/>
      <p:bldP spid="82" grpId="0" animBg="1"/>
      <p:bldP spid="84" grpId="0" animBg="1"/>
      <p:bldP spid="86" grpId="0" animBg="1"/>
      <p:bldP spid="92" grpId="0" animBg="1"/>
      <p:bldP spid="94" grpId="0" animBg="1"/>
      <p:bldP spid="96" grpId="0" animBg="1"/>
      <p:bldP spid="98" grpId="0" animBg="1"/>
      <p:bldP spid="100" grpId="0" animBg="1"/>
      <p:bldP spid="102" grpId="0" animBg="1"/>
      <p:bldP spid="104" grpId="0" animBg="1"/>
      <p:bldP spid="106" grpId="0" animBg="1"/>
      <p:bldP spid="108" grpId="0" animBg="1"/>
      <p:bldP spid="112" grpId="0" animBg="1"/>
      <p:bldP spid="115" grpId="0" animBg="1"/>
      <p:bldP spid="116" grpId="0" animBg="1"/>
      <p:bldP spid="2"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269609" y="1843048"/>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7660" y="1910174"/>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330725" y="4371301"/>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85710" y="4371301"/>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135398" y="1923021"/>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24591" y="1843048"/>
            <a:ext cx="2216308" cy="221630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Iconos de computadora mujer, mujer, computadora, iconos, mujer png | PNGWing"/>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7135398" y="4269903"/>
            <a:ext cx="2266909" cy="226690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Hombre - Iconos gratis de person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24591" y="4254809"/>
            <a:ext cx="2216308" cy="2216308"/>
          </a:xfrm>
          <a:prstGeom prst="rect">
            <a:avLst/>
          </a:prstGeom>
          <a:noFill/>
          <a:extLst>
            <a:ext uri="{909E8E84-426E-40DD-AFC4-6F175D3DCCD1}">
              <a14:hiddenFill xmlns:a14="http://schemas.microsoft.com/office/drawing/2010/main">
                <a:solidFill>
                  <a:srgbClr val="FFFFFF"/>
                </a:solidFill>
              </a14:hiddenFill>
            </a:ext>
          </a:extLst>
        </p:spPr>
      </p:pic>
      <p:sp>
        <p:nvSpPr>
          <p:cNvPr id="21" name="CuadroTexto 20"/>
          <p:cNvSpPr txBox="1"/>
          <p:nvPr/>
        </p:nvSpPr>
        <p:spPr>
          <a:xfrm>
            <a:off x="854957" y="2722245"/>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2" name="CuadroTexto 21"/>
          <p:cNvSpPr txBox="1"/>
          <p:nvPr/>
        </p:nvSpPr>
        <p:spPr>
          <a:xfrm>
            <a:off x="854957" y="5206620"/>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3" name="CuadroTexto 22"/>
          <p:cNvSpPr txBox="1"/>
          <p:nvPr/>
        </p:nvSpPr>
        <p:spPr>
          <a:xfrm>
            <a:off x="7584165" y="2741329"/>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4" name="CuadroTexto 23"/>
          <p:cNvSpPr txBox="1"/>
          <p:nvPr/>
        </p:nvSpPr>
        <p:spPr>
          <a:xfrm>
            <a:off x="7658615" y="5202456"/>
            <a:ext cx="1283865" cy="276999"/>
          </a:xfrm>
          <a:prstGeom prst="rect">
            <a:avLst/>
          </a:prstGeom>
          <a:solidFill>
            <a:srgbClr val="FFC000"/>
          </a:solidFill>
        </p:spPr>
        <p:txBody>
          <a:bodyPr wrap="square" rtlCol="0">
            <a:spAutoFit/>
          </a:bodyPr>
          <a:lstStyle/>
          <a:p>
            <a:pPr algn="ctr"/>
            <a:r>
              <a:rPr lang="es-MX" sz="1200" dirty="0"/>
              <a:t>Tiempo parcial</a:t>
            </a:r>
          </a:p>
        </p:txBody>
      </p:sp>
      <p:sp>
        <p:nvSpPr>
          <p:cNvPr id="25" name="CuadroTexto 24"/>
          <p:cNvSpPr txBox="1"/>
          <p:nvPr/>
        </p:nvSpPr>
        <p:spPr>
          <a:xfrm>
            <a:off x="2810283" y="2718177"/>
            <a:ext cx="1532706" cy="276999"/>
          </a:xfrm>
          <a:prstGeom prst="rect">
            <a:avLst/>
          </a:prstGeom>
          <a:solidFill>
            <a:srgbClr val="FFC000"/>
          </a:solidFill>
        </p:spPr>
        <p:txBody>
          <a:bodyPr wrap="square" rtlCol="0">
            <a:spAutoFit/>
          </a:bodyPr>
          <a:lstStyle/>
          <a:p>
            <a:pPr algn="ctr"/>
            <a:r>
              <a:rPr lang="es-MX" sz="1200" dirty="0"/>
              <a:t>Tiempo parcial</a:t>
            </a:r>
          </a:p>
        </p:txBody>
      </p:sp>
      <p:sp>
        <p:nvSpPr>
          <p:cNvPr id="26" name="CuadroTexto 25"/>
          <p:cNvSpPr txBox="1"/>
          <p:nvPr/>
        </p:nvSpPr>
        <p:spPr>
          <a:xfrm>
            <a:off x="2789693" y="5202456"/>
            <a:ext cx="1532706" cy="276999"/>
          </a:xfrm>
          <a:prstGeom prst="rect">
            <a:avLst/>
          </a:prstGeom>
          <a:solidFill>
            <a:schemeClr val="accent5">
              <a:lumMod val="40000"/>
              <a:lumOff val="60000"/>
            </a:schemeClr>
          </a:solidFill>
        </p:spPr>
        <p:txBody>
          <a:bodyPr wrap="square" rtlCol="0">
            <a:spAutoFit/>
          </a:bodyPr>
          <a:lstStyle/>
          <a:p>
            <a:pPr algn="ctr"/>
            <a:r>
              <a:rPr lang="es-MX" sz="1200" dirty="0"/>
              <a:t>Tiempo completo</a:t>
            </a:r>
          </a:p>
        </p:txBody>
      </p:sp>
      <p:sp>
        <p:nvSpPr>
          <p:cNvPr id="27" name="CuadroTexto 26"/>
          <p:cNvSpPr txBox="1"/>
          <p:nvPr/>
        </p:nvSpPr>
        <p:spPr>
          <a:xfrm>
            <a:off x="9694340" y="2718177"/>
            <a:ext cx="1532706" cy="276999"/>
          </a:xfrm>
          <a:prstGeom prst="rect">
            <a:avLst/>
          </a:prstGeom>
          <a:solidFill>
            <a:schemeClr val="accent5">
              <a:lumMod val="40000"/>
              <a:lumOff val="60000"/>
            </a:schemeClr>
          </a:solidFill>
        </p:spPr>
        <p:txBody>
          <a:bodyPr wrap="square" rtlCol="0">
            <a:spAutoFit/>
          </a:bodyPr>
          <a:lstStyle/>
          <a:p>
            <a:pPr algn="ctr"/>
            <a:r>
              <a:rPr lang="es-MX" sz="1200" dirty="0"/>
              <a:t>Tiempo completo</a:t>
            </a:r>
          </a:p>
        </p:txBody>
      </p:sp>
      <p:sp>
        <p:nvSpPr>
          <p:cNvPr id="28" name="CuadroTexto 27"/>
          <p:cNvSpPr txBox="1"/>
          <p:nvPr/>
        </p:nvSpPr>
        <p:spPr>
          <a:xfrm>
            <a:off x="9666392" y="5202455"/>
            <a:ext cx="1532706" cy="276999"/>
          </a:xfrm>
          <a:prstGeom prst="rect">
            <a:avLst/>
          </a:prstGeom>
          <a:solidFill>
            <a:schemeClr val="accent5">
              <a:lumMod val="40000"/>
              <a:lumOff val="60000"/>
            </a:schemeClr>
          </a:solidFill>
        </p:spPr>
        <p:txBody>
          <a:bodyPr wrap="square" rtlCol="0">
            <a:spAutoFit/>
          </a:bodyPr>
          <a:lstStyle/>
          <a:p>
            <a:pPr algn="ctr"/>
            <a:r>
              <a:rPr lang="es-MX" sz="1200" dirty="0"/>
              <a:t>Tiempo completo</a:t>
            </a:r>
          </a:p>
        </p:txBody>
      </p:sp>
      <p:sp>
        <p:nvSpPr>
          <p:cNvPr id="30" name="CuadroTexto 29">
            <a:extLst>
              <a:ext uri="{FF2B5EF4-FFF2-40B4-BE49-F238E27FC236}">
                <a16:creationId xmlns:a16="http://schemas.microsoft.com/office/drawing/2014/main" id="{AC02D0DF-69E3-B909-855A-CA05581AEF03}"/>
              </a:ext>
            </a:extLst>
          </p:cNvPr>
          <p:cNvSpPr txBox="1"/>
          <p:nvPr/>
        </p:nvSpPr>
        <p:spPr>
          <a:xfrm>
            <a:off x="446597" y="874314"/>
            <a:ext cx="8869351" cy="523220"/>
          </a:xfrm>
          <a:prstGeom prst="rect">
            <a:avLst/>
          </a:prstGeom>
          <a:noFill/>
        </p:spPr>
        <p:txBody>
          <a:bodyPr wrap="none" rtlCol="0">
            <a:spAutoFit/>
          </a:bodyPr>
          <a:lstStyle/>
          <a:p>
            <a:r>
              <a:rPr lang="es-MX" sz="2800" dirty="0">
                <a:solidFill>
                  <a:schemeClr val="bg1"/>
                </a:solidFill>
              </a:rPr>
              <a:t>Trabajo remunerado tiempo parcial antes del confinamiento</a:t>
            </a:r>
          </a:p>
        </p:txBody>
      </p:sp>
      <p:sp>
        <p:nvSpPr>
          <p:cNvPr id="7" name="CuadroTexto 6">
            <a:extLst>
              <a:ext uri="{FF2B5EF4-FFF2-40B4-BE49-F238E27FC236}">
                <a16:creationId xmlns:a16="http://schemas.microsoft.com/office/drawing/2014/main" id="{BA2302E5-24DD-C74D-2AA1-466D32A190A6}"/>
              </a:ext>
            </a:extLst>
          </p:cNvPr>
          <p:cNvSpPr txBox="1"/>
          <p:nvPr/>
        </p:nvSpPr>
        <p:spPr>
          <a:xfrm>
            <a:off x="10674773" y="1370596"/>
            <a:ext cx="866126" cy="276999"/>
          </a:xfrm>
          <a:prstGeom prst="rect">
            <a:avLst/>
          </a:prstGeom>
          <a:solidFill>
            <a:schemeClr val="accent5">
              <a:lumMod val="40000"/>
              <a:lumOff val="60000"/>
            </a:schemeClr>
          </a:solidFill>
        </p:spPr>
        <p:txBody>
          <a:bodyPr wrap="square" rtlCol="0">
            <a:spAutoFit/>
          </a:bodyPr>
          <a:lstStyle/>
          <a:p>
            <a:pPr algn="ctr"/>
            <a:r>
              <a:rPr lang="es-MX" sz="1200" dirty="0"/>
              <a:t>Full time </a:t>
            </a:r>
          </a:p>
        </p:txBody>
      </p:sp>
      <p:sp>
        <p:nvSpPr>
          <p:cNvPr id="9" name="CuadroTexto 8">
            <a:extLst>
              <a:ext uri="{FF2B5EF4-FFF2-40B4-BE49-F238E27FC236}">
                <a16:creationId xmlns:a16="http://schemas.microsoft.com/office/drawing/2014/main" id="{DB7E8F8E-E7CC-4AC5-D7BA-F84A9DB6D9D9}"/>
              </a:ext>
            </a:extLst>
          </p:cNvPr>
          <p:cNvSpPr txBox="1"/>
          <p:nvPr/>
        </p:nvSpPr>
        <p:spPr>
          <a:xfrm>
            <a:off x="9764866" y="1370595"/>
            <a:ext cx="866126" cy="276999"/>
          </a:xfrm>
          <a:prstGeom prst="rect">
            <a:avLst/>
          </a:prstGeom>
          <a:solidFill>
            <a:srgbClr val="FFC000"/>
          </a:solidFill>
        </p:spPr>
        <p:txBody>
          <a:bodyPr wrap="square" rtlCol="0">
            <a:spAutoFit/>
          </a:bodyPr>
          <a:lstStyle/>
          <a:p>
            <a:pPr algn="ctr"/>
            <a:r>
              <a:rPr lang="es-MX" sz="1200" dirty="0"/>
              <a:t>Part time </a:t>
            </a:r>
          </a:p>
        </p:txBody>
      </p:sp>
    </p:spTree>
    <p:extLst>
      <p:ext uri="{BB962C8B-B14F-4D97-AF65-F5344CB8AC3E}">
        <p14:creationId xmlns:p14="http://schemas.microsoft.com/office/powerpoint/2010/main" val="10177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heel(1)">
                                      <p:cBhvr>
                                        <p:cTn id="10" dur="2000"/>
                                        <p:tgtEl>
                                          <p:spTgt spid="21"/>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heel(1)">
                                      <p:cBhvr>
                                        <p:cTn id="13" dur="2000"/>
                                        <p:tgtEl>
                                          <p:spTgt spid="22"/>
                                        </p:tgtEl>
                                      </p:cBhvr>
                                    </p:animEffect>
                                  </p:childTnLst>
                                </p:cTn>
                              </p:par>
                              <p:par>
                                <p:cTn id="14" presetID="21" presetClass="entr" presetSubtype="1"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1)">
                                      <p:cBhvr>
                                        <p:cTn id="16" dur="2000"/>
                                        <p:tgtEl>
                                          <p:spTgt spid="8"/>
                                        </p:tgtEl>
                                      </p:cBhvr>
                                    </p:animEffect>
                                  </p:childTnLst>
                                </p:cTn>
                              </p:par>
                              <p:par>
                                <p:cTn id="17" presetID="21" presetClass="entr" presetSubtype="1"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2000"/>
                                        <p:tgtEl>
                                          <p:spTgt spid="12"/>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heel(1)">
                                      <p:cBhvr>
                                        <p:cTn id="22" dur="2000"/>
                                        <p:tgtEl>
                                          <p:spTgt spid="23"/>
                                        </p:tgtEl>
                                      </p:cBhvr>
                                    </p:animEffect>
                                  </p:childTnLst>
                                </p:cTn>
                              </p:par>
                              <p:par>
                                <p:cTn id="23" presetID="21" presetClass="entr" presetSubtype="1"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heel(1)">
                                      <p:cBhvr>
                                        <p:cTn id="25" dur="2000"/>
                                        <p:tgtEl>
                                          <p:spTgt spid="16"/>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heel(1)">
                                      <p:cBhvr>
                                        <p:cTn id="28" dur="20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randombar(horizontal)">
                                      <p:cBhvr>
                                        <p:cTn id="33" dur="500"/>
                                        <p:tgtEl>
                                          <p:spTgt spid="6"/>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randombar(horizontal)">
                                      <p:cBhvr>
                                        <p:cTn id="36" dur="500"/>
                                        <p:tgtEl>
                                          <p:spTgt spid="25"/>
                                        </p:tgtEl>
                                      </p:cBhvr>
                                    </p:animEffect>
                                  </p:childTnLst>
                                </p:cTn>
                              </p:par>
                              <p:par>
                                <p:cTn id="37" presetID="14" presetClass="entr" presetSubtype="1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randombar(horizontal)">
                                      <p:cBhvr>
                                        <p:cTn id="39" dur="500"/>
                                        <p:tgtEl>
                                          <p:spTgt spid="10"/>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randombar(horizontal)">
                                      <p:cBhvr>
                                        <p:cTn id="42" dur="500"/>
                                        <p:tgtEl>
                                          <p:spTgt spid="26"/>
                                        </p:tgtEl>
                                      </p:cBhvr>
                                    </p:animEffect>
                                  </p:childTnLst>
                                </p:cTn>
                              </p:par>
                              <p:par>
                                <p:cTn id="43" presetID="14" presetClass="entr" presetSubtype="10" fill="hold"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randombar(horizontal)">
                                      <p:cBhvr>
                                        <p:cTn id="45" dur="500"/>
                                        <p:tgtEl>
                                          <p:spTgt spid="14"/>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randombar(horizontal)">
                                      <p:cBhvr>
                                        <p:cTn id="48" dur="500"/>
                                        <p:tgtEl>
                                          <p:spTgt spid="27"/>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randombar(horizontal)">
                                      <p:cBhvr>
                                        <p:cTn id="51" dur="500"/>
                                        <p:tgtEl>
                                          <p:spTgt spid="28"/>
                                        </p:tgtEl>
                                      </p:cBhvr>
                                    </p:animEffect>
                                  </p:childTnLst>
                                </p:cTn>
                              </p:par>
                              <p:par>
                                <p:cTn id="52" presetID="14" presetClass="entr" presetSubtype="10" fill="hold"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randombar(horizontal)">
                                      <p:cBhvr>
                                        <p:cTn id="54" dur="500"/>
                                        <p:tgtEl>
                                          <p:spTgt spid="18"/>
                                        </p:tgtEl>
                                      </p:cBhvr>
                                    </p:animEffect>
                                  </p:childTnLst>
                                </p:cTn>
                              </p:par>
                              <p:par>
                                <p:cTn id="55" presetID="6" presetClass="entr" presetSubtype="16"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circle(in)">
                                      <p:cBhvr>
                                        <p:cTn id="57" dur="2000"/>
                                        <p:tgtEl>
                                          <p:spTgt spid="7"/>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7" grpId="0" animBg="1"/>
      <p:bldP spid="28" grpId="0" animBg="1"/>
      <p:bldP spid="7"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637D3-C23F-DB49-D864-11ADD0C4DD7F}"/>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A09F4985-6AF2-A0CE-DE6A-02B68987A1DB}"/>
              </a:ext>
            </a:extLst>
          </p:cNvPr>
          <p:cNvSpPr txBox="1"/>
          <p:nvPr/>
        </p:nvSpPr>
        <p:spPr>
          <a:xfrm>
            <a:off x="446597" y="874314"/>
            <a:ext cx="9315884" cy="523220"/>
          </a:xfrm>
          <a:prstGeom prst="rect">
            <a:avLst/>
          </a:prstGeom>
          <a:noFill/>
        </p:spPr>
        <p:txBody>
          <a:bodyPr wrap="none" rtlCol="0">
            <a:spAutoFit/>
          </a:bodyPr>
          <a:lstStyle/>
          <a:p>
            <a:r>
              <a:rPr lang="es-MX" sz="2800" dirty="0">
                <a:solidFill>
                  <a:schemeClr val="bg1"/>
                </a:solidFill>
              </a:rPr>
              <a:t>Trabajo remunerado tiempo completo antes del confinamiento</a:t>
            </a:r>
            <a:endParaRPr lang="es-MX" sz="4800" dirty="0">
              <a:solidFill>
                <a:schemeClr val="bg1"/>
              </a:solidFill>
            </a:endParaRPr>
          </a:p>
        </p:txBody>
      </p:sp>
      <p:pic>
        <p:nvPicPr>
          <p:cNvPr id="67" name="Picture 2" descr="Iconos de computadora mujer, mujer, computadora, iconos, mujer png | PNGWing">
            <a:extLst>
              <a:ext uri="{FF2B5EF4-FFF2-40B4-BE49-F238E27FC236}">
                <a16:creationId xmlns:a16="http://schemas.microsoft.com/office/drawing/2014/main" id="{FBBEDD92-DA99-F978-C8B1-80198685BAEF}"/>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091658" y="1810708"/>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68" name="CuadroTexto 67">
            <a:extLst>
              <a:ext uri="{FF2B5EF4-FFF2-40B4-BE49-F238E27FC236}">
                <a16:creationId xmlns:a16="http://schemas.microsoft.com/office/drawing/2014/main" id="{7531E42A-2187-F704-2B93-89F007BFBEB2}"/>
              </a:ext>
            </a:extLst>
          </p:cNvPr>
          <p:cNvSpPr txBox="1"/>
          <p:nvPr/>
        </p:nvSpPr>
        <p:spPr>
          <a:xfrm>
            <a:off x="8361942" y="2124787"/>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69" name="Picture 6" descr="Hombre - Iconos gratis de personas">
            <a:extLst>
              <a:ext uri="{FF2B5EF4-FFF2-40B4-BE49-F238E27FC236}">
                <a16:creationId xmlns:a16="http://schemas.microsoft.com/office/drawing/2014/main" id="{8AAC9945-32D3-3A6C-7C95-1958FBCFE94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36903" y="1810708"/>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70" name="CuadroTexto 69">
            <a:extLst>
              <a:ext uri="{FF2B5EF4-FFF2-40B4-BE49-F238E27FC236}">
                <a16:creationId xmlns:a16="http://schemas.microsoft.com/office/drawing/2014/main" id="{BFC21A21-421A-FB13-9896-83CD12C98589}"/>
              </a:ext>
            </a:extLst>
          </p:cNvPr>
          <p:cNvSpPr txBox="1"/>
          <p:nvPr/>
        </p:nvSpPr>
        <p:spPr>
          <a:xfrm>
            <a:off x="10584250" y="2124788"/>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1" name="Picture 2" descr="Iconos de computadora mujer, mujer, computadora, iconos, mujer png | PNGWing">
            <a:extLst>
              <a:ext uri="{FF2B5EF4-FFF2-40B4-BE49-F238E27FC236}">
                <a16:creationId xmlns:a16="http://schemas.microsoft.com/office/drawing/2014/main" id="{077C8C45-518D-5849-785E-140A6EC652A7}"/>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05513" y="2895983"/>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72" name="CuadroTexto 71">
            <a:extLst>
              <a:ext uri="{FF2B5EF4-FFF2-40B4-BE49-F238E27FC236}">
                <a16:creationId xmlns:a16="http://schemas.microsoft.com/office/drawing/2014/main" id="{0179412E-A2FF-62A6-0437-86B4AB5EA035}"/>
              </a:ext>
            </a:extLst>
          </p:cNvPr>
          <p:cNvSpPr txBox="1"/>
          <p:nvPr/>
        </p:nvSpPr>
        <p:spPr>
          <a:xfrm>
            <a:off x="8375797" y="3210062"/>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3" name="Picture 6" descr="Hombre - Iconos gratis de personas">
            <a:extLst>
              <a:ext uri="{FF2B5EF4-FFF2-40B4-BE49-F238E27FC236}">
                <a16:creationId xmlns:a16="http://schemas.microsoft.com/office/drawing/2014/main" id="{542997AD-A55D-5967-033B-08AD82D69A0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0758" y="2895983"/>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74" name="CuadroTexto 73">
            <a:extLst>
              <a:ext uri="{FF2B5EF4-FFF2-40B4-BE49-F238E27FC236}">
                <a16:creationId xmlns:a16="http://schemas.microsoft.com/office/drawing/2014/main" id="{79DE2227-A099-2C23-B5A4-C66028C4245E}"/>
              </a:ext>
            </a:extLst>
          </p:cNvPr>
          <p:cNvSpPr txBox="1"/>
          <p:nvPr/>
        </p:nvSpPr>
        <p:spPr>
          <a:xfrm>
            <a:off x="10598105" y="3210063"/>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5" name="Picture 2" descr="Iconos de computadora mujer, mujer, computadora, iconos, mujer png | PNGWing">
            <a:extLst>
              <a:ext uri="{FF2B5EF4-FFF2-40B4-BE49-F238E27FC236}">
                <a16:creationId xmlns:a16="http://schemas.microsoft.com/office/drawing/2014/main" id="{1D61C42E-6F1F-7922-C284-1D1542F4B121}"/>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05515" y="3939696"/>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76" name="CuadroTexto 75">
            <a:extLst>
              <a:ext uri="{FF2B5EF4-FFF2-40B4-BE49-F238E27FC236}">
                <a16:creationId xmlns:a16="http://schemas.microsoft.com/office/drawing/2014/main" id="{6F43CDA2-0DB1-993F-1394-4F023200C647}"/>
              </a:ext>
            </a:extLst>
          </p:cNvPr>
          <p:cNvSpPr txBox="1"/>
          <p:nvPr/>
        </p:nvSpPr>
        <p:spPr>
          <a:xfrm>
            <a:off x="8375799" y="4253775"/>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7" name="Picture 6" descr="Hombre - Iconos gratis de personas">
            <a:extLst>
              <a:ext uri="{FF2B5EF4-FFF2-40B4-BE49-F238E27FC236}">
                <a16:creationId xmlns:a16="http://schemas.microsoft.com/office/drawing/2014/main" id="{19FE8FAE-6584-E697-40FD-0EF42DBE4B7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0760" y="3939696"/>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78" name="CuadroTexto 77">
            <a:extLst>
              <a:ext uri="{FF2B5EF4-FFF2-40B4-BE49-F238E27FC236}">
                <a16:creationId xmlns:a16="http://schemas.microsoft.com/office/drawing/2014/main" id="{0D433329-6A06-BCEF-4191-9C8D29928898}"/>
              </a:ext>
            </a:extLst>
          </p:cNvPr>
          <p:cNvSpPr txBox="1"/>
          <p:nvPr/>
        </p:nvSpPr>
        <p:spPr>
          <a:xfrm>
            <a:off x="10598107" y="4253776"/>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79" name="Picture 2" descr="Iconos de computadora mujer, mujer, computadora, iconos, mujer png | PNGWing">
            <a:extLst>
              <a:ext uri="{FF2B5EF4-FFF2-40B4-BE49-F238E27FC236}">
                <a16:creationId xmlns:a16="http://schemas.microsoft.com/office/drawing/2014/main" id="{9182CB34-200A-E79E-36B4-180076F00DBD}"/>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19370" y="5024971"/>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80" name="CuadroTexto 79">
            <a:extLst>
              <a:ext uri="{FF2B5EF4-FFF2-40B4-BE49-F238E27FC236}">
                <a16:creationId xmlns:a16="http://schemas.microsoft.com/office/drawing/2014/main" id="{F0BCD4CE-CB3F-D474-C147-894BA1CF3A28}"/>
              </a:ext>
            </a:extLst>
          </p:cNvPr>
          <p:cNvSpPr txBox="1"/>
          <p:nvPr/>
        </p:nvSpPr>
        <p:spPr>
          <a:xfrm>
            <a:off x="8389654" y="5339050"/>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81" name="Picture 6" descr="Hombre - Iconos gratis de personas">
            <a:extLst>
              <a:ext uri="{FF2B5EF4-FFF2-40B4-BE49-F238E27FC236}">
                <a16:creationId xmlns:a16="http://schemas.microsoft.com/office/drawing/2014/main" id="{634153A6-37EA-5D16-FAAB-0022A48C9E4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64615" y="5024971"/>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82" name="CuadroTexto 81">
            <a:extLst>
              <a:ext uri="{FF2B5EF4-FFF2-40B4-BE49-F238E27FC236}">
                <a16:creationId xmlns:a16="http://schemas.microsoft.com/office/drawing/2014/main" id="{07289D95-A92F-6B61-A318-DAEAADD4FC5A}"/>
              </a:ext>
            </a:extLst>
          </p:cNvPr>
          <p:cNvSpPr txBox="1"/>
          <p:nvPr/>
        </p:nvSpPr>
        <p:spPr>
          <a:xfrm>
            <a:off x="10611962" y="5339051"/>
            <a:ext cx="472113"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pic>
        <p:nvPicPr>
          <p:cNvPr id="83" name="Picture 2" descr="Iconos de computadora mujer, mujer, computadora, iconos, mujer png | PNGWing">
            <a:extLst>
              <a:ext uri="{FF2B5EF4-FFF2-40B4-BE49-F238E27FC236}">
                <a16:creationId xmlns:a16="http://schemas.microsoft.com/office/drawing/2014/main" id="{01FF972C-85F0-E387-FC5A-7B408D8C1CB9}"/>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114752" y="5962455"/>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84" name="CuadroTexto 83">
            <a:extLst>
              <a:ext uri="{FF2B5EF4-FFF2-40B4-BE49-F238E27FC236}">
                <a16:creationId xmlns:a16="http://schemas.microsoft.com/office/drawing/2014/main" id="{8A3A3B8F-0FEA-CAF2-C81E-E520D7CEDCCF}"/>
              </a:ext>
            </a:extLst>
          </p:cNvPr>
          <p:cNvSpPr txBox="1"/>
          <p:nvPr/>
        </p:nvSpPr>
        <p:spPr>
          <a:xfrm>
            <a:off x="8385036" y="6276534"/>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85" name="Picture 6" descr="Hombre - Iconos gratis de personas">
            <a:extLst>
              <a:ext uri="{FF2B5EF4-FFF2-40B4-BE49-F238E27FC236}">
                <a16:creationId xmlns:a16="http://schemas.microsoft.com/office/drawing/2014/main" id="{0D7164E3-DBCC-D2E9-1955-4ABEFB7DF94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9997" y="5962455"/>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86" name="CuadroTexto 85">
            <a:extLst>
              <a:ext uri="{FF2B5EF4-FFF2-40B4-BE49-F238E27FC236}">
                <a16:creationId xmlns:a16="http://schemas.microsoft.com/office/drawing/2014/main" id="{1A5A9AF4-7FCF-0086-E661-A50030B767A5}"/>
              </a:ext>
            </a:extLst>
          </p:cNvPr>
          <p:cNvSpPr txBox="1"/>
          <p:nvPr/>
        </p:nvSpPr>
        <p:spPr>
          <a:xfrm>
            <a:off x="10607344" y="6276535"/>
            <a:ext cx="472113" cy="246221"/>
          </a:xfrm>
          <a:prstGeom prst="rect">
            <a:avLst/>
          </a:prstGeom>
          <a:solidFill>
            <a:srgbClr val="FFC000"/>
          </a:solidFill>
        </p:spPr>
        <p:txBody>
          <a:bodyPr wrap="square" rtlCol="0">
            <a:spAutoFit/>
          </a:bodyPr>
          <a:lstStyle/>
          <a:p>
            <a:pPr algn="ctr"/>
            <a:r>
              <a:rPr lang="es-MX" sz="500" dirty="0"/>
              <a:t>Tiempo</a:t>
            </a:r>
          </a:p>
          <a:p>
            <a:pPr algn="ctr"/>
            <a:r>
              <a:rPr lang="es-MX" sz="500" dirty="0"/>
              <a:t>parcial</a:t>
            </a:r>
          </a:p>
        </p:txBody>
      </p:sp>
      <p:pic>
        <p:nvPicPr>
          <p:cNvPr id="91" name="Picture 2" descr="Iconos de computadora mujer, mujer, computadora, iconos, mujer png | PNGWing">
            <a:extLst>
              <a:ext uri="{FF2B5EF4-FFF2-40B4-BE49-F238E27FC236}">
                <a16:creationId xmlns:a16="http://schemas.microsoft.com/office/drawing/2014/main" id="{5AA4AFBB-E437-8EF7-E301-532CCEAA3918}"/>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4335252" y="2895983"/>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92" name="CuadroTexto 91">
            <a:extLst>
              <a:ext uri="{FF2B5EF4-FFF2-40B4-BE49-F238E27FC236}">
                <a16:creationId xmlns:a16="http://schemas.microsoft.com/office/drawing/2014/main" id="{A12AF06C-2FA5-5095-1A89-1B638CDAF382}"/>
              </a:ext>
            </a:extLst>
          </p:cNvPr>
          <p:cNvSpPr txBox="1"/>
          <p:nvPr/>
        </p:nvSpPr>
        <p:spPr>
          <a:xfrm>
            <a:off x="4605536" y="3210062"/>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3" name="Picture 6" descr="Hombre - Iconos gratis de personas">
            <a:extLst>
              <a:ext uri="{FF2B5EF4-FFF2-40B4-BE49-F238E27FC236}">
                <a16:creationId xmlns:a16="http://schemas.microsoft.com/office/drawing/2014/main" id="{CBBAF18A-F50A-E74B-FAF6-0E03D3C7E6D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80497" y="2895983"/>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94" name="CuadroTexto 93">
            <a:extLst>
              <a:ext uri="{FF2B5EF4-FFF2-40B4-BE49-F238E27FC236}">
                <a16:creationId xmlns:a16="http://schemas.microsoft.com/office/drawing/2014/main" id="{0011B861-E3ED-83B7-A482-19FF673EAFDD}"/>
              </a:ext>
            </a:extLst>
          </p:cNvPr>
          <p:cNvSpPr txBox="1"/>
          <p:nvPr/>
        </p:nvSpPr>
        <p:spPr>
          <a:xfrm>
            <a:off x="6827844" y="3210063"/>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5" name="Picture 2" descr="Iconos de computadora mujer, mujer, computadora, iconos, mujer png | PNGWing">
            <a:extLst>
              <a:ext uri="{FF2B5EF4-FFF2-40B4-BE49-F238E27FC236}">
                <a16:creationId xmlns:a16="http://schemas.microsoft.com/office/drawing/2014/main" id="{DB73AD78-FEF4-F798-6AD4-393406373486}"/>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33608" y="1820233"/>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96" name="CuadroTexto 95">
            <a:extLst>
              <a:ext uri="{FF2B5EF4-FFF2-40B4-BE49-F238E27FC236}">
                <a16:creationId xmlns:a16="http://schemas.microsoft.com/office/drawing/2014/main" id="{DF483443-DB6A-E365-B4D2-2F61CD8E6145}"/>
              </a:ext>
            </a:extLst>
          </p:cNvPr>
          <p:cNvSpPr txBox="1"/>
          <p:nvPr/>
        </p:nvSpPr>
        <p:spPr>
          <a:xfrm>
            <a:off x="1103892" y="2134312"/>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7" name="Picture 6" descr="Hombre - Iconos gratis de personas">
            <a:extLst>
              <a:ext uri="{FF2B5EF4-FFF2-40B4-BE49-F238E27FC236}">
                <a16:creationId xmlns:a16="http://schemas.microsoft.com/office/drawing/2014/main" id="{39E72D32-7010-6CA4-C1D6-4950F354137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78853" y="1820233"/>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98" name="CuadroTexto 97">
            <a:extLst>
              <a:ext uri="{FF2B5EF4-FFF2-40B4-BE49-F238E27FC236}">
                <a16:creationId xmlns:a16="http://schemas.microsoft.com/office/drawing/2014/main" id="{3DFC92D9-8AD1-86BE-013C-9C3B2AF4CCAB}"/>
              </a:ext>
            </a:extLst>
          </p:cNvPr>
          <p:cNvSpPr txBox="1"/>
          <p:nvPr/>
        </p:nvSpPr>
        <p:spPr>
          <a:xfrm>
            <a:off x="3326200" y="2134313"/>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99" name="Picture 2" descr="Iconos de computadora mujer, mujer, computadora, iconos, mujer png | PNGWing">
            <a:extLst>
              <a:ext uri="{FF2B5EF4-FFF2-40B4-BE49-F238E27FC236}">
                <a16:creationId xmlns:a16="http://schemas.microsoft.com/office/drawing/2014/main" id="{43382855-E458-7A01-BD18-CC59047B4183}"/>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47463" y="2905508"/>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00" name="CuadroTexto 99">
            <a:extLst>
              <a:ext uri="{FF2B5EF4-FFF2-40B4-BE49-F238E27FC236}">
                <a16:creationId xmlns:a16="http://schemas.microsoft.com/office/drawing/2014/main" id="{50BB3336-C93E-AB42-00A8-3C9B1D10D35F}"/>
              </a:ext>
            </a:extLst>
          </p:cNvPr>
          <p:cNvSpPr txBox="1"/>
          <p:nvPr/>
        </p:nvSpPr>
        <p:spPr>
          <a:xfrm>
            <a:off x="1117747" y="3219587"/>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1" name="Picture 6" descr="Hombre - Iconos gratis de personas">
            <a:extLst>
              <a:ext uri="{FF2B5EF4-FFF2-40B4-BE49-F238E27FC236}">
                <a16:creationId xmlns:a16="http://schemas.microsoft.com/office/drawing/2014/main" id="{0AEE4AEF-ACB3-2BF7-1D4B-B6507304C15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2708" y="2905508"/>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102" name="CuadroTexto 101">
            <a:extLst>
              <a:ext uri="{FF2B5EF4-FFF2-40B4-BE49-F238E27FC236}">
                <a16:creationId xmlns:a16="http://schemas.microsoft.com/office/drawing/2014/main" id="{4C69EB59-A6B8-3C13-9F98-C7A11572C214}"/>
              </a:ext>
            </a:extLst>
          </p:cNvPr>
          <p:cNvSpPr txBox="1"/>
          <p:nvPr/>
        </p:nvSpPr>
        <p:spPr>
          <a:xfrm>
            <a:off x="3340055" y="3219588"/>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3" name="Picture 2" descr="Iconos de computadora mujer, mujer, computadora, iconos, mujer png | PNGWing">
            <a:extLst>
              <a:ext uri="{FF2B5EF4-FFF2-40B4-BE49-F238E27FC236}">
                <a16:creationId xmlns:a16="http://schemas.microsoft.com/office/drawing/2014/main" id="{4B15CDCE-F399-6870-9AD2-A38F3A3D8936}"/>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47465" y="3949221"/>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04" name="CuadroTexto 103">
            <a:extLst>
              <a:ext uri="{FF2B5EF4-FFF2-40B4-BE49-F238E27FC236}">
                <a16:creationId xmlns:a16="http://schemas.microsoft.com/office/drawing/2014/main" id="{1803B117-7D08-BFF3-89E4-C3F784DC7835}"/>
              </a:ext>
            </a:extLst>
          </p:cNvPr>
          <p:cNvSpPr txBox="1"/>
          <p:nvPr/>
        </p:nvSpPr>
        <p:spPr>
          <a:xfrm>
            <a:off x="1117749" y="4263300"/>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5" name="Picture 6" descr="Hombre - Iconos gratis de personas">
            <a:extLst>
              <a:ext uri="{FF2B5EF4-FFF2-40B4-BE49-F238E27FC236}">
                <a16:creationId xmlns:a16="http://schemas.microsoft.com/office/drawing/2014/main" id="{8BAA678F-95C8-6AFC-3F05-26CA7779296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2710" y="3949221"/>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106" name="CuadroTexto 105">
            <a:extLst>
              <a:ext uri="{FF2B5EF4-FFF2-40B4-BE49-F238E27FC236}">
                <a16:creationId xmlns:a16="http://schemas.microsoft.com/office/drawing/2014/main" id="{A405C1C2-3040-EB75-F702-D45D17563BDC}"/>
              </a:ext>
            </a:extLst>
          </p:cNvPr>
          <p:cNvSpPr txBox="1"/>
          <p:nvPr/>
        </p:nvSpPr>
        <p:spPr>
          <a:xfrm>
            <a:off x="3340057" y="4263301"/>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7" name="Picture 2" descr="Iconos de computadora mujer, mujer, computadora, iconos, mujer png | PNGWing">
            <a:extLst>
              <a:ext uri="{FF2B5EF4-FFF2-40B4-BE49-F238E27FC236}">
                <a16:creationId xmlns:a16="http://schemas.microsoft.com/office/drawing/2014/main" id="{FAD4F654-5911-4C89-3B7D-10F083860C73}"/>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61320" y="5034496"/>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08" name="CuadroTexto 107">
            <a:extLst>
              <a:ext uri="{FF2B5EF4-FFF2-40B4-BE49-F238E27FC236}">
                <a16:creationId xmlns:a16="http://schemas.microsoft.com/office/drawing/2014/main" id="{D9165C46-F1AE-158D-46BA-DCC4EB60CB8E}"/>
              </a:ext>
            </a:extLst>
          </p:cNvPr>
          <p:cNvSpPr txBox="1"/>
          <p:nvPr/>
        </p:nvSpPr>
        <p:spPr>
          <a:xfrm>
            <a:off x="1131604" y="5348575"/>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09" name="Picture 6" descr="Hombre - Iconos gratis de personas">
            <a:extLst>
              <a:ext uri="{FF2B5EF4-FFF2-40B4-BE49-F238E27FC236}">
                <a16:creationId xmlns:a16="http://schemas.microsoft.com/office/drawing/2014/main" id="{9781EA0B-9CF6-8D91-2517-45A8431003A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06565" y="5034496"/>
            <a:ext cx="954131" cy="954131"/>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2" descr="Iconos de computadora mujer, mujer, computadora, iconos, mujer png | PNGWing">
            <a:extLst>
              <a:ext uri="{FF2B5EF4-FFF2-40B4-BE49-F238E27FC236}">
                <a16:creationId xmlns:a16="http://schemas.microsoft.com/office/drawing/2014/main" id="{88B104A1-99AB-4AFC-7B96-CB4F99BA2FC7}"/>
              </a:ext>
            </a:extLst>
          </p:cNvPr>
          <p:cNvPicPr>
            <a:picLocks noChangeAspect="1" noChangeArrowheads="1"/>
          </p:cNvPicPr>
          <p:nvPr/>
        </p:nvPicPr>
        <p:blipFill>
          <a:blip r:embed="rId2" cstate="hqprint">
            <a:extLst>
              <a:ext uri="{BEBA8EAE-BF5A-486C-A8C5-ECC9F3942E4B}">
                <a14:imgProps xmlns:a14="http://schemas.microsoft.com/office/drawing/2010/main">
                  <a14:imgLayer r:embed="rId3">
                    <a14:imgEffect>
                      <a14:backgroundRemoval t="2283" b="99783" l="10000" r="90000">
                        <a14:foregroundMark x1="58478" y1="10326" x2="55326" y2="9457"/>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856702" y="5971980"/>
            <a:ext cx="975915" cy="975915"/>
          </a:xfrm>
          <a:prstGeom prst="rect">
            <a:avLst/>
          </a:prstGeom>
          <a:noFill/>
          <a:extLst>
            <a:ext uri="{909E8E84-426E-40DD-AFC4-6F175D3DCCD1}">
              <a14:hiddenFill xmlns:a14="http://schemas.microsoft.com/office/drawing/2010/main">
                <a:solidFill>
                  <a:srgbClr val="FFFFFF"/>
                </a:solidFill>
              </a14:hiddenFill>
            </a:ext>
          </a:extLst>
        </p:spPr>
      </p:pic>
      <p:sp>
        <p:nvSpPr>
          <p:cNvPr id="112" name="CuadroTexto 111">
            <a:extLst>
              <a:ext uri="{FF2B5EF4-FFF2-40B4-BE49-F238E27FC236}">
                <a16:creationId xmlns:a16="http://schemas.microsoft.com/office/drawing/2014/main" id="{406A35CB-A7CE-45F1-9C03-86A250B7DA54}"/>
              </a:ext>
            </a:extLst>
          </p:cNvPr>
          <p:cNvSpPr txBox="1"/>
          <p:nvPr/>
        </p:nvSpPr>
        <p:spPr>
          <a:xfrm>
            <a:off x="1126986" y="6286059"/>
            <a:ext cx="450775"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pic>
        <p:nvPicPr>
          <p:cNvPr id="113" name="Picture 6" descr="Hombre - Iconos gratis de personas">
            <a:extLst>
              <a:ext uri="{FF2B5EF4-FFF2-40B4-BE49-F238E27FC236}">
                <a16:creationId xmlns:a16="http://schemas.microsoft.com/office/drawing/2014/main" id="{564A8E33-99E2-E37F-1456-F37FA3E0CAE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01947" y="5971980"/>
            <a:ext cx="954131" cy="954131"/>
          </a:xfrm>
          <a:prstGeom prst="rect">
            <a:avLst/>
          </a:prstGeom>
          <a:noFill/>
          <a:extLst>
            <a:ext uri="{909E8E84-426E-40DD-AFC4-6F175D3DCCD1}">
              <a14:hiddenFill xmlns:a14="http://schemas.microsoft.com/office/drawing/2010/main">
                <a:solidFill>
                  <a:srgbClr val="FFFFFF"/>
                </a:solidFill>
              </a14:hiddenFill>
            </a:ext>
          </a:extLst>
        </p:spPr>
      </p:pic>
      <p:sp>
        <p:nvSpPr>
          <p:cNvPr id="115" name="CuadroTexto 114">
            <a:extLst>
              <a:ext uri="{FF2B5EF4-FFF2-40B4-BE49-F238E27FC236}">
                <a16:creationId xmlns:a16="http://schemas.microsoft.com/office/drawing/2014/main" id="{8B36B30F-167A-111C-2088-32DAEBAB79C8}"/>
              </a:ext>
            </a:extLst>
          </p:cNvPr>
          <p:cNvSpPr txBox="1"/>
          <p:nvPr/>
        </p:nvSpPr>
        <p:spPr>
          <a:xfrm>
            <a:off x="3342955" y="5348575"/>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sp>
        <p:nvSpPr>
          <p:cNvPr id="116" name="CuadroTexto 115">
            <a:extLst>
              <a:ext uri="{FF2B5EF4-FFF2-40B4-BE49-F238E27FC236}">
                <a16:creationId xmlns:a16="http://schemas.microsoft.com/office/drawing/2014/main" id="{A752D4F2-AF9E-3516-2119-1724E12086CC}"/>
              </a:ext>
            </a:extLst>
          </p:cNvPr>
          <p:cNvSpPr txBox="1"/>
          <p:nvPr/>
        </p:nvSpPr>
        <p:spPr>
          <a:xfrm>
            <a:off x="3342955" y="6291550"/>
            <a:ext cx="472113" cy="246221"/>
          </a:xfrm>
          <a:prstGeom prst="rect">
            <a:avLst/>
          </a:prstGeom>
          <a:solidFill>
            <a:schemeClr val="accent5">
              <a:lumMod val="40000"/>
              <a:lumOff val="60000"/>
            </a:schemeClr>
          </a:solidFill>
        </p:spPr>
        <p:txBody>
          <a:bodyPr wrap="square" rtlCol="0">
            <a:spAutoFit/>
          </a:bodyPr>
          <a:lstStyle/>
          <a:p>
            <a:pPr algn="ctr"/>
            <a:r>
              <a:rPr lang="es-MX" sz="500" dirty="0"/>
              <a:t>Tiempo</a:t>
            </a:r>
          </a:p>
          <a:p>
            <a:pPr algn="ctr"/>
            <a:r>
              <a:rPr lang="es-MX" sz="500" dirty="0"/>
              <a:t>completo</a:t>
            </a:r>
          </a:p>
        </p:txBody>
      </p:sp>
      <p:sp>
        <p:nvSpPr>
          <p:cNvPr id="2" name="CuadroTexto 1">
            <a:extLst>
              <a:ext uri="{FF2B5EF4-FFF2-40B4-BE49-F238E27FC236}">
                <a16:creationId xmlns:a16="http://schemas.microsoft.com/office/drawing/2014/main" id="{833B8B03-D8EC-B876-ADFC-E8A9B026E895}"/>
              </a:ext>
            </a:extLst>
          </p:cNvPr>
          <p:cNvSpPr txBox="1"/>
          <p:nvPr/>
        </p:nvSpPr>
        <p:spPr>
          <a:xfrm>
            <a:off x="1963217" y="2307567"/>
            <a:ext cx="8394471" cy="3462486"/>
          </a:xfrm>
          <a:prstGeom prst="rect">
            <a:avLst/>
          </a:prstGeom>
          <a:solidFill>
            <a:schemeClr val="bg1"/>
          </a:solidFill>
        </p:spPr>
        <p:txBody>
          <a:bodyPr wrap="square" rtlCol="0">
            <a:spAutoFit/>
          </a:bodyPr>
          <a:lstStyle/>
          <a:p>
            <a:pPr algn="just">
              <a:lnSpc>
                <a:spcPct val="150000"/>
              </a:lnSpc>
            </a:pPr>
            <a:r>
              <a:rPr lang="es-MX" sz="2400" dirty="0">
                <a:effectLst/>
                <a:latin typeface="Times New Roman" panose="02020603050405020304" pitchFamily="18" charset="0"/>
                <a:ea typeface="Calibri" panose="020F0502020204030204" pitchFamily="34" charset="0"/>
                <a:cs typeface="Times New Roman" panose="02020603050405020304" pitchFamily="18" charset="0"/>
              </a:rPr>
              <a:t>“Antes del encierro los dos nos íbamos al trabajo. Casi yo me dedicaba a preparar el desayuno mientras él los apuraba para prepararse, vestirse y peinarse. Los fines de semana es cuando, entre los dos,  nos poníamos a lavar la ropa, hacer limpieza y, en eso todos, hasta la niña grande ayudaba</a:t>
            </a:r>
            <a:r>
              <a:rPr lang="es-MX" sz="2400" dirty="0">
                <a:latin typeface="Times New Roman" panose="02020603050405020304" pitchFamily="18" charset="0"/>
                <a:cs typeface="Times New Roman" panose="02020603050405020304" pitchFamily="18" charset="0"/>
              </a:rPr>
              <a:t>”. </a:t>
            </a:r>
            <a:r>
              <a:rPr lang="es-MX" sz="1400" dirty="0">
                <a:latin typeface="Times New Roman" panose="02020603050405020304" pitchFamily="18" charset="0"/>
                <a:cs typeface="Times New Roman" panose="02020603050405020304" pitchFamily="18" charset="0"/>
              </a:rPr>
              <a:t>(Andrea, 45 años, profesora investigadora en universidad pública , esposo trabajaba tiempo completo antes de la pandemia, hijos e hijas de 10 y 12 años).</a:t>
            </a:r>
          </a:p>
          <a:p>
            <a:endParaRPr lang="es-MX" dirty="0"/>
          </a:p>
        </p:txBody>
      </p:sp>
      <p:sp>
        <p:nvSpPr>
          <p:cNvPr id="3" name="CuadroTexto 2">
            <a:extLst>
              <a:ext uri="{FF2B5EF4-FFF2-40B4-BE49-F238E27FC236}">
                <a16:creationId xmlns:a16="http://schemas.microsoft.com/office/drawing/2014/main" id="{E4129A8F-FE76-7ED0-47E2-C1E4BEB77406}"/>
              </a:ext>
            </a:extLst>
          </p:cNvPr>
          <p:cNvSpPr txBox="1"/>
          <p:nvPr/>
        </p:nvSpPr>
        <p:spPr>
          <a:xfrm>
            <a:off x="1935505" y="2335018"/>
            <a:ext cx="8394471" cy="3785652"/>
          </a:xfrm>
          <a:prstGeom prst="rect">
            <a:avLst/>
          </a:prstGeom>
          <a:solidFill>
            <a:schemeClr val="bg1"/>
          </a:solidFill>
        </p:spPr>
        <p:txBody>
          <a:bodyPr wrap="square" rtlCol="0">
            <a:spAutoFit/>
          </a:bodyPr>
          <a:lstStyle/>
          <a:p>
            <a:pPr indent="0" algn="just">
              <a:lnSpc>
                <a:spcPct val="150000"/>
              </a:lnSpc>
              <a:buNone/>
            </a:pPr>
            <a:r>
              <a:rPr lang="es-MX" sz="2400" dirty="0">
                <a:solidFill>
                  <a:schemeClr val="bg1"/>
                </a:solidFill>
              </a:rPr>
              <a:t>“</a:t>
            </a:r>
            <a:r>
              <a:rPr lang="es-MX" sz="2400" dirty="0">
                <a:latin typeface="Times New Roman" panose="02020603050405020304" pitchFamily="18" charset="0"/>
                <a:ea typeface="Calibri" panose="020F0502020204030204" pitchFamily="34" charset="0"/>
                <a:cs typeface="Times New Roman" panose="02020603050405020304" pitchFamily="18" charset="0"/>
              </a:rPr>
              <a:t>El trabajo de la casa y el de cuidar, educar y apoyar a las hijas está muy balanceado. Nunca ha sido un problema entre nosotros dos. Hay etapas en las que él hace más que yo o al revés. Lo atribuyo a que su mamá también es profesionista. Viene con una idea de que las mujeres trabajan, es lo natural”. (</a:t>
            </a:r>
            <a:r>
              <a:rPr lang="es-MX" sz="1400" dirty="0">
                <a:latin typeface="Times New Roman" panose="02020603050405020304" pitchFamily="18" charset="0"/>
                <a:ea typeface="Calibri" panose="020F0502020204030204" pitchFamily="34" charset="0"/>
                <a:cs typeface="Times New Roman" panose="02020603050405020304" pitchFamily="18" charset="0"/>
              </a:rPr>
              <a:t>Laura, 44 años, docente de tiempo completo en universidad pública, esposo trabajaba tiempo completo antes de la pandemia, hijos e hijas de  5 y 10 años).</a:t>
            </a:r>
          </a:p>
          <a:p>
            <a:endParaRPr lang="es-MX" dirty="0"/>
          </a:p>
        </p:txBody>
      </p:sp>
    </p:spTree>
    <p:extLst>
      <p:ext uri="{BB962C8B-B14F-4D97-AF65-F5344CB8AC3E}">
        <p14:creationId xmlns:p14="http://schemas.microsoft.com/office/powerpoint/2010/main" val="342096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TM03457464[[fn=Dividendo]]</Template>
  <TotalTime>5540</TotalTime>
  <Words>1964</Words>
  <Application>Microsoft Office PowerPoint</Application>
  <PresentationFormat>Panorámica</PresentationFormat>
  <Paragraphs>264</Paragraphs>
  <Slides>23</Slides>
  <Notes>2</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23</vt:i4>
      </vt:variant>
    </vt:vector>
  </HeadingPairs>
  <TitlesOfParts>
    <vt:vector size="34" baseType="lpstr">
      <vt:lpstr>Arial</vt:lpstr>
      <vt:lpstr>Arial Nova</vt:lpstr>
      <vt:lpstr>Bookman Old Style</vt:lpstr>
      <vt:lpstr>Calibri</vt:lpstr>
      <vt:lpstr>Didact Gothic</vt:lpstr>
      <vt:lpstr>Gill Sans MT</vt:lpstr>
      <vt:lpstr>Montserrat</vt:lpstr>
      <vt:lpstr>Times New Roman</vt:lpstr>
      <vt:lpstr>Wingdings</vt:lpstr>
      <vt:lpstr>Wingdings 2</vt:lpstr>
      <vt:lpstr>Dividendo</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Importancia otorgada al trabajo</vt:lpstr>
      <vt:lpstr>Mayor Flexibilidad en la distribución del trabajo en el hogar AC</vt:lpstr>
      <vt:lpstr>Mayor flexibilidad en la distribución del trabajo en el hogar AC</vt:lpstr>
      <vt:lpstr>apoyo de las redes familiares femeninas</vt:lpstr>
      <vt:lpstr>Menor Flexibilidad en la distribución del trabajo en el hogar</vt:lpstr>
      <vt:lpstr>Abrumadas con el trabajo</vt:lpstr>
      <vt:lpstr>Minimizando el cansancio</vt:lpstr>
      <vt:lpstr>Menor flexibilización de la distribución del trabajo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PLENO DE PROFESORES Centro de Estudios de Género (CEG) Lunes 24 de enero</dc:title>
  <dc:creator>Nathaly Monserrat Chávez</dc:creator>
  <cp:lastModifiedBy>Ana María Tepichin Valle</cp:lastModifiedBy>
  <cp:revision>163</cp:revision>
  <dcterms:created xsi:type="dcterms:W3CDTF">2022-01-21T15:41:47Z</dcterms:created>
  <dcterms:modified xsi:type="dcterms:W3CDTF">2024-01-22T23:40:41Z</dcterms:modified>
</cp:coreProperties>
</file>