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33" r:id="rId2"/>
    <p:sldId id="334" r:id="rId3"/>
    <p:sldId id="368" r:id="rId4"/>
    <p:sldId id="369" r:id="rId5"/>
    <p:sldId id="304" r:id="rId6"/>
    <p:sldId id="281" r:id="rId7"/>
    <p:sldId id="283" r:id="rId8"/>
    <p:sldId id="374" r:id="rId9"/>
    <p:sldId id="373" r:id="rId10"/>
    <p:sldId id="285" r:id="rId11"/>
    <p:sldId id="370" r:id="rId12"/>
    <p:sldId id="376" r:id="rId13"/>
    <p:sldId id="377" r:id="rId14"/>
    <p:sldId id="308" r:id="rId15"/>
    <p:sldId id="272" r:id="rId16"/>
    <p:sldId id="329" r:id="rId17"/>
    <p:sldId id="331" r:id="rId18"/>
    <p:sldId id="332" r:id="rId19"/>
    <p:sldId id="328" r:id="rId20"/>
    <p:sldId id="326" r:id="rId21"/>
    <p:sldId id="264" r:id="rId22"/>
    <p:sldId id="327" r:id="rId23"/>
    <p:sldId id="29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2" autoAdjust="0"/>
    <p:restoredTop sz="94660"/>
  </p:normalViewPr>
  <p:slideViewPr>
    <p:cSldViewPr snapToGrid="0">
      <p:cViewPr varScale="1">
        <p:scale>
          <a:sx n="63" d="100"/>
          <a:sy n="63"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08A0C-274B-4B0E-8FB2-25BE0EA651EF}" type="datetimeFigureOut">
              <a:rPr lang="es-MX" smtClean="0"/>
              <a:t>22/01/2024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59B9E-78DA-42C6-9312-A9E6321BA707}" type="slidenum">
              <a:rPr lang="es-MX" smtClean="0"/>
              <a:t>‹Nº›</a:t>
            </a:fld>
            <a:endParaRPr lang="es-MX"/>
          </a:p>
        </p:txBody>
      </p:sp>
    </p:spTree>
    <p:extLst>
      <p:ext uri="{BB962C8B-B14F-4D97-AF65-F5344CB8AC3E}">
        <p14:creationId xmlns:p14="http://schemas.microsoft.com/office/powerpoint/2010/main" val="4040861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a1249ffcf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a1249ffcf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a1249ffcf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a1249ffcf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356629E-1A04-4F0E-B55E-888FDFF2671C}" type="datetimeFigureOut">
              <a:rPr lang="es-MX" smtClean="0"/>
              <a:t>22/01/2024</a:t>
            </a:fld>
            <a:endParaRPr lang="es-MX"/>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D347AEB-5202-465F-A8F7-BFB2CE60844C}" type="slidenum">
              <a:rPr lang="es-MX" smtClean="0"/>
              <a:t>‹Nº›</a:t>
            </a:fld>
            <a:endParaRPr lang="es-MX"/>
          </a:p>
        </p:txBody>
      </p:sp>
    </p:spTree>
    <p:extLst>
      <p:ext uri="{BB962C8B-B14F-4D97-AF65-F5344CB8AC3E}">
        <p14:creationId xmlns:p14="http://schemas.microsoft.com/office/powerpoint/2010/main" val="362012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56629E-1A04-4F0E-B55E-888FDFF2671C}" type="datetimeFigureOut">
              <a:rPr lang="es-MX" smtClean="0"/>
              <a:t>22/01/2024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330204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356629E-1A04-4F0E-B55E-888FDFF2671C}" type="datetimeFigureOut">
              <a:rPr lang="es-MX" smtClean="0"/>
              <a:t>22/01/2024</a:t>
            </a:fld>
            <a:endParaRPr lang="es-MX"/>
          </a:p>
        </p:txBody>
      </p:sp>
      <p:sp>
        <p:nvSpPr>
          <p:cNvPr id="5" name="Footer Placeholder 4"/>
          <p:cNvSpPr>
            <a:spLocks noGrp="1"/>
          </p:cNvSpPr>
          <p:nvPr>
            <p:ph type="ftr" sz="quarter" idx="11"/>
          </p:nvPr>
        </p:nvSpPr>
        <p:spPr>
          <a:xfrm>
            <a:off x="774923" y="5951811"/>
            <a:ext cx="7896279" cy="365125"/>
          </a:xfrm>
        </p:spPr>
        <p:txBody>
          <a:bodyPr/>
          <a:lstStyle/>
          <a:p>
            <a:endParaRPr lang="es-MX"/>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D347AEB-5202-465F-A8F7-BFB2CE60844C}" type="slidenum">
              <a:rPr lang="es-MX" smtClean="0"/>
              <a:t>‹Nº›</a:t>
            </a:fld>
            <a:endParaRPr lang="es-MX"/>
          </a:p>
        </p:txBody>
      </p:sp>
    </p:spTree>
    <p:extLst>
      <p:ext uri="{BB962C8B-B14F-4D97-AF65-F5344CB8AC3E}">
        <p14:creationId xmlns:p14="http://schemas.microsoft.com/office/powerpoint/2010/main" val="3984557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2">
  <p:cSld name="Title and text 2">
    <p:bg>
      <p:bgPr>
        <a:solidFill>
          <a:schemeClr val="accent5"/>
        </a:solidFill>
        <a:effectLst/>
      </p:bgPr>
    </p:bg>
    <p:spTree>
      <p:nvGrpSpPr>
        <p:cNvPr id="1" name="Shape 122"/>
        <p:cNvGrpSpPr/>
        <p:nvPr/>
      </p:nvGrpSpPr>
      <p:grpSpPr>
        <a:xfrm>
          <a:off x="0" y="0"/>
          <a:ext cx="0" cy="0"/>
          <a:chOff x="0" y="0"/>
          <a:chExt cx="0" cy="0"/>
        </a:xfrm>
      </p:grpSpPr>
      <p:sp>
        <p:nvSpPr>
          <p:cNvPr id="123" name="Google Shape;123;p19"/>
          <p:cNvSpPr/>
          <p:nvPr/>
        </p:nvSpPr>
        <p:spPr>
          <a:xfrm>
            <a:off x="1797633" y="927000"/>
            <a:ext cx="8762800" cy="5004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19"/>
          <p:cNvSpPr/>
          <p:nvPr/>
        </p:nvSpPr>
        <p:spPr>
          <a:xfrm rot="10800000">
            <a:off x="4178200" y="-30367"/>
            <a:ext cx="3835600" cy="1727600"/>
          </a:xfrm>
          <a:prstGeom prst="triangle">
            <a:avLst>
              <a:gd name="adj" fmla="val 5000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 name="Google Shape;125;p19"/>
          <p:cNvSpPr txBox="1">
            <a:spLocks noGrp="1"/>
          </p:cNvSpPr>
          <p:nvPr>
            <p:ph type="body" idx="1"/>
          </p:nvPr>
        </p:nvSpPr>
        <p:spPr>
          <a:xfrm>
            <a:off x="3356633" y="3135947"/>
            <a:ext cx="5478800" cy="1978800"/>
          </a:xfrm>
          <a:prstGeom prst="rect">
            <a:avLst/>
          </a:prstGeom>
        </p:spPr>
        <p:txBody>
          <a:bodyPr spcFirstLastPara="1" wrap="square" lIns="91425" tIns="91425" rIns="91425" bIns="91425" anchor="t" anchorCtr="0">
            <a:noAutofit/>
          </a:bodyPr>
          <a:lstStyle>
            <a:lvl1pPr marL="609585" lvl="0" indent="-431789" rtl="0">
              <a:lnSpc>
                <a:spcPct val="100000"/>
              </a:lnSpc>
              <a:spcBef>
                <a:spcPts val="0"/>
              </a:spcBef>
              <a:spcAft>
                <a:spcPts val="0"/>
              </a:spcAft>
              <a:buClr>
                <a:srgbClr val="000000"/>
              </a:buClr>
              <a:buSzPts val="1500"/>
              <a:buFont typeface="Montserrat"/>
              <a:buChar char="●"/>
              <a:defRPr>
                <a:solidFill>
                  <a:schemeClr val="dk1"/>
                </a:solidFill>
                <a:latin typeface="Didact Gothic"/>
                <a:ea typeface="Didact Gothic"/>
                <a:cs typeface="Didact Gothic"/>
                <a:sym typeface="Didact Gothic"/>
              </a:defRPr>
            </a:lvl1pPr>
            <a:lvl2pPr marL="1219170" lvl="1" indent="-397923" algn="just" rtl="0">
              <a:spcBef>
                <a:spcPts val="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2pPr>
            <a:lvl3pPr marL="1828754" lvl="2"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3pPr>
            <a:lvl4pPr marL="2438339" lvl="3"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4pPr>
            <a:lvl5pPr marL="3047924" lvl="4"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5pPr>
            <a:lvl6pPr marL="3657509" lvl="5"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6pPr>
            <a:lvl7pPr marL="4267093" lvl="6"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7pPr>
            <a:lvl8pPr marL="4876678" lvl="7" indent="-397923" algn="just" rtl="0">
              <a:spcBef>
                <a:spcPts val="2133"/>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8pPr>
            <a:lvl9pPr marL="5486263" lvl="8" indent="-397923" algn="just" rtl="0">
              <a:spcBef>
                <a:spcPts val="2133"/>
              </a:spcBef>
              <a:spcAft>
                <a:spcPts val="2133"/>
              </a:spcAft>
              <a:buClr>
                <a:srgbClr val="000000"/>
              </a:buClr>
              <a:buSzPts val="1100"/>
              <a:buFont typeface="Montserrat"/>
              <a:buChar char="■"/>
              <a:defRPr>
                <a:solidFill>
                  <a:schemeClr val="dk1"/>
                </a:solidFill>
                <a:latin typeface="Didact Gothic"/>
                <a:ea typeface="Didact Gothic"/>
                <a:cs typeface="Didact Gothic"/>
                <a:sym typeface="Didact Gothic"/>
              </a:defRPr>
            </a:lvl9pPr>
          </a:lstStyle>
          <a:p>
            <a:endParaRPr/>
          </a:p>
        </p:txBody>
      </p:sp>
      <p:sp>
        <p:nvSpPr>
          <p:cNvPr id="126" name="Google Shape;126;p19"/>
          <p:cNvSpPr txBox="1">
            <a:spLocks noGrp="1"/>
          </p:cNvSpPr>
          <p:nvPr>
            <p:ph type="title"/>
          </p:nvPr>
        </p:nvSpPr>
        <p:spPr>
          <a:xfrm>
            <a:off x="2250600" y="2028433"/>
            <a:ext cx="7690800" cy="70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4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extLst>
      <p:ext uri="{BB962C8B-B14F-4D97-AF65-F5344CB8AC3E}">
        <p14:creationId xmlns:p14="http://schemas.microsoft.com/office/powerpoint/2010/main" val="124725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56629E-1A04-4F0E-B55E-888FDFF2671C}" type="datetimeFigureOut">
              <a:rPr lang="es-MX" smtClean="0"/>
              <a:t>22/01/2024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558300" y="5956137"/>
            <a:ext cx="1052508" cy="365125"/>
          </a:xfrm>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3731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356629E-1A04-4F0E-B55E-888FDFF2671C}" type="datetimeFigureOut">
              <a:rPr lang="es-MX" smtClean="0"/>
              <a:t>22/01/2024</a:t>
            </a:fld>
            <a:endParaRPr lang="es-MX"/>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D347AEB-5202-465F-A8F7-BFB2CE60844C}" type="slidenum">
              <a:rPr lang="es-MX" smtClean="0"/>
              <a:t>‹Nº›</a:t>
            </a:fld>
            <a:endParaRPr lang="es-MX"/>
          </a:p>
        </p:txBody>
      </p:sp>
    </p:spTree>
    <p:extLst>
      <p:ext uri="{BB962C8B-B14F-4D97-AF65-F5344CB8AC3E}">
        <p14:creationId xmlns:p14="http://schemas.microsoft.com/office/powerpoint/2010/main" val="292038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356629E-1A04-4F0E-B55E-888FDFF2671C}" type="datetimeFigureOut">
              <a:rPr lang="es-MX" smtClean="0"/>
              <a:t>22/01/2024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225299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356629E-1A04-4F0E-B55E-888FDFF2671C}" type="datetimeFigureOut">
              <a:rPr lang="es-MX" smtClean="0"/>
              <a:t>22/01/2024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338342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356629E-1A04-4F0E-B55E-888FDFF2671C}" type="datetimeFigureOut">
              <a:rPr lang="es-MX" smtClean="0"/>
              <a:t>22/01/2024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187947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6629E-1A04-4F0E-B55E-888FDFF2671C}" type="datetimeFigureOut">
              <a:rPr lang="es-MX" smtClean="0"/>
              <a:t>22/01/2024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8228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356629E-1A04-4F0E-B55E-888FDFF2671C}" type="datetimeFigureOut">
              <a:rPr lang="es-MX" smtClean="0"/>
              <a:t>22/01/2024</a:t>
            </a:fld>
            <a:endParaRPr lang="es-MX"/>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D347AEB-5202-465F-A8F7-BFB2CE60844C}" type="slidenum">
              <a:rPr lang="es-MX" smtClean="0"/>
              <a:t>‹Nº›</a:t>
            </a:fld>
            <a:endParaRPr lang="es-MX"/>
          </a:p>
        </p:txBody>
      </p:sp>
    </p:spTree>
    <p:extLst>
      <p:ext uri="{BB962C8B-B14F-4D97-AF65-F5344CB8AC3E}">
        <p14:creationId xmlns:p14="http://schemas.microsoft.com/office/powerpoint/2010/main" val="163898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56629E-1A04-4F0E-B55E-888FDFF2671C}" type="datetimeFigureOut">
              <a:rPr lang="es-MX" smtClean="0"/>
              <a:t>22/01/2024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347AEB-5202-465F-A8F7-BFB2CE60844C}" type="slidenum">
              <a:rPr lang="es-MX" smtClean="0"/>
              <a:t>‹Nº›</a:t>
            </a:fld>
            <a:endParaRPr lang="es-MX"/>
          </a:p>
        </p:txBody>
      </p:sp>
    </p:spTree>
    <p:extLst>
      <p:ext uri="{BB962C8B-B14F-4D97-AF65-F5344CB8AC3E}">
        <p14:creationId xmlns:p14="http://schemas.microsoft.com/office/powerpoint/2010/main" val="32862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356629E-1A04-4F0E-B55E-888FDFF2671C}" type="datetimeFigureOut">
              <a:rPr lang="es-MX" smtClean="0"/>
              <a:t>22/01/2024</a:t>
            </a:fld>
            <a:endParaRPr lang="es-MX"/>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MX"/>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D347AEB-5202-465F-A8F7-BFB2CE60844C}" type="slidenum">
              <a:rPr lang="es-MX" smtClean="0"/>
              <a:t>‹Nº›</a:t>
            </a:fld>
            <a:endParaRPr lang="es-MX"/>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048893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sta previa de imagen">
            <a:extLst>
              <a:ext uri="{FF2B5EF4-FFF2-40B4-BE49-F238E27FC236}">
                <a16:creationId xmlns:a16="http://schemas.microsoft.com/office/drawing/2014/main" id="{1C0DA247-6D81-4DB5-BBBD-070C3958D8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6850" y="2286000"/>
            <a:ext cx="2243495" cy="6651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sta previa de imagen">
            <a:extLst>
              <a:ext uri="{FF2B5EF4-FFF2-40B4-BE49-F238E27FC236}">
                <a16:creationId xmlns:a16="http://schemas.microsoft.com/office/drawing/2014/main" id="{97F30E14-1FB8-408C-A03E-24FA596C17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4035" y="3906840"/>
            <a:ext cx="2809073" cy="547184"/>
          </a:xfrm>
          <a:prstGeom prst="rect">
            <a:avLst/>
          </a:prstGeom>
          <a:solidFill>
            <a:schemeClr val="bg1"/>
          </a:solidFill>
        </p:spPr>
      </p:pic>
      <p:sp>
        <p:nvSpPr>
          <p:cNvPr id="9" name="Título 1">
            <a:extLst>
              <a:ext uri="{FF2B5EF4-FFF2-40B4-BE49-F238E27FC236}">
                <a16:creationId xmlns:a16="http://schemas.microsoft.com/office/drawing/2014/main" id="{2C6D58A8-1192-F2C3-83D8-ED6584D3BEAD}"/>
              </a:ext>
            </a:extLst>
          </p:cNvPr>
          <p:cNvSpPr txBox="1">
            <a:spLocks/>
          </p:cNvSpPr>
          <p:nvPr/>
        </p:nvSpPr>
        <p:spPr>
          <a:xfrm>
            <a:off x="4685976" y="752354"/>
            <a:ext cx="7201224" cy="540537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1800" b="1" kern="1200" dirty="0">
                <a:effectLst/>
                <a:latin typeface="Times New Roman" panose="02020603050405020304" pitchFamily="18" charset="0"/>
                <a:ea typeface="Times New Roman" panose="02020603050405020304" pitchFamily="18" charset="0"/>
              </a:rPr>
              <a:t>Género, familia y trabajo:</a:t>
            </a:r>
            <a:r>
              <a:rPr lang="es-MX" sz="1800" u="sng" dirty="0">
                <a:effectLst/>
                <a:latin typeface="Times New Roman" panose="02020603050405020304" pitchFamily="18" charset="0"/>
                <a:ea typeface="Times New Roman" panose="02020603050405020304" pitchFamily="18" charset="0"/>
                <a:cs typeface="Calibri" panose="020F0502020204030204" pitchFamily="34" charset="0"/>
              </a:rPr>
              <a:t> </a:t>
            </a:r>
            <a:r>
              <a:rPr lang="es-MX" sz="1800" b="1" kern="1200" dirty="0">
                <a:effectLst/>
                <a:latin typeface="Times New Roman" panose="02020603050405020304" pitchFamily="18" charset="0"/>
                <a:ea typeface="Times New Roman" panose="02020603050405020304" pitchFamily="18" charset="0"/>
              </a:rPr>
              <a:t> Organización del trabajo en hogares de doble proveedor en la Ciudad de México durante la pandemia por COVID 19</a:t>
            </a:r>
            <a:endParaRPr lang="es-MX" sz="1800" dirty="0">
              <a:effectLst/>
              <a:latin typeface="Times New Roman" panose="02020603050405020304" pitchFamily="18" charset="0"/>
              <a:ea typeface="Times New Roman" panose="02020603050405020304" pitchFamily="18" charset="0"/>
            </a:endParaRPr>
          </a:p>
          <a:p>
            <a:endParaRPr lang="es-MX" sz="4400" dirty="0">
              <a:latin typeface="Bookman Old Style" panose="02050604050505020204" pitchFamily="18" charset="0"/>
            </a:endParaRPr>
          </a:p>
          <a:p>
            <a:pPr algn="just">
              <a:lnSpc>
                <a:spcPct val="150000"/>
              </a:lnSpc>
            </a:pPr>
            <a:r>
              <a:rPr lang="es-MX" sz="1800" dirty="0">
                <a:effectLst/>
                <a:highlight>
                  <a:srgbClr val="CCE2CD"/>
                </a:highlight>
                <a:latin typeface="Times New Roman" panose="02020603050405020304" pitchFamily="18" charset="0"/>
                <a:ea typeface="Calibri" panose="020F0502020204030204" pitchFamily="34" charset="0"/>
                <a:cs typeface="Times New Roman" panose="02020603050405020304" pitchFamily="18" charset="0"/>
              </a:rPr>
              <a:t>Ana María Tepichin Valle</a:t>
            </a:r>
            <a:endParaRPr lang="es-MX" sz="4100" cap="none" dirty="0">
              <a:highlight>
                <a:srgbClr val="CCE2CD"/>
              </a:highlight>
              <a:latin typeface="Arial" panose="020B0604020202020204" pitchFamily="34" charset="0"/>
              <a:cs typeface="Arial" panose="020B0604020202020204" pitchFamily="34" charset="0"/>
            </a:endParaRPr>
          </a:p>
          <a:p>
            <a:pPr algn="just">
              <a:lnSpc>
                <a:spcPct val="150000"/>
              </a:lnSpc>
            </a:pPr>
            <a:r>
              <a:rPr lang="es-MX" sz="1400" dirty="0">
                <a:effectLst/>
                <a:highlight>
                  <a:srgbClr val="CCE2CD"/>
                </a:highlight>
                <a:latin typeface="Times New Roman" panose="02020603050405020304" pitchFamily="18" charset="0"/>
                <a:ea typeface="Calibri" panose="020F0502020204030204" pitchFamily="34" charset="0"/>
                <a:cs typeface="Times New Roman" panose="02020603050405020304" pitchFamily="18" charset="0"/>
              </a:rPr>
              <a:t>Enero 2024</a:t>
            </a:r>
            <a:endParaRPr lang="es-MX" sz="1400" dirty="0">
              <a:effectLst/>
              <a:highlight>
                <a:srgbClr val="CCE2CD"/>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400" dirty="0">
                <a:effectLst/>
                <a:highlight>
                  <a:srgbClr val="CCE2CD"/>
                </a:highlight>
                <a:latin typeface="Times New Roman" panose="02020603050405020304" pitchFamily="18" charset="0"/>
                <a:ea typeface="Calibri" panose="020F0502020204030204" pitchFamily="34" charset="0"/>
                <a:cs typeface="Times New Roman" panose="02020603050405020304" pitchFamily="18" charset="0"/>
              </a:rPr>
              <a:t>Encuentro: Parentalidad/cuidado, balance familia trabajo y políticas familiares</a:t>
            </a:r>
            <a:endParaRPr lang="es-MX" sz="1400" dirty="0">
              <a:effectLst/>
              <a:highlight>
                <a:srgbClr val="CCE2CD"/>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400" dirty="0">
                <a:effectLst/>
                <a:highlight>
                  <a:srgbClr val="CCE2CD"/>
                </a:highlight>
                <a:latin typeface="Times New Roman" panose="02020603050405020304" pitchFamily="18" charset="0"/>
                <a:ea typeface="Calibri" panose="020F0502020204030204" pitchFamily="34" charset="0"/>
                <a:cs typeface="Times New Roman" panose="02020603050405020304" pitchFamily="18" charset="0"/>
              </a:rPr>
              <a:t>United Nations, Department of Economic and Social Affairs, CONAHCYT, CIESAS</a:t>
            </a:r>
            <a:endParaRPr lang="es-MX" sz="1400" dirty="0">
              <a:effectLst/>
              <a:highlight>
                <a:srgbClr val="CCE2CD"/>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4C489172-1838-4589-8D26-2F43CAFAF179}"/>
              </a:ext>
            </a:extLst>
          </p:cNvPr>
          <p:cNvSpPr>
            <a:spLocks noGrp="1"/>
          </p:cNvSpPr>
          <p:nvPr>
            <p:ph type="sldNum" sz="quarter" idx="12"/>
          </p:nvPr>
        </p:nvSpPr>
        <p:spPr/>
        <p:txBody>
          <a:bodyPr/>
          <a:lstStyle/>
          <a:p>
            <a:fld id="{5D347AEB-5202-465F-A8F7-BFB2CE60844C}" type="slidenum">
              <a:rPr lang="es-MX" smtClean="0"/>
              <a:t>1</a:t>
            </a:fld>
            <a:endParaRPr lang="es-MX"/>
          </a:p>
        </p:txBody>
      </p:sp>
    </p:spTree>
    <p:extLst>
      <p:ext uri="{BB962C8B-B14F-4D97-AF65-F5344CB8AC3E}">
        <p14:creationId xmlns:p14="http://schemas.microsoft.com/office/powerpoint/2010/main" val="411258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269609" y="1843048"/>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7660" y="1910174"/>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0725" y="437130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5710" y="4371301"/>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192302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1843048"/>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4269903"/>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4254809"/>
            <a:ext cx="2216308" cy="2216308"/>
          </a:xfrm>
          <a:prstGeom prst="rect">
            <a:avLst/>
          </a:prstGeom>
          <a:noFill/>
          <a:extLst>
            <a:ext uri="{909E8E84-426E-40DD-AFC4-6F175D3DCCD1}">
              <a14:hiddenFill xmlns:a14="http://schemas.microsoft.com/office/drawing/2010/main">
                <a:solidFill>
                  <a:srgbClr val="FFFFFF"/>
                </a:solidFill>
              </a14:hiddenFill>
            </a:ext>
          </a:extLst>
        </p:spPr>
      </p:pic>
      <p:sp>
        <p:nvSpPr>
          <p:cNvPr id="21" name="CuadroTexto 20"/>
          <p:cNvSpPr txBox="1"/>
          <p:nvPr/>
        </p:nvSpPr>
        <p:spPr>
          <a:xfrm>
            <a:off x="854957" y="2722245"/>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2" name="CuadroTexto 21"/>
          <p:cNvSpPr txBox="1"/>
          <p:nvPr/>
        </p:nvSpPr>
        <p:spPr>
          <a:xfrm>
            <a:off x="854957" y="5206620"/>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3" name="CuadroTexto 22"/>
          <p:cNvSpPr txBox="1"/>
          <p:nvPr/>
        </p:nvSpPr>
        <p:spPr>
          <a:xfrm>
            <a:off x="7584165" y="2741329"/>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4" name="CuadroTexto 23"/>
          <p:cNvSpPr txBox="1"/>
          <p:nvPr/>
        </p:nvSpPr>
        <p:spPr>
          <a:xfrm>
            <a:off x="7647410" y="5109575"/>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5" name="CuadroTexto 24"/>
          <p:cNvSpPr txBox="1"/>
          <p:nvPr/>
        </p:nvSpPr>
        <p:spPr>
          <a:xfrm>
            <a:off x="2793088" y="2583745"/>
            <a:ext cx="1532706" cy="276999"/>
          </a:xfrm>
          <a:prstGeom prst="rect">
            <a:avLst/>
          </a:prstGeom>
          <a:solidFill>
            <a:srgbClr val="FFC000"/>
          </a:solidFill>
        </p:spPr>
        <p:txBody>
          <a:bodyPr wrap="square" rtlCol="0">
            <a:spAutoFit/>
          </a:bodyPr>
          <a:lstStyle/>
          <a:p>
            <a:pPr algn="ctr"/>
            <a:r>
              <a:rPr lang="es-MX" sz="1200" dirty="0"/>
              <a:t>Tiempo parcial</a:t>
            </a:r>
          </a:p>
        </p:txBody>
      </p:sp>
      <p:sp>
        <p:nvSpPr>
          <p:cNvPr id="26" name="CuadroTexto 25"/>
          <p:cNvSpPr txBox="1"/>
          <p:nvPr/>
        </p:nvSpPr>
        <p:spPr>
          <a:xfrm>
            <a:off x="2790550" y="5131669"/>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27" name="CuadroTexto 26"/>
          <p:cNvSpPr txBox="1"/>
          <p:nvPr/>
        </p:nvSpPr>
        <p:spPr>
          <a:xfrm>
            <a:off x="9691771" y="2583744"/>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28" name="CuadroTexto 27"/>
          <p:cNvSpPr txBox="1"/>
          <p:nvPr/>
        </p:nvSpPr>
        <p:spPr>
          <a:xfrm>
            <a:off x="9666392" y="4993169"/>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30" name="CuadroTexto 29">
            <a:extLst>
              <a:ext uri="{FF2B5EF4-FFF2-40B4-BE49-F238E27FC236}">
                <a16:creationId xmlns:a16="http://schemas.microsoft.com/office/drawing/2014/main" id="{AC02D0DF-69E3-B909-855A-CA05581AEF03}"/>
              </a:ext>
            </a:extLst>
          </p:cNvPr>
          <p:cNvSpPr txBox="1"/>
          <p:nvPr/>
        </p:nvSpPr>
        <p:spPr>
          <a:xfrm>
            <a:off x="446597" y="874314"/>
            <a:ext cx="8869351" cy="523220"/>
          </a:xfrm>
          <a:prstGeom prst="rect">
            <a:avLst/>
          </a:prstGeom>
          <a:noFill/>
        </p:spPr>
        <p:txBody>
          <a:bodyPr wrap="none" rtlCol="0">
            <a:spAutoFit/>
          </a:bodyPr>
          <a:lstStyle/>
          <a:p>
            <a:r>
              <a:rPr lang="es-MX" sz="2800" dirty="0">
                <a:solidFill>
                  <a:schemeClr val="bg1"/>
                </a:solidFill>
              </a:rPr>
              <a:t>Trabajo remunerado tiempo parcial antes del confinamiento</a:t>
            </a:r>
          </a:p>
        </p:txBody>
      </p:sp>
      <p:sp>
        <p:nvSpPr>
          <p:cNvPr id="5" name="CuadroTexto 4">
            <a:extLst>
              <a:ext uri="{FF2B5EF4-FFF2-40B4-BE49-F238E27FC236}">
                <a16:creationId xmlns:a16="http://schemas.microsoft.com/office/drawing/2014/main" id="{20605589-7AA7-C37E-97FF-A14D5EA25659}"/>
              </a:ext>
            </a:extLst>
          </p:cNvPr>
          <p:cNvSpPr txBox="1"/>
          <p:nvPr/>
        </p:nvSpPr>
        <p:spPr>
          <a:xfrm>
            <a:off x="2260029" y="2212663"/>
            <a:ext cx="7358768" cy="4013278"/>
          </a:xfrm>
          <a:prstGeom prst="rect">
            <a:avLst/>
          </a:prstGeom>
          <a:solidFill>
            <a:schemeClr val="bg1"/>
          </a:solidFill>
        </p:spPr>
        <p:txBody>
          <a:bodyPr wrap="square" rtlCol="0">
            <a:spAutoFit/>
          </a:bodyPr>
          <a:lstStyle/>
          <a:p>
            <a:pPr algn="just">
              <a:lnSpc>
                <a:spcPct val="150000"/>
              </a:lnSpc>
            </a:pPr>
            <a:r>
              <a:rPr lang="es-MX" sz="2000" dirty="0">
                <a:effectLst/>
                <a:latin typeface="Times New Roman" panose="02020603050405020304" pitchFamily="18" charset="0"/>
                <a:ea typeface="Calibri" panose="020F0502020204030204" pitchFamily="34" charset="0"/>
                <a:cs typeface="Times New Roman" panose="02020603050405020304" pitchFamily="18" charset="0"/>
              </a:rPr>
              <a:t>“Antes era levantarme temprano para hacer desayuno y que se fuera el niño a la escuela con él. Yo me quedaba a hacer cosas de casa y ya luego me iba al trabajo. Después me regresaba como doce y media para preparar algo de comer. Salían de la escuela y era regresar a casa a comer y después a hacer tareas con ellos y llevarlos a actividades de la tarde. Regresar a que se bañaran, terminar y acostarse.” (</a:t>
            </a: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Adriana, 50 años, maestra de inglés en universidad privada, trabajó en línea de tiempo parcial durante el confinamiento mientras su pareja lo hizo de manera híbrida de tiempo completo, hijos e hijas de 8 y 12 años</a:t>
            </a:r>
            <a:r>
              <a:rPr lang="es-MX"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5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CA298-1EF9-679C-80B2-96685E0C2D07}"/>
            </a:ext>
          </a:extLst>
        </p:cNvPr>
        <p:cNvGrpSpPr/>
        <p:nvPr/>
      </p:nvGrpSpPr>
      <p:grpSpPr>
        <a:xfrm>
          <a:off x="0" y="0"/>
          <a:ext cx="0" cy="0"/>
          <a:chOff x="0" y="0"/>
          <a:chExt cx="0" cy="0"/>
        </a:xfrm>
      </p:grpSpPr>
      <p:sp>
        <p:nvSpPr>
          <p:cNvPr id="4" name="CuadroTexto 3">
            <a:extLst>
              <a:ext uri="{FF2B5EF4-FFF2-40B4-BE49-F238E27FC236}">
                <a16:creationId xmlns:a16="http://schemas.microsoft.com/office/drawing/2014/main" id="{75078D71-0BD7-5C91-56C7-6C30BD4DECDD}"/>
              </a:ext>
            </a:extLst>
          </p:cNvPr>
          <p:cNvSpPr txBox="1"/>
          <p:nvPr/>
        </p:nvSpPr>
        <p:spPr>
          <a:xfrm>
            <a:off x="446597" y="874314"/>
            <a:ext cx="5741572" cy="523220"/>
          </a:xfrm>
          <a:prstGeom prst="rect">
            <a:avLst/>
          </a:prstGeom>
          <a:noFill/>
        </p:spPr>
        <p:txBody>
          <a:bodyPr wrap="none" rtlCol="0">
            <a:spAutoFit/>
          </a:bodyPr>
          <a:lstStyle/>
          <a:p>
            <a:r>
              <a:rPr lang="es-MX" sz="2800" dirty="0">
                <a:solidFill>
                  <a:schemeClr val="bg1"/>
                </a:solidFill>
              </a:rPr>
              <a:t>Formas de reconocimiento y jerarquía</a:t>
            </a:r>
          </a:p>
        </p:txBody>
      </p:sp>
      <p:sp>
        <p:nvSpPr>
          <p:cNvPr id="5" name="Marcador de contenido 2">
            <a:extLst>
              <a:ext uri="{FF2B5EF4-FFF2-40B4-BE49-F238E27FC236}">
                <a16:creationId xmlns:a16="http://schemas.microsoft.com/office/drawing/2014/main" id="{E829A87B-1C3C-C96E-51E5-27EFEB68716A}"/>
              </a:ext>
            </a:extLst>
          </p:cNvPr>
          <p:cNvSpPr txBox="1">
            <a:spLocks/>
          </p:cNvSpPr>
          <p:nvPr/>
        </p:nvSpPr>
        <p:spPr>
          <a:xfrm>
            <a:off x="707855" y="2141517"/>
            <a:ext cx="11052676" cy="3537528"/>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0">
              <a:lnSpc>
                <a:spcPct val="150000"/>
              </a:lnSpc>
            </a:pPr>
            <a:r>
              <a:rPr lang="es-MX" sz="2800" dirty="0">
                <a:solidFill>
                  <a:schemeClr val="tx1"/>
                </a:solidFill>
                <a:latin typeface="Arial" panose="020B0604020202020204" pitchFamily="34" charset="0"/>
                <a:cs typeface="Arial" panose="020B0604020202020204" pitchFamily="34" charset="0"/>
              </a:rPr>
              <a:t>Modalidad de jornada de trabajo durante el confinamiento</a:t>
            </a:r>
          </a:p>
          <a:p>
            <a:pPr lvl="0">
              <a:lnSpc>
                <a:spcPct val="150000"/>
              </a:lnSpc>
            </a:pPr>
            <a:r>
              <a:rPr lang="es-MX" sz="2800" dirty="0">
                <a:solidFill>
                  <a:schemeClr val="tx1"/>
                </a:solidFill>
                <a:latin typeface="Arial" panose="020B0604020202020204" pitchFamily="34" charset="0"/>
                <a:cs typeface="Arial" panose="020B0604020202020204" pitchFamily="34" charset="0"/>
              </a:rPr>
              <a:t>Significado que las mujeres otorgan al trabajo remunerado que realizan</a:t>
            </a:r>
          </a:p>
        </p:txBody>
      </p:sp>
      <p:sp>
        <p:nvSpPr>
          <p:cNvPr id="2" name="CuadroTexto 1">
            <a:extLst>
              <a:ext uri="{FF2B5EF4-FFF2-40B4-BE49-F238E27FC236}">
                <a16:creationId xmlns:a16="http://schemas.microsoft.com/office/drawing/2014/main" id="{234C8B12-BEA4-FE8F-7A97-CB2ADC64D352}"/>
              </a:ext>
            </a:extLst>
          </p:cNvPr>
          <p:cNvSpPr txBox="1"/>
          <p:nvPr/>
        </p:nvSpPr>
        <p:spPr>
          <a:xfrm>
            <a:off x="631371" y="2432515"/>
            <a:ext cx="10852774" cy="2600199"/>
          </a:xfrm>
          <a:prstGeom prst="rect">
            <a:avLst/>
          </a:prstGeom>
          <a:solidFill>
            <a:schemeClr val="bg1"/>
          </a:solidFill>
        </p:spPr>
        <p:txBody>
          <a:bodyPr wrap="square" rtlCol="0">
            <a:spAutoFit/>
          </a:bodyPr>
          <a:lstStyle/>
          <a:p>
            <a:pPr algn="ctr">
              <a:lnSpc>
                <a:spcPct val="150000"/>
              </a:lnSpc>
            </a:pPr>
            <a:r>
              <a:rPr lang="es-MX" sz="2800" dirty="0">
                <a:latin typeface="Times New Roman" panose="02020603050405020304" pitchFamily="18" charset="0"/>
                <a:cs typeface="Times New Roman" panose="02020603050405020304" pitchFamily="18" charset="0"/>
              </a:rPr>
              <a:t>La distribución del trabajo revela las maneras en que se reconocen unas y unos a sí mismos como personas, como mujeres y hombres en la interacción cotidiana, en su posición en la pareja, en el hogar y en la sociedad.</a:t>
            </a:r>
          </a:p>
        </p:txBody>
      </p:sp>
    </p:spTree>
    <p:extLst>
      <p:ext uri="{BB962C8B-B14F-4D97-AF65-F5344CB8AC3E}">
        <p14:creationId xmlns:p14="http://schemas.microsoft.com/office/powerpoint/2010/main" val="406214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C02D0DF-69E3-B909-855A-CA05581AEF03}"/>
              </a:ext>
            </a:extLst>
          </p:cNvPr>
          <p:cNvSpPr txBox="1"/>
          <p:nvPr/>
        </p:nvSpPr>
        <p:spPr>
          <a:xfrm>
            <a:off x="522462" y="738988"/>
            <a:ext cx="10136556" cy="461665"/>
          </a:xfrm>
          <a:prstGeom prst="rect">
            <a:avLst/>
          </a:prstGeom>
          <a:noFill/>
        </p:spPr>
        <p:txBody>
          <a:bodyPr wrap="none" rtlCol="0">
            <a:spAutoFit/>
          </a:bodyPr>
          <a:lstStyle/>
          <a:p>
            <a:pPr algn="ctr"/>
            <a:r>
              <a:rPr lang="es-MX" sz="2400" dirty="0">
                <a:solidFill>
                  <a:schemeClr val="bg1"/>
                </a:solidFill>
              </a:rPr>
              <a:t>Modalidades de trabajo remunerado tiempo completo durante el confinamiento</a:t>
            </a:r>
          </a:p>
        </p:txBody>
      </p:sp>
      <p:pic>
        <p:nvPicPr>
          <p:cNvPr id="8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091658" y="1810708"/>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6903" y="1810708"/>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3" y="2895983"/>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58" y="289598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88" name="CuadroTexto 87"/>
          <p:cNvSpPr txBox="1"/>
          <p:nvPr/>
        </p:nvSpPr>
        <p:spPr>
          <a:xfrm>
            <a:off x="10598105" y="3210063"/>
            <a:ext cx="472113" cy="246221"/>
          </a:xfrm>
          <a:prstGeom prst="rect">
            <a:avLst/>
          </a:prstGeom>
          <a:solidFill>
            <a:schemeClr val="accent1">
              <a:lumMod val="25000"/>
              <a:lumOff val="75000"/>
            </a:schemeClr>
          </a:solidFill>
        </p:spPr>
        <p:txBody>
          <a:bodyPr wrap="square" rtlCol="0">
            <a:spAutoFit/>
          </a:bodyPr>
          <a:lstStyle/>
          <a:p>
            <a:pPr algn="ctr"/>
            <a:r>
              <a:rPr lang="es-MX" sz="500" dirty="0"/>
              <a:t>Dado de baja</a:t>
            </a:r>
          </a:p>
        </p:txBody>
      </p:sp>
      <p:pic>
        <p:nvPicPr>
          <p:cNvPr id="8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5" y="3939696"/>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0" name="CuadroTexto 89"/>
          <p:cNvSpPr txBox="1"/>
          <p:nvPr/>
        </p:nvSpPr>
        <p:spPr>
          <a:xfrm>
            <a:off x="8375799" y="4253775"/>
            <a:ext cx="450775" cy="169277"/>
          </a:xfrm>
          <a:prstGeom prst="rect">
            <a:avLst/>
          </a:prstGeom>
          <a:solidFill>
            <a:srgbClr val="92D050"/>
          </a:solidFill>
        </p:spPr>
        <p:txBody>
          <a:bodyPr wrap="square" rtlCol="0">
            <a:spAutoFit/>
          </a:bodyPr>
          <a:lstStyle/>
          <a:p>
            <a:pPr algn="ctr"/>
            <a:r>
              <a:rPr lang="es-MX" sz="500" dirty="0"/>
              <a:t>Presencial</a:t>
            </a:r>
          </a:p>
        </p:txBody>
      </p:sp>
      <p:pic>
        <p:nvPicPr>
          <p:cNvPr id="91"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60" y="3939696"/>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9370" y="5024971"/>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4" name="CuadroTexto 93"/>
          <p:cNvSpPr txBox="1"/>
          <p:nvPr/>
        </p:nvSpPr>
        <p:spPr>
          <a:xfrm>
            <a:off x="8389654" y="5339050"/>
            <a:ext cx="450775" cy="169277"/>
          </a:xfrm>
          <a:prstGeom prst="rect">
            <a:avLst/>
          </a:prstGeom>
          <a:solidFill>
            <a:srgbClr val="92D050"/>
          </a:solidFill>
        </p:spPr>
        <p:txBody>
          <a:bodyPr wrap="square" rtlCol="0">
            <a:spAutoFit/>
          </a:bodyPr>
          <a:lstStyle/>
          <a:p>
            <a:pPr algn="ctr"/>
            <a:r>
              <a:rPr lang="es-MX" sz="500" dirty="0"/>
              <a:t>Presencial</a:t>
            </a:r>
          </a:p>
        </p:txBody>
      </p:sp>
      <p:pic>
        <p:nvPicPr>
          <p:cNvPr id="95"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4615" y="5024971"/>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96" name="CuadroTexto 95"/>
          <p:cNvSpPr txBox="1"/>
          <p:nvPr/>
        </p:nvSpPr>
        <p:spPr>
          <a:xfrm>
            <a:off x="10611962" y="5339051"/>
            <a:ext cx="472113" cy="169277"/>
          </a:xfrm>
          <a:prstGeom prst="rect">
            <a:avLst/>
          </a:prstGeom>
          <a:solidFill>
            <a:srgbClr val="B59BE0"/>
          </a:solidFill>
        </p:spPr>
        <p:txBody>
          <a:bodyPr wrap="square" rtlCol="0">
            <a:spAutoFit/>
          </a:bodyPr>
          <a:lstStyle/>
          <a:p>
            <a:pPr algn="ctr"/>
            <a:r>
              <a:rPr lang="es-MX" sz="500" dirty="0"/>
              <a:t>Híbrido</a:t>
            </a:r>
          </a:p>
        </p:txBody>
      </p:sp>
      <p:pic>
        <p:nvPicPr>
          <p:cNvPr id="9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4752" y="5962455"/>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9997" y="5962455"/>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4335252" y="2968326"/>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0497" y="2951934"/>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33608" y="182023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6" name="CuadroTexto 105"/>
          <p:cNvSpPr txBox="1"/>
          <p:nvPr/>
        </p:nvSpPr>
        <p:spPr>
          <a:xfrm>
            <a:off x="1103892" y="2134312"/>
            <a:ext cx="450775" cy="184666"/>
          </a:xfrm>
          <a:prstGeom prst="rect">
            <a:avLst/>
          </a:prstGeom>
          <a:solidFill>
            <a:srgbClr val="F6A660"/>
          </a:solidFill>
        </p:spPr>
        <p:txBody>
          <a:bodyPr wrap="square" rtlCol="0">
            <a:spAutoFit/>
          </a:bodyPr>
          <a:lstStyle/>
          <a:p>
            <a:pPr algn="ctr"/>
            <a:r>
              <a:rPr lang="es-MX" sz="600" dirty="0"/>
              <a:t>En línea</a:t>
            </a:r>
          </a:p>
        </p:txBody>
      </p:sp>
      <p:pic>
        <p:nvPicPr>
          <p:cNvPr id="107"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8853" y="1820233"/>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3" y="2905508"/>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08" y="2905508"/>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5" y="3949221"/>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10" y="3949221"/>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61320" y="5034496"/>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6565" y="5034496"/>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56702" y="5971980"/>
            <a:ext cx="975915" cy="975915"/>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1947" y="5971980"/>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25" name="CuadroTexto 124"/>
          <p:cNvSpPr txBox="1"/>
          <p:nvPr/>
        </p:nvSpPr>
        <p:spPr>
          <a:xfrm>
            <a:off x="1122942" y="3277312"/>
            <a:ext cx="450775" cy="184666"/>
          </a:xfrm>
          <a:prstGeom prst="rect">
            <a:avLst/>
          </a:prstGeom>
          <a:solidFill>
            <a:srgbClr val="F6A660"/>
          </a:solidFill>
        </p:spPr>
        <p:txBody>
          <a:bodyPr wrap="square" rtlCol="0">
            <a:spAutoFit/>
          </a:bodyPr>
          <a:lstStyle/>
          <a:p>
            <a:pPr algn="ctr"/>
            <a:r>
              <a:rPr lang="es-MX" sz="600" dirty="0"/>
              <a:t>En línea</a:t>
            </a:r>
          </a:p>
        </p:txBody>
      </p:sp>
      <p:sp>
        <p:nvSpPr>
          <p:cNvPr id="126" name="CuadroTexto 125"/>
          <p:cNvSpPr txBox="1"/>
          <p:nvPr/>
        </p:nvSpPr>
        <p:spPr>
          <a:xfrm>
            <a:off x="1122942" y="4334587"/>
            <a:ext cx="450775" cy="184666"/>
          </a:xfrm>
          <a:prstGeom prst="rect">
            <a:avLst/>
          </a:prstGeom>
          <a:solidFill>
            <a:srgbClr val="F6A660"/>
          </a:solidFill>
        </p:spPr>
        <p:txBody>
          <a:bodyPr wrap="square" rtlCol="0">
            <a:spAutoFit/>
          </a:bodyPr>
          <a:lstStyle/>
          <a:p>
            <a:pPr algn="ctr"/>
            <a:r>
              <a:rPr lang="es-MX" sz="600" dirty="0"/>
              <a:t>En línea</a:t>
            </a:r>
          </a:p>
        </p:txBody>
      </p:sp>
      <p:sp>
        <p:nvSpPr>
          <p:cNvPr id="128" name="CuadroTexto 127"/>
          <p:cNvSpPr txBox="1"/>
          <p:nvPr/>
        </p:nvSpPr>
        <p:spPr>
          <a:xfrm>
            <a:off x="1122942" y="5429962"/>
            <a:ext cx="450775" cy="184666"/>
          </a:xfrm>
          <a:prstGeom prst="rect">
            <a:avLst/>
          </a:prstGeom>
          <a:solidFill>
            <a:srgbClr val="F6A660"/>
          </a:solidFill>
        </p:spPr>
        <p:txBody>
          <a:bodyPr wrap="square" rtlCol="0">
            <a:spAutoFit/>
          </a:bodyPr>
          <a:lstStyle/>
          <a:p>
            <a:pPr algn="ctr"/>
            <a:r>
              <a:rPr lang="es-MX" sz="600" dirty="0"/>
              <a:t>En línea</a:t>
            </a:r>
          </a:p>
        </p:txBody>
      </p:sp>
      <p:sp>
        <p:nvSpPr>
          <p:cNvPr id="129" name="CuadroTexto 128"/>
          <p:cNvSpPr txBox="1"/>
          <p:nvPr/>
        </p:nvSpPr>
        <p:spPr>
          <a:xfrm>
            <a:off x="1113417" y="6353887"/>
            <a:ext cx="450775" cy="184666"/>
          </a:xfrm>
          <a:prstGeom prst="rect">
            <a:avLst/>
          </a:prstGeom>
          <a:solidFill>
            <a:srgbClr val="F6A660"/>
          </a:solidFill>
        </p:spPr>
        <p:txBody>
          <a:bodyPr wrap="square" rtlCol="0">
            <a:spAutoFit/>
          </a:bodyPr>
          <a:lstStyle/>
          <a:p>
            <a:pPr algn="ctr"/>
            <a:r>
              <a:rPr lang="es-MX" sz="600" dirty="0"/>
              <a:t>En línea</a:t>
            </a:r>
          </a:p>
        </p:txBody>
      </p:sp>
      <p:sp>
        <p:nvSpPr>
          <p:cNvPr id="130" name="CuadroTexto 129"/>
          <p:cNvSpPr txBox="1"/>
          <p:nvPr/>
        </p:nvSpPr>
        <p:spPr>
          <a:xfrm>
            <a:off x="4597821" y="3271618"/>
            <a:ext cx="450775" cy="184666"/>
          </a:xfrm>
          <a:prstGeom prst="rect">
            <a:avLst/>
          </a:prstGeom>
          <a:solidFill>
            <a:srgbClr val="F6A660"/>
          </a:solidFill>
        </p:spPr>
        <p:txBody>
          <a:bodyPr wrap="square" rtlCol="0">
            <a:spAutoFit/>
          </a:bodyPr>
          <a:lstStyle/>
          <a:p>
            <a:pPr algn="ctr"/>
            <a:r>
              <a:rPr lang="es-MX" sz="600" dirty="0"/>
              <a:t>En línea</a:t>
            </a:r>
          </a:p>
        </p:txBody>
      </p:sp>
      <p:sp>
        <p:nvSpPr>
          <p:cNvPr id="131" name="CuadroTexto 130"/>
          <p:cNvSpPr txBox="1"/>
          <p:nvPr/>
        </p:nvSpPr>
        <p:spPr>
          <a:xfrm>
            <a:off x="8354227" y="2179383"/>
            <a:ext cx="450775" cy="184666"/>
          </a:xfrm>
          <a:prstGeom prst="rect">
            <a:avLst/>
          </a:prstGeom>
          <a:solidFill>
            <a:srgbClr val="F6A660"/>
          </a:solidFill>
        </p:spPr>
        <p:txBody>
          <a:bodyPr wrap="square" rtlCol="0">
            <a:spAutoFit/>
          </a:bodyPr>
          <a:lstStyle/>
          <a:p>
            <a:pPr algn="ctr"/>
            <a:r>
              <a:rPr lang="es-MX" sz="600" dirty="0"/>
              <a:t>En línea</a:t>
            </a:r>
          </a:p>
        </p:txBody>
      </p:sp>
      <p:sp>
        <p:nvSpPr>
          <p:cNvPr id="132" name="CuadroTexto 131"/>
          <p:cNvSpPr txBox="1"/>
          <p:nvPr/>
        </p:nvSpPr>
        <p:spPr>
          <a:xfrm>
            <a:off x="8354227" y="3274758"/>
            <a:ext cx="450775" cy="184666"/>
          </a:xfrm>
          <a:prstGeom prst="rect">
            <a:avLst/>
          </a:prstGeom>
          <a:solidFill>
            <a:srgbClr val="F6A660"/>
          </a:solidFill>
        </p:spPr>
        <p:txBody>
          <a:bodyPr wrap="square" rtlCol="0">
            <a:spAutoFit/>
          </a:bodyPr>
          <a:lstStyle/>
          <a:p>
            <a:pPr algn="ctr"/>
            <a:r>
              <a:rPr lang="es-MX" sz="600" dirty="0"/>
              <a:t>En línea</a:t>
            </a:r>
          </a:p>
        </p:txBody>
      </p:sp>
      <p:sp>
        <p:nvSpPr>
          <p:cNvPr id="133" name="CuadroTexto 132"/>
          <p:cNvSpPr txBox="1"/>
          <p:nvPr/>
        </p:nvSpPr>
        <p:spPr>
          <a:xfrm>
            <a:off x="3326652" y="2134877"/>
            <a:ext cx="450775" cy="184666"/>
          </a:xfrm>
          <a:prstGeom prst="rect">
            <a:avLst/>
          </a:prstGeom>
          <a:solidFill>
            <a:srgbClr val="F6A660"/>
          </a:solidFill>
        </p:spPr>
        <p:txBody>
          <a:bodyPr wrap="square" rtlCol="0">
            <a:spAutoFit/>
          </a:bodyPr>
          <a:lstStyle/>
          <a:p>
            <a:pPr algn="ctr"/>
            <a:r>
              <a:rPr lang="es-MX" sz="600" dirty="0"/>
              <a:t>En línea</a:t>
            </a:r>
          </a:p>
        </p:txBody>
      </p:sp>
      <p:sp>
        <p:nvSpPr>
          <p:cNvPr id="134" name="CuadroTexto 133"/>
          <p:cNvSpPr txBox="1"/>
          <p:nvPr/>
        </p:nvSpPr>
        <p:spPr>
          <a:xfrm>
            <a:off x="3344385" y="3222718"/>
            <a:ext cx="450775" cy="184666"/>
          </a:xfrm>
          <a:prstGeom prst="rect">
            <a:avLst/>
          </a:prstGeom>
          <a:solidFill>
            <a:srgbClr val="F6A660"/>
          </a:solidFill>
        </p:spPr>
        <p:txBody>
          <a:bodyPr wrap="square" rtlCol="0">
            <a:spAutoFit/>
          </a:bodyPr>
          <a:lstStyle/>
          <a:p>
            <a:pPr algn="ctr"/>
            <a:r>
              <a:rPr lang="es-MX" sz="600" dirty="0"/>
              <a:t>En línea</a:t>
            </a:r>
          </a:p>
        </p:txBody>
      </p:sp>
      <p:sp>
        <p:nvSpPr>
          <p:cNvPr id="135" name="CuadroTexto 134"/>
          <p:cNvSpPr txBox="1"/>
          <p:nvPr/>
        </p:nvSpPr>
        <p:spPr>
          <a:xfrm>
            <a:off x="3344385" y="4278526"/>
            <a:ext cx="450775" cy="184666"/>
          </a:xfrm>
          <a:prstGeom prst="rect">
            <a:avLst/>
          </a:prstGeom>
          <a:solidFill>
            <a:srgbClr val="F6A660"/>
          </a:solidFill>
        </p:spPr>
        <p:txBody>
          <a:bodyPr wrap="square" rtlCol="0">
            <a:spAutoFit/>
          </a:bodyPr>
          <a:lstStyle/>
          <a:p>
            <a:pPr algn="ctr"/>
            <a:r>
              <a:rPr lang="es-MX" sz="600" dirty="0"/>
              <a:t>En línea</a:t>
            </a:r>
          </a:p>
        </p:txBody>
      </p:sp>
      <p:sp>
        <p:nvSpPr>
          <p:cNvPr id="136" name="CuadroTexto 135"/>
          <p:cNvSpPr txBox="1"/>
          <p:nvPr/>
        </p:nvSpPr>
        <p:spPr>
          <a:xfrm>
            <a:off x="3353624" y="5347154"/>
            <a:ext cx="450775" cy="184666"/>
          </a:xfrm>
          <a:prstGeom prst="rect">
            <a:avLst/>
          </a:prstGeom>
          <a:solidFill>
            <a:srgbClr val="F6A660"/>
          </a:solidFill>
        </p:spPr>
        <p:txBody>
          <a:bodyPr wrap="square" rtlCol="0">
            <a:spAutoFit/>
          </a:bodyPr>
          <a:lstStyle/>
          <a:p>
            <a:pPr algn="ctr"/>
            <a:r>
              <a:rPr lang="es-MX" sz="600" dirty="0"/>
              <a:t>En línea</a:t>
            </a:r>
          </a:p>
        </p:txBody>
      </p:sp>
      <p:sp>
        <p:nvSpPr>
          <p:cNvPr id="137" name="CuadroTexto 136"/>
          <p:cNvSpPr txBox="1"/>
          <p:nvPr/>
        </p:nvSpPr>
        <p:spPr>
          <a:xfrm>
            <a:off x="3368141" y="6272703"/>
            <a:ext cx="450775" cy="184666"/>
          </a:xfrm>
          <a:prstGeom prst="rect">
            <a:avLst/>
          </a:prstGeom>
          <a:solidFill>
            <a:srgbClr val="F6A660"/>
          </a:solidFill>
        </p:spPr>
        <p:txBody>
          <a:bodyPr wrap="square" rtlCol="0">
            <a:spAutoFit/>
          </a:bodyPr>
          <a:lstStyle/>
          <a:p>
            <a:pPr algn="ctr"/>
            <a:r>
              <a:rPr lang="es-MX" sz="600" dirty="0"/>
              <a:t>En línea</a:t>
            </a:r>
          </a:p>
        </p:txBody>
      </p:sp>
      <p:sp>
        <p:nvSpPr>
          <p:cNvPr id="138" name="CuadroTexto 137"/>
          <p:cNvSpPr txBox="1"/>
          <p:nvPr/>
        </p:nvSpPr>
        <p:spPr>
          <a:xfrm>
            <a:off x="6836183" y="3208211"/>
            <a:ext cx="450775" cy="184666"/>
          </a:xfrm>
          <a:prstGeom prst="rect">
            <a:avLst/>
          </a:prstGeom>
          <a:solidFill>
            <a:srgbClr val="F6A660"/>
          </a:solidFill>
        </p:spPr>
        <p:txBody>
          <a:bodyPr wrap="square" rtlCol="0">
            <a:spAutoFit/>
          </a:bodyPr>
          <a:lstStyle/>
          <a:p>
            <a:pPr algn="ctr"/>
            <a:r>
              <a:rPr lang="es-MX" sz="600" dirty="0"/>
              <a:t>En línea</a:t>
            </a:r>
          </a:p>
        </p:txBody>
      </p:sp>
      <p:sp>
        <p:nvSpPr>
          <p:cNvPr id="139" name="CuadroTexto 138"/>
          <p:cNvSpPr txBox="1"/>
          <p:nvPr/>
        </p:nvSpPr>
        <p:spPr>
          <a:xfrm>
            <a:off x="10579102" y="2112632"/>
            <a:ext cx="450775" cy="184666"/>
          </a:xfrm>
          <a:prstGeom prst="rect">
            <a:avLst/>
          </a:prstGeom>
          <a:solidFill>
            <a:srgbClr val="F6A660"/>
          </a:solidFill>
        </p:spPr>
        <p:txBody>
          <a:bodyPr wrap="square" rtlCol="0">
            <a:spAutoFit/>
          </a:bodyPr>
          <a:lstStyle/>
          <a:p>
            <a:pPr algn="ctr"/>
            <a:r>
              <a:rPr lang="es-MX" sz="600" dirty="0"/>
              <a:t>En línea</a:t>
            </a:r>
          </a:p>
        </p:txBody>
      </p:sp>
      <p:sp>
        <p:nvSpPr>
          <p:cNvPr id="140" name="CuadroTexto 139"/>
          <p:cNvSpPr txBox="1"/>
          <p:nvPr/>
        </p:nvSpPr>
        <p:spPr>
          <a:xfrm>
            <a:off x="10598105" y="4253775"/>
            <a:ext cx="450775" cy="184666"/>
          </a:xfrm>
          <a:prstGeom prst="rect">
            <a:avLst/>
          </a:prstGeom>
          <a:solidFill>
            <a:srgbClr val="F6A660"/>
          </a:solidFill>
        </p:spPr>
        <p:txBody>
          <a:bodyPr wrap="square" rtlCol="0">
            <a:spAutoFit/>
          </a:bodyPr>
          <a:lstStyle/>
          <a:p>
            <a:pPr algn="ctr"/>
            <a:r>
              <a:rPr lang="es-MX" sz="600" dirty="0"/>
              <a:t>En línea</a:t>
            </a:r>
          </a:p>
        </p:txBody>
      </p:sp>
      <p:sp>
        <p:nvSpPr>
          <p:cNvPr id="141" name="CuadroTexto 140"/>
          <p:cNvSpPr txBox="1"/>
          <p:nvPr/>
        </p:nvSpPr>
        <p:spPr>
          <a:xfrm>
            <a:off x="8354461" y="6312289"/>
            <a:ext cx="472113" cy="169277"/>
          </a:xfrm>
          <a:prstGeom prst="rect">
            <a:avLst/>
          </a:prstGeom>
          <a:solidFill>
            <a:srgbClr val="B59BE0"/>
          </a:solidFill>
        </p:spPr>
        <p:txBody>
          <a:bodyPr wrap="square" rtlCol="0">
            <a:spAutoFit/>
          </a:bodyPr>
          <a:lstStyle/>
          <a:p>
            <a:pPr algn="ctr"/>
            <a:r>
              <a:rPr lang="es-MX" sz="500" dirty="0"/>
              <a:t>Híbrido</a:t>
            </a:r>
          </a:p>
        </p:txBody>
      </p:sp>
      <p:sp>
        <p:nvSpPr>
          <p:cNvPr id="142" name="CuadroTexto 141"/>
          <p:cNvSpPr txBox="1"/>
          <p:nvPr/>
        </p:nvSpPr>
        <p:spPr>
          <a:xfrm>
            <a:off x="10611962" y="6280368"/>
            <a:ext cx="450775" cy="184666"/>
          </a:xfrm>
          <a:prstGeom prst="rect">
            <a:avLst/>
          </a:prstGeom>
          <a:solidFill>
            <a:srgbClr val="F6A660"/>
          </a:solidFill>
        </p:spPr>
        <p:txBody>
          <a:bodyPr wrap="square" rtlCol="0">
            <a:spAutoFit/>
          </a:bodyPr>
          <a:lstStyle/>
          <a:p>
            <a:pPr algn="ctr"/>
            <a:r>
              <a:rPr lang="es-MX" sz="600" dirty="0"/>
              <a:t>En línea</a:t>
            </a:r>
          </a:p>
        </p:txBody>
      </p:sp>
      <p:sp>
        <p:nvSpPr>
          <p:cNvPr id="2" name="CuadroTexto 1">
            <a:extLst>
              <a:ext uri="{FF2B5EF4-FFF2-40B4-BE49-F238E27FC236}">
                <a16:creationId xmlns:a16="http://schemas.microsoft.com/office/drawing/2014/main" id="{D17E11AC-7481-B832-B401-0AA1AAF8E2CA}"/>
              </a:ext>
            </a:extLst>
          </p:cNvPr>
          <p:cNvSpPr txBox="1"/>
          <p:nvPr/>
        </p:nvSpPr>
        <p:spPr>
          <a:xfrm>
            <a:off x="8997216" y="1448732"/>
            <a:ext cx="697822" cy="230832"/>
          </a:xfrm>
          <a:prstGeom prst="rect">
            <a:avLst/>
          </a:prstGeom>
          <a:solidFill>
            <a:srgbClr val="F6A660"/>
          </a:solidFill>
        </p:spPr>
        <p:txBody>
          <a:bodyPr wrap="square" rtlCol="0">
            <a:spAutoFit/>
          </a:bodyPr>
          <a:lstStyle/>
          <a:p>
            <a:pPr algn="ctr"/>
            <a:r>
              <a:rPr lang="es-MX" sz="900" dirty="0"/>
              <a:t>On line </a:t>
            </a:r>
          </a:p>
        </p:txBody>
      </p:sp>
      <p:sp>
        <p:nvSpPr>
          <p:cNvPr id="3" name="CuadroTexto 2">
            <a:extLst>
              <a:ext uri="{FF2B5EF4-FFF2-40B4-BE49-F238E27FC236}">
                <a16:creationId xmlns:a16="http://schemas.microsoft.com/office/drawing/2014/main" id="{EC7E391A-C891-0C98-7D3B-ABBD0D2A47C9}"/>
              </a:ext>
            </a:extLst>
          </p:cNvPr>
          <p:cNvSpPr txBox="1"/>
          <p:nvPr/>
        </p:nvSpPr>
        <p:spPr>
          <a:xfrm>
            <a:off x="8063008" y="1452006"/>
            <a:ext cx="697823" cy="230832"/>
          </a:xfrm>
          <a:prstGeom prst="rect">
            <a:avLst/>
          </a:prstGeom>
          <a:solidFill>
            <a:srgbClr val="92D050"/>
          </a:solidFill>
        </p:spPr>
        <p:txBody>
          <a:bodyPr wrap="square" rtlCol="0">
            <a:spAutoFit/>
          </a:bodyPr>
          <a:lstStyle/>
          <a:p>
            <a:pPr algn="ctr"/>
            <a:r>
              <a:rPr lang="es-MX" sz="900" dirty="0"/>
              <a:t>In person </a:t>
            </a:r>
          </a:p>
        </p:txBody>
      </p:sp>
      <p:sp>
        <p:nvSpPr>
          <p:cNvPr id="5" name="CuadroTexto 4">
            <a:extLst>
              <a:ext uri="{FF2B5EF4-FFF2-40B4-BE49-F238E27FC236}">
                <a16:creationId xmlns:a16="http://schemas.microsoft.com/office/drawing/2014/main" id="{F4A57EB3-CDFC-A5DA-04EF-622F4316E818}"/>
              </a:ext>
            </a:extLst>
          </p:cNvPr>
          <p:cNvSpPr txBox="1"/>
          <p:nvPr/>
        </p:nvSpPr>
        <p:spPr>
          <a:xfrm>
            <a:off x="10765345" y="1448732"/>
            <a:ext cx="697822" cy="230832"/>
          </a:xfrm>
          <a:prstGeom prst="rect">
            <a:avLst/>
          </a:prstGeom>
          <a:solidFill>
            <a:srgbClr val="B59BE0"/>
          </a:solidFill>
        </p:spPr>
        <p:txBody>
          <a:bodyPr wrap="square" rtlCol="0">
            <a:spAutoFit/>
          </a:bodyPr>
          <a:lstStyle/>
          <a:p>
            <a:pPr algn="ctr"/>
            <a:r>
              <a:rPr lang="es-MX" sz="900" dirty="0"/>
              <a:t>Hybrid</a:t>
            </a:r>
          </a:p>
        </p:txBody>
      </p:sp>
      <p:sp>
        <p:nvSpPr>
          <p:cNvPr id="6" name="CuadroTexto 5">
            <a:extLst>
              <a:ext uri="{FF2B5EF4-FFF2-40B4-BE49-F238E27FC236}">
                <a16:creationId xmlns:a16="http://schemas.microsoft.com/office/drawing/2014/main" id="{4AB2DF28-ABBE-BB2B-3385-28F40C9084F3}"/>
              </a:ext>
            </a:extLst>
          </p:cNvPr>
          <p:cNvSpPr txBox="1"/>
          <p:nvPr/>
        </p:nvSpPr>
        <p:spPr>
          <a:xfrm>
            <a:off x="9881281" y="1448732"/>
            <a:ext cx="697821" cy="230832"/>
          </a:xfrm>
          <a:prstGeom prst="rect">
            <a:avLst/>
          </a:prstGeom>
          <a:solidFill>
            <a:schemeClr val="accent1">
              <a:lumMod val="25000"/>
              <a:lumOff val="75000"/>
            </a:schemeClr>
          </a:solidFill>
        </p:spPr>
        <p:txBody>
          <a:bodyPr wrap="square" rtlCol="0">
            <a:spAutoFit/>
          </a:bodyPr>
          <a:lstStyle/>
          <a:p>
            <a:pPr algn="ctr"/>
            <a:r>
              <a:rPr lang="es-MX" sz="900" dirty="0"/>
              <a:t>Disabled</a:t>
            </a:r>
          </a:p>
        </p:txBody>
      </p:sp>
    </p:spTree>
    <p:extLst>
      <p:ext uri="{BB962C8B-B14F-4D97-AF65-F5344CB8AC3E}">
        <p14:creationId xmlns:p14="http://schemas.microsoft.com/office/powerpoint/2010/main" val="238923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barn(inVertical)">
                                      <p:cBhvr>
                                        <p:cTn id="7" dur="500"/>
                                        <p:tgtEl>
                                          <p:spTgt spid="10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barn(inVertical)">
                                      <p:cBhvr>
                                        <p:cTn id="10" dur="500"/>
                                        <p:tgtEl>
                                          <p:spTgt spid="106"/>
                                        </p:tgtEl>
                                      </p:cBhvr>
                                    </p:animEffect>
                                  </p:childTnLst>
                                </p:cTn>
                              </p:par>
                              <p:par>
                                <p:cTn id="11" presetID="16" presetClass="entr" presetSubtype="21" fill="hold" nodeType="withEffect">
                                  <p:stCondLst>
                                    <p:cond delay="0"/>
                                  </p:stCondLst>
                                  <p:childTnLst>
                                    <p:set>
                                      <p:cBhvr>
                                        <p:cTn id="12" dur="1" fill="hold">
                                          <p:stCondLst>
                                            <p:cond delay="0"/>
                                          </p:stCondLst>
                                        </p:cTn>
                                        <p:tgtEl>
                                          <p:spTgt spid="109"/>
                                        </p:tgtEl>
                                        <p:attrNameLst>
                                          <p:attrName>style.visibility</p:attrName>
                                        </p:attrNameLst>
                                      </p:cBhvr>
                                      <p:to>
                                        <p:strVal val="visible"/>
                                      </p:to>
                                    </p:set>
                                    <p:animEffect transition="in" filter="barn(inVertical)">
                                      <p:cBhvr>
                                        <p:cTn id="13" dur="500"/>
                                        <p:tgtEl>
                                          <p:spTgt spid="10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5"/>
                                        </p:tgtEl>
                                        <p:attrNameLst>
                                          <p:attrName>style.visibility</p:attrName>
                                        </p:attrNameLst>
                                      </p:cBhvr>
                                      <p:to>
                                        <p:strVal val="visible"/>
                                      </p:to>
                                    </p:set>
                                    <p:animEffect transition="in" filter="barn(inVertical)">
                                      <p:cBhvr>
                                        <p:cTn id="16" dur="500"/>
                                        <p:tgtEl>
                                          <p:spTgt spid="12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26"/>
                                        </p:tgtEl>
                                        <p:attrNameLst>
                                          <p:attrName>style.visibility</p:attrName>
                                        </p:attrNameLst>
                                      </p:cBhvr>
                                      <p:to>
                                        <p:strVal val="visible"/>
                                      </p:to>
                                    </p:set>
                                    <p:animEffect transition="in" filter="barn(inVertical)">
                                      <p:cBhvr>
                                        <p:cTn id="19" dur="500"/>
                                        <p:tgtEl>
                                          <p:spTgt spid="126"/>
                                        </p:tgtEl>
                                      </p:cBhvr>
                                    </p:animEffect>
                                  </p:childTnLst>
                                </p:cTn>
                              </p:par>
                              <p:par>
                                <p:cTn id="20" presetID="16" presetClass="entr" presetSubtype="21" fill="hold" nodeType="withEffect">
                                  <p:stCondLst>
                                    <p:cond delay="0"/>
                                  </p:stCondLst>
                                  <p:childTnLst>
                                    <p:set>
                                      <p:cBhvr>
                                        <p:cTn id="21" dur="1" fill="hold">
                                          <p:stCondLst>
                                            <p:cond delay="0"/>
                                          </p:stCondLst>
                                        </p:cTn>
                                        <p:tgtEl>
                                          <p:spTgt spid="113"/>
                                        </p:tgtEl>
                                        <p:attrNameLst>
                                          <p:attrName>style.visibility</p:attrName>
                                        </p:attrNameLst>
                                      </p:cBhvr>
                                      <p:to>
                                        <p:strVal val="visible"/>
                                      </p:to>
                                    </p:set>
                                    <p:animEffect transition="in" filter="barn(inVertical)">
                                      <p:cBhvr>
                                        <p:cTn id="22" dur="500"/>
                                        <p:tgtEl>
                                          <p:spTgt spid="113"/>
                                        </p:tgtEl>
                                      </p:cBhvr>
                                    </p:animEffect>
                                  </p:childTnLst>
                                </p:cTn>
                              </p:par>
                              <p:par>
                                <p:cTn id="23" presetID="16" presetClass="entr" presetSubtype="21" fill="hold" nodeType="withEffect">
                                  <p:stCondLst>
                                    <p:cond delay="0"/>
                                  </p:stCondLst>
                                  <p:childTnLst>
                                    <p:set>
                                      <p:cBhvr>
                                        <p:cTn id="24" dur="1" fill="hold">
                                          <p:stCondLst>
                                            <p:cond delay="0"/>
                                          </p:stCondLst>
                                        </p:cTn>
                                        <p:tgtEl>
                                          <p:spTgt spid="117"/>
                                        </p:tgtEl>
                                        <p:attrNameLst>
                                          <p:attrName>style.visibility</p:attrName>
                                        </p:attrNameLst>
                                      </p:cBhvr>
                                      <p:to>
                                        <p:strVal val="visible"/>
                                      </p:to>
                                    </p:set>
                                    <p:animEffect transition="in" filter="barn(inVertical)">
                                      <p:cBhvr>
                                        <p:cTn id="25" dur="500"/>
                                        <p:tgtEl>
                                          <p:spTgt spid="11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28"/>
                                        </p:tgtEl>
                                        <p:attrNameLst>
                                          <p:attrName>style.visibility</p:attrName>
                                        </p:attrNameLst>
                                      </p:cBhvr>
                                      <p:to>
                                        <p:strVal val="visible"/>
                                      </p:to>
                                    </p:set>
                                    <p:animEffect transition="in" filter="barn(inVertical)">
                                      <p:cBhvr>
                                        <p:cTn id="28" dur="500"/>
                                        <p:tgtEl>
                                          <p:spTgt spid="128"/>
                                        </p:tgtEl>
                                      </p:cBhvr>
                                    </p:animEffect>
                                  </p:childTnLst>
                                </p:cTn>
                              </p:par>
                              <p:par>
                                <p:cTn id="29" presetID="16" presetClass="entr" presetSubtype="21" fill="hold" nodeType="with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arn(inVertical)">
                                      <p:cBhvr>
                                        <p:cTn id="31" dur="500"/>
                                        <p:tgtEl>
                                          <p:spTgt spid="12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barn(inVertical)">
                                      <p:cBhvr>
                                        <p:cTn id="34" dur="500"/>
                                        <p:tgtEl>
                                          <p:spTgt spid="129"/>
                                        </p:tgtEl>
                                      </p:cBhvr>
                                    </p:animEffect>
                                  </p:childTnLst>
                                </p:cTn>
                              </p:par>
                              <p:par>
                                <p:cTn id="35" presetID="16" presetClass="entr" presetSubtype="21" fill="hold" nodeType="withEffect">
                                  <p:stCondLst>
                                    <p:cond delay="0"/>
                                  </p:stCondLst>
                                  <p:childTnLst>
                                    <p:set>
                                      <p:cBhvr>
                                        <p:cTn id="36" dur="1" fill="hold">
                                          <p:stCondLst>
                                            <p:cond delay="0"/>
                                          </p:stCondLst>
                                        </p:cTn>
                                        <p:tgtEl>
                                          <p:spTgt spid="101"/>
                                        </p:tgtEl>
                                        <p:attrNameLst>
                                          <p:attrName>style.visibility</p:attrName>
                                        </p:attrNameLst>
                                      </p:cBhvr>
                                      <p:to>
                                        <p:strVal val="visible"/>
                                      </p:to>
                                    </p:set>
                                    <p:animEffect transition="in" filter="barn(inVertical)">
                                      <p:cBhvr>
                                        <p:cTn id="37" dur="500"/>
                                        <p:tgtEl>
                                          <p:spTgt spid="101"/>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30"/>
                                        </p:tgtEl>
                                        <p:attrNameLst>
                                          <p:attrName>style.visibility</p:attrName>
                                        </p:attrNameLst>
                                      </p:cBhvr>
                                      <p:to>
                                        <p:strVal val="visible"/>
                                      </p:to>
                                    </p:set>
                                    <p:animEffect transition="in" filter="barn(inVertical)">
                                      <p:cBhvr>
                                        <p:cTn id="40" dur="500"/>
                                        <p:tgtEl>
                                          <p:spTgt spid="130"/>
                                        </p:tgtEl>
                                      </p:cBhvr>
                                    </p:animEffect>
                                  </p:childTnLst>
                                </p:cTn>
                              </p:par>
                              <p:par>
                                <p:cTn id="41" presetID="16" presetClass="entr" presetSubtype="21" fill="hold" nodeType="with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barn(inVertical)">
                                      <p:cBhvr>
                                        <p:cTn id="43" dur="500"/>
                                        <p:tgtEl>
                                          <p:spTgt spid="81"/>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31"/>
                                        </p:tgtEl>
                                        <p:attrNameLst>
                                          <p:attrName>style.visibility</p:attrName>
                                        </p:attrNameLst>
                                      </p:cBhvr>
                                      <p:to>
                                        <p:strVal val="visible"/>
                                      </p:to>
                                    </p:set>
                                    <p:animEffect transition="in" filter="barn(inVertical)">
                                      <p:cBhvr>
                                        <p:cTn id="46" dur="500"/>
                                        <p:tgtEl>
                                          <p:spTgt spid="131"/>
                                        </p:tgtEl>
                                      </p:cBhvr>
                                    </p:animEffect>
                                  </p:childTnLst>
                                </p:cTn>
                              </p:par>
                              <p:par>
                                <p:cTn id="47" presetID="16" presetClass="entr" presetSubtype="21" fill="hold"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barn(inVertical)">
                                      <p:cBhvr>
                                        <p:cTn id="49" dur="500"/>
                                        <p:tgtEl>
                                          <p:spTgt spid="85"/>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32"/>
                                        </p:tgtEl>
                                        <p:attrNameLst>
                                          <p:attrName>style.visibility</p:attrName>
                                        </p:attrNameLst>
                                      </p:cBhvr>
                                      <p:to>
                                        <p:strVal val="visible"/>
                                      </p:to>
                                    </p:set>
                                    <p:animEffect transition="in" filter="barn(inVertical)">
                                      <p:cBhvr>
                                        <p:cTn id="52" dur="500"/>
                                        <p:tgtEl>
                                          <p:spTgt spid="132"/>
                                        </p:tgtEl>
                                      </p:cBhvr>
                                    </p:animEffect>
                                  </p:childTnLst>
                                </p:cTn>
                              </p:par>
                              <p:par>
                                <p:cTn id="53" presetID="16" presetClass="entr" presetSubtype="21" fill="hold" nodeType="with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barn(inVertical)">
                                      <p:cBhvr>
                                        <p:cTn id="55" dur="500"/>
                                        <p:tgtEl>
                                          <p:spTgt spid="89"/>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barn(inVertical)">
                                      <p:cBhvr>
                                        <p:cTn id="58" dur="500"/>
                                        <p:tgtEl>
                                          <p:spTgt spid="90"/>
                                        </p:tgtEl>
                                      </p:cBhvr>
                                    </p:animEffect>
                                  </p:childTnLst>
                                </p:cTn>
                              </p:par>
                              <p:par>
                                <p:cTn id="59" presetID="16" presetClass="entr" presetSubtype="21" fill="hold" nodeType="withEffect">
                                  <p:stCondLst>
                                    <p:cond delay="0"/>
                                  </p:stCondLst>
                                  <p:childTnLst>
                                    <p:set>
                                      <p:cBhvr>
                                        <p:cTn id="60" dur="1" fill="hold">
                                          <p:stCondLst>
                                            <p:cond delay="0"/>
                                          </p:stCondLst>
                                        </p:cTn>
                                        <p:tgtEl>
                                          <p:spTgt spid="93"/>
                                        </p:tgtEl>
                                        <p:attrNameLst>
                                          <p:attrName>style.visibility</p:attrName>
                                        </p:attrNameLst>
                                      </p:cBhvr>
                                      <p:to>
                                        <p:strVal val="visible"/>
                                      </p:to>
                                    </p:set>
                                    <p:animEffect transition="in" filter="barn(inVertical)">
                                      <p:cBhvr>
                                        <p:cTn id="61" dur="500"/>
                                        <p:tgtEl>
                                          <p:spTgt spid="93"/>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barn(inVertical)">
                                      <p:cBhvr>
                                        <p:cTn id="64" dur="500"/>
                                        <p:tgtEl>
                                          <p:spTgt spid="94"/>
                                        </p:tgtEl>
                                      </p:cBhvr>
                                    </p:animEffect>
                                  </p:childTnLst>
                                </p:cTn>
                              </p:par>
                              <p:par>
                                <p:cTn id="65" presetID="16" presetClass="entr" presetSubtype="21" fill="hold" nodeType="with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barn(inVertical)">
                                      <p:cBhvr>
                                        <p:cTn id="67" dur="500"/>
                                        <p:tgtEl>
                                          <p:spTgt spid="97"/>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41"/>
                                        </p:tgtEl>
                                        <p:attrNameLst>
                                          <p:attrName>style.visibility</p:attrName>
                                        </p:attrNameLst>
                                      </p:cBhvr>
                                      <p:to>
                                        <p:strVal val="visible"/>
                                      </p:to>
                                    </p:set>
                                    <p:animEffect transition="in" filter="barn(inVertical)">
                                      <p:cBhvr>
                                        <p:cTn id="70" dur="500"/>
                                        <p:tgtEl>
                                          <p:spTgt spid="141"/>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nodeType="clickEffect">
                                  <p:stCondLst>
                                    <p:cond delay="0"/>
                                  </p:stCondLst>
                                  <p:childTnLst>
                                    <p:set>
                                      <p:cBhvr>
                                        <p:cTn id="74" dur="1" fill="hold">
                                          <p:stCondLst>
                                            <p:cond delay="0"/>
                                          </p:stCondLst>
                                        </p:cTn>
                                        <p:tgtEl>
                                          <p:spTgt spid="107"/>
                                        </p:tgtEl>
                                        <p:attrNameLst>
                                          <p:attrName>style.visibility</p:attrName>
                                        </p:attrNameLst>
                                      </p:cBhvr>
                                      <p:to>
                                        <p:strVal val="visible"/>
                                      </p:to>
                                    </p:set>
                                    <p:animEffect transition="in" filter="randombar(horizontal)">
                                      <p:cBhvr>
                                        <p:cTn id="75" dur="500"/>
                                        <p:tgtEl>
                                          <p:spTgt spid="107"/>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133"/>
                                        </p:tgtEl>
                                        <p:attrNameLst>
                                          <p:attrName>style.visibility</p:attrName>
                                        </p:attrNameLst>
                                      </p:cBhvr>
                                      <p:to>
                                        <p:strVal val="visible"/>
                                      </p:to>
                                    </p:set>
                                    <p:animEffect transition="in" filter="randombar(horizontal)">
                                      <p:cBhvr>
                                        <p:cTn id="78" dur="500"/>
                                        <p:tgtEl>
                                          <p:spTgt spid="133"/>
                                        </p:tgtEl>
                                      </p:cBhvr>
                                    </p:animEffect>
                                  </p:childTnLst>
                                </p:cTn>
                              </p:par>
                              <p:par>
                                <p:cTn id="79" presetID="14" presetClass="entr" presetSubtype="10" fill="hold" nodeType="withEffect">
                                  <p:stCondLst>
                                    <p:cond delay="0"/>
                                  </p:stCondLst>
                                  <p:childTnLst>
                                    <p:set>
                                      <p:cBhvr>
                                        <p:cTn id="80" dur="1" fill="hold">
                                          <p:stCondLst>
                                            <p:cond delay="0"/>
                                          </p:stCondLst>
                                        </p:cTn>
                                        <p:tgtEl>
                                          <p:spTgt spid="111"/>
                                        </p:tgtEl>
                                        <p:attrNameLst>
                                          <p:attrName>style.visibility</p:attrName>
                                        </p:attrNameLst>
                                      </p:cBhvr>
                                      <p:to>
                                        <p:strVal val="visible"/>
                                      </p:to>
                                    </p:set>
                                    <p:animEffect transition="in" filter="randombar(horizontal)">
                                      <p:cBhvr>
                                        <p:cTn id="81" dur="500"/>
                                        <p:tgtEl>
                                          <p:spTgt spid="111"/>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34"/>
                                        </p:tgtEl>
                                        <p:attrNameLst>
                                          <p:attrName>style.visibility</p:attrName>
                                        </p:attrNameLst>
                                      </p:cBhvr>
                                      <p:to>
                                        <p:strVal val="visible"/>
                                      </p:to>
                                    </p:set>
                                    <p:animEffect transition="in" filter="randombar(horizontal)">
                                      <p:cBhvr>
                                        <p:cTn id="84" dur="500"/>
                                        <p:tgtEl>
                                          <p:spTgt spid="134"/>
                                        </p:tgtEl>
                                      </p:cBhvr>
                                    </p:animEffect>
                                  </p:childTnLst>
                                </p:cTn>
                              </p:par>
                              <p:par>
                                <p:cTn id="85" presetID="14" presetClass="entr" presetSubtype="10" fill="hold" nodeType="withEffect">
                                  <p:stCondLst>
                                    <p:cond delay="0"/>
                                  </p:stCondLst>
                                  <p:childTnLst>
                                    <p:set>
                                      <p:cBhvr>
                                        <p:cTn id="86" dur="1" fill="hold">
                                          <p:stCondLst>
                                            <p:cond delay="0"/>
                                          </p:stCondLst>
                                        </p:cTn>
                                        <p:tgtEl>
                                          <p:spTgt spid="115"/>
                                        </p:tgtEl>
                                        <p:attrNameLst>
                                          <p:attrName>style.visibility</p:attrName>
                                        </p:attrNameLst>
                                      </p:cBhvr>
                                      <p:to>
                                        <p:strVal val="visible"/>
                                      </p:to>
                                    </p:set>
                                    <p:animEffect transition="in" filter="randombar(horizontal)">
                                      <p:cBhvr>
                                        <p:cTn id="87" dur="500"/>
                                        <p:tgtEl>
                                          <p:spTgt spid="115"/>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135"/>
                                        </p:tgtEl>
                                        <p:attrNameLst>
                                          <p:attrName>style.visibility</p:attrName>
                                        </p:attrNameLst>
                                      </p:cBhvr>
                                      <p:to>
                                        <p:strVal val="visible"/>
                                      </p:to>
                                    </p:set>
                                    <p:animEffect transition="in" filter="randombar(horizontal)">
                                      <p:cBhvr>
                                        <p:cTn id="90" dur="500"/>
                                        <p:tgtEl>
                                          <p:spTgt spid="135"/>
                                        </p:tgtEl>
                                      </p:cBhvr>
                                    </p:animEffect>
                                  </p:childTnLst>
                                </p:cTn>
                              </p:par>
                              <p:par>
                                <p:cTn id="91" presetID="14" presetClass="entr" presetSubtype="10" fill="hold" nodeType="withEffect">
                                  <p:stCondLst>
                                    <p:cond delay="0"/>
                                  </p:stCondLst>
                                  <p:childTnLst>
                                    <p:set>
                                      <p:cBhvr>
                                        <p:cTn id="92" dur="1" fill="hold">
                                          <p:stCondLst>
                                            <p:cond delay="0"/>
                                          </p:stCondLst>
                                        </p:cTn>
                                        <p:tgtEl>
                                          <p:spTgt spid="119"/>
                                        </p:tgtEl>
                                        <p:attrNameLst>
                                          <p:attrName>style.visibility</p:attrName>
                                        </p:attrNameLst>
                                      </p:cBhvr>
                                      <p:to>
                                        <p:strVal val="visible"/>
                                      </p:to>
                                    </p:set>
                                    <p:animEffect transition="in" filter="randombar(horizontal)">
                                      <p:cBhvr>
                                        <p:cTn id="93" dur="500"/>
                                        <p:tgtEl>
                                          <p:spTgt spid="119"/>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136"/>
                                        </p:tgtEl>
                                        <p:attrNameLst>
                                          <p:attrName>style.visibility</p:attrName>
                                        </p:attrNameLst>
                                      </p:cBhvr>
                                      <p:to>
                                        <p:strVal val="visible"/>
                                      </p:to>
                                    </p:set>
                                    <p:animEffect transition="in" filter="randombar(horizontal)">
                                      <p:cBhvr>
                                        <p:cTn id="96" dur="500"/>
                                        <p:tgtEl>
                                          <p:spTgt spid="136"/>
                                        </p:tgtEl>
                                      </p:cBhvr>
                                    </p:animEffect>
                                  </p:childTnLst>
                                </p:cTn>
                              </p:par>
                              <p:par>
                                <p:cTn id="97" presetID="14" presetClass="entr" presetSubtype="10" fill="hold" nodeType="withEffect">
                                  <p:stCondLst>
                                    <p:cond delay="0"/>
                                  </p:stCondLst>
                                  <p:childTnLst>
                                    <p:set>
                                      <p:cBhvr>
                                        <p:cTn id="98" dur="1" fill="hold">
                                          <p:stCondLst>
                                            <p:cond delay="0"/>
                                          </p:stCondLst>
                                        </p:cTn>
                                        <p:tgtEl>
                                          <p:spTgt spid="122"/>
                                        </p:tgtEl>
                                        <p:attrNameLst>
                                          <p:attrName>style.visibility</p:attrName>
                                        </p:attrNameLst>
                                      </p:cBhvr>
                                      <p:to>
                                        <p:strVal val="visible"/>
                                      </p:to>
                                    </p:set>
                                    <p:animEffect transition="in" filter="randombar(horizontal)">
                                      <p:cBhvr>
                                        <p:cTn id="99" dur="500"/>
                                        <p:tgtEl>
                                          <p:spTgt spid="122"/>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137"/>
                                        </p:tgtEl>
                                        <p:attrNameLst>
                                          <p:attrName>style.visibility</p:attrName>
                                        </p:attrNameLst>
                                      </p:cBhvr>
                                      <p:to>
                                        <p:strVal val="visible"/>
                                      </p:to>
                                    </p:set>
                                    <p:animEffect transition="in" filter="randombar(horizontal)">
                                      <p:cBhvr>
                                        <p:cTn id="102" dur="500"/>
                                        <p:tgtEl>
                                          <p:spTgt spid="137"/>
                                        </p:tgtEl>
                                      </p:cBhvr>
                                    </p:animEffect>
                                  </p:childTnLst>
                                </p:cTn>
                              </p:par>
                              <p:par>
                                <p:cTn id="103" presetID="14" presetClass="entr" presetSubtype="10" fill="hold" nodeType="withEffect">
                                  <p:stCondLst>
                                    <p:cond delay="0"/>
                                  </p:stCondLst>
                                  <p:childTnLst>
                                    <p:set>
                                      <p:cBhvr>
                                        <p:cTn id="104" dur="1" fill="hold">
                                          <p:stCondLst>
                                            <p:cond delay="0"/>
                                          </p:stCondLst>
                                        </p:cTn>
                                        <p:tgtEl>
                                          <p:spTgt spid="103"/>
                                        </p:tgtEl>
                                        <p:attrNameLst>
                                          <p:attrName>style.visibility</p:attrName>
                                        </p:attrNameLst>
                                      </p:cBhvr>
                                      <p:to>
                                        <p:strVal val="visible"/>
                                      </p:to>
                                    </p:set>
                                    <p:animEffect transition="in" filter="randombar(horizontal)">
                                      <p:cBhvr>
                                        <p:cTn id="105" dur="500"/>
                                        <p:tgtEl>
                                          <p:spTgt spid="103"/>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138"/>
                                        </p:tgtEl>
                                        <p:attrNameLst>
                                          <p:attrName>style.visibility</p:attrName>
                                        </p:attrNameLst>
                                      </p:cBhvr>
                                      <p:to>
                                        <p:strVal val="visible"/>
                                      </p:to>
                                    </p:set>
                                    <p:animEffect transition="in" filter="randombar(horizontal)">
                                      <p:cBhvr>
                                        <p:cTn id="108" dur="500"/>
                                        <p:tgtEl>
                                          <p:spTgt spid="138"/>
                                        </p:tgtEl>
                                      </p:cBhvr>
                                    </p:animEffect>
                                  </p:childTnLst>
                                </p:cTn>
                              </p:par>
                              <p:par>
                                <p:cTn id="109" presetID="14" presetClass="entr" presetSubtype="10" fill="hold" nodeType="with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randombar(horizontal)">
                                      <p:cBhvr>
                                        <p:cTn id="111" dur="500"/>
                                        <p:tgtEl>
                                          <p:spTgt spid="83"/>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139"/>
                                        </p:tgtEl>
                                        <p:attrNameLst>
                                          <p:attrName>style.visibility</p:attrName>
                                        </p:attrNameLst>
                                      </p:cBhvr>
                                      <p:to>
                                        <p:strVal val="visible"/>
                                      </p:to>
                                    </p:set>
                                    <p:animEffect transition="in" filter="randombar(horizontal)">
                                      <p:cBhvr>
                                        <p:cTn id="114" dur="500"/>
                                        <p:tgtEl>
                                          <p:spTgt spid="139"/>
                                        </p:tgtEl>
                                      </p:cBhvr>
                                    </p:animEffect>
                                  </p:childTnLst>
                                </p:cTn>
                              </p:par>
                              <p:par>
                                <p:cTn id="115" presetID="14" presetClass="entr" presetSubtype="10" fill="hold" nodeType="withEffect">
                                  <p:stCondLst>
                                    <p:cond delay="0"/>
                                  </p:stCondLst>
                                  <p:childTnLst>
                                    <p:set>
                                      <p:cBhvr>
                                        <p:cTn id="116" dur="1" fill="hold">
                                          <p:stCondLst>
                                            <p:cond delay="0"/>
                                          </p:stCondLst>
                                        </p:cTn>
                                        <p:tgtEl>
                                          <p:spTgt spid="87"/>
                                        </p:tgtEl>
                                        <p:attrNameLst>
                                          <p:attrName>style.visibility</p:attrName>
                                        </p:attrNameLst>
                                      </p:cBhvr>
                                      <p:to>
                                        <p:strVal val="visible"/>
                                      </p:to>
                                    </p:set>
                                    <p:animEffect transition="in" filter="randombar(horizontal)">
                                      <p:cBhvr>
                                        <p:cTn id="117" dur="500"/>
                                        <p:tgtEl>
                                          <p:spTgt spid="87"/>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88"/>
                                        </p:tgtEl>
                                        <p:attrNameLst>
                                          <p:attrName>style.visibility</p:attrName>
                                        </p:attrNameLst>
                                      </p:cBhvr>
                                      <p:to>
                                        <p:strVal val="visible"/>
                                      </p:to>
                                    </p:set>
                                    <p:animEffect transition="in" filter="randombar(horizontal)">
                                      <p:cBhvr>
                                        <p:cTn id="120" dur="500"/>
                                        <p:tgtEl>
                                          <p:spTgt spid="88"/>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140"/>
                                        </p:tgtEl>
                                        <p:attrNameLst>
                                          <p:attrName>style.visibility</p:attrName>
                                        </p:attrNameLst>
                                      </p:cBhvr>
                                      <p:to>
                                        <p:strVal val="visible"/>
                                      </p:to>
                                    </p:set>
                                    <p:animEffect transition="in" filter="randombar(horizontal)">
                                      <p:cBhvr>
                                        <p:cTn id="123" dur="500"/>
                                        <p:tgtEl>
                                          <p:spTgt spid="140"/>
                                        </p:tgtEl>
                                      </p:cBhvr>
                                    </p:animEffect>
                                  </p:childTnLst>
                                </p:cTn>
                              </p:par>
                              <p:par>
                                <p:cTn id="124" presetID="14" presetClass="entr" presetSubtype="10" fill="hold" nodeType="withEffect">
                                  <p:stCondLst>
                                    <p:cond delay="0"/>
                                  </p:stCondLst>
                                  <p:childTnLst>
                                    <p:set>
                                      <p:cBhvr>
                                        <p:cTn id="125" dur="1" fill="hold">
                                          <p:stCondLst>
                                            <p:cond delay="0"/>
                                          </p:stCondLst>
                                        </p:cTn>
                                        <p:tgtEl>
                                          <p:spTgt spid="91"/>
                                        </p:tgtEl>
                                        <p:attrNameLst>
                                          <p:attrName>style.visibility</p:attrName>
                                        </p:attrNameLst>
                                      </p:cBhvr>
                                      <p:to>
                                        <p:strVal val="visible"/>
                                      </p:to>
                                    </p:set>
                                    <p:animEffect transition="in" filter="randombar(horizontal)">
                                      <p:cBhvr>
                                        <p:cTn id="126" dur="500"/>
                                        <p:tgtEl>
                                          <p:spTgt spid="91"/>
                                        </p:tgtEl>
                                      </p:cBhvr>
                                    </p:animEffect>
                                  </p:childTnLst>
                                </p:cTn>
                              </p:par>
                              <p:par>
                                <p:cTn id="127" presetID="14" presetClass="entr" presetSubtype="10" fill="hold" nodeType="withEffect">
                                  <p:stCondLst>
                                    <p:cond delay="0"/>
                                  </p:stCondLst>
                                  <p:childTnLst>
                                    <p:set>
                                      <p:cBhvr>
                                        <p:cTn id="128" dur="1" fill="hold">
                                          <p:stCondLst>
                                            <p:cond delay="0"/>
                                          </p:stCondLst>
                                        </p:cTn>
                                        <p:tgtEl>
                                          <p:spTgt spid="95"/>
                                        </p:tgtEl>
                                        <p:attrNameLst>
                                          <p:attrName>style.visibility</p:attrName>
                                        </p:attrNameLst>
                                      </p:cBhvr>
                                      <p:to>
                                        <p:strVal val="visible"/>
                                      </p:to>
                                    </p:set>
                                    <p:animEffect transition="in" filter="randombar(horizontal)">
                                      <p:cBhvr>
                                        <p:cTn id="129" dur="500"/>
                                        <p:tgtEl>
                                          <p:spTgt spid="95"/>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96"/>
                                        </p:tgtEl>
                                        <p:attrNameLst>
                                          <p:attrName>style.visibility</p:attrName>
                                        </p:attrNameLst>
                                      </p:cBhvr>
                                      <p:to>
                                        <p:strVal val="visible"/>
                                      </p:to>
                                    </p:set>
                                    <p:animEffect transition="in" filter="randombar(horizontal)">
                                      <p:cBhvr>
                                        <p:cTn id="132" dur="500"/>
                                        <p:tgtEl>
                                          <p:spTgt spid="96"/>
                                        </p:tgtEl>
                                      </p:cBhvr>
                                    </p:animEffect>
                                  </p:childTnLst>
                                </p:cTn>
                              </p:par>
                              <p:par>
                                <p:cTn id="133" presetID="14" presetClass="entr" presetSubtype="10" fill="hold" nodeType="withEffect">
                                  <p:stCondLst>
                                    <p:cond delay="0"/>
                                  </p:stCondLst>
                                  <p:childTnLst>
                                    <p:set>
                                      <p:cBhvr>
                                        <p:cTn id="134" dur="1" fill="hold">
                                          <p:stCondLst>
                                            <p:cond delay="0"/>
                                          </p:stCondLst>
                                        </p:cTn>
                                        <p:tgtEl>
                                          <p:spTgt spid="99"/>
                                        </p:tgtEl>
                                        <p:attrNameLst>
                                          <p:attrName>style.visibility</p:attrName>
                                        </p:attrNameLst>
                                      </p:cBhvr>
                                      <p:to>
                                        <p:strVal val="visible"/>
                                      </p:to>
                                    </p:set>
                                    <p:animEffect transition="in" filter="randombar(horizontal)">
                                      <p:cBhvr>
                                        <p:cTn id="135" dur="500"/>
                                        <p:tgtEl>
                                          <p:spTgt spid="99"/>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142"/>
                                        </p:tgtEl>
                                        <p:attrNameLst>
                                          <p:attrName>style.visibility</p:attrName>
                                        </p:attrNameLst>
                                      </p:cBhvr>
                                      <p:to>
                                        <p:strVal val="visible"/>
                                      </p:to>
                                    </p:set>
                                    <p:animEffect transition="in" filter="randombar(horizontal)">
                                      <p:cBhvr>
                                        <p:cTn id="138"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90" grpId="0" animBg="1"/>
      <p:bldP spid="94" grpId="0" animBg="1"/>
      <p:bldP spid="96" grpId="0" animBg="1"/>
      <p:bldP spid="106" grpId="0" animBg="1"/>
      <p:bldP spid="125" grpId="0" animBg="1"/>
      <p:bldP spid="126"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252414" y="1910174"/>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7660" y="1910174"/>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0725" y="437130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7660" y="4389402"/>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192302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1965147"/>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437130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4362826"/>
            <a:ext cx="2214000" cy="2214000"/>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AC02D0DF-69E3-B909-855A-CA05581AEF03}"/>
              </a:ext>
            </a:extLst>
          </p:cNvPr>
          <p:cNvSpPr txBox="1"/>
          <p:nvPr/>
        </p:nvSpPr>
        <p:spPr>
          <a:xfrm>
            <a:off x="499790" y="771487"/>
            <a:ext cx="9753760" cy="461665"/>
          </a:xfrm>
          <a:prstGeom prst="rect">
            <a:avLst/>
          </a:prstGeom>
          <a:noFill/>
        </p:spPr>
        <p:txBody>
          <a:bodyPr wrap="none" rtlCol="0">
            <a:spAutoFit/>
          </a:bodyPr>
          <a:lstStyle/>
          <a:p>
            <a:pPr algn="ctr"/>
            <a:r>
              <a:rPr lang="es-MX" sz="2400" dirty="0">
                <a:solidFill>
                  <a:schemeClr val="bg1"/>
                </a:solidFill>
              </a:rPr>
              <a:t>Modalidades de trabajo remunerado tiempo parcial durante el confinamiento</a:t>
            </a:r>
          </a:p>
        </p:txBody>
      </p:sp>
      <p:sp>
        <p:nvSpPr>
          <p:cNvPr id="14" name="CuadroTexto 13"/>
          <p:cNvSpPr txBox="1"/>
          <p:nvPr/>
        </p:nvSpPr>
        <p:spPr>
          <a:xfrm>
            <a:off x="777991" y="2779476"/>
            <a:ext cx="1283865" cy="276999"/>
          </a:xfrm>
          <a:prstGeom prst="rect">
            <a:avLst/>
          </a:prstGeom>
          <a:solidFill>
            <a:srgbClr val="F6A660"/>
          </a:solidFill>
        </p:spPr>
        <p:txBody>
          <a:bodyPr wrap="square" rtlCol="0">
            <a:spAutoFit/>
          </a:bodyPr>
          <a:lstStyle/>
          <a:p>
            <a:pPr algn="ctr"/>
            <a:r>
              <a:rPr lang="es-MX" sz="1200" dirty="0"/>
              <a:t>En línea</a:t>
            </a:r>
          </a:p>
        </p:txBody>
      </p:sp>
      <p:sp>
        <p:nvSpPr>
          <p:cNvPr id="15" name="CuadroTexto 14"/>
          <p:cNvSpPr txBox="1"/>
          <p:nvPr/>
        </p:nvSpPr>
        <p:spPr>
          <a:xfrm>
            <a:off x="822246" y="5202456"/>
            <a:ext cx="1283865" cy="276999"/>
          </a:xfrm>
          <a:prstGeom prst="rect">
            <a:avLst/>
          </a:prstGeom>
          <a:solidFill>
            <a:srgbClr val="F6A660"/>
          </a:solidFill>
        </p:spPr>
        <p:txBody>
          <a:bodyPr wrap="square" rtlCol="0">
            <a:spAutoFit/>
          </a:bodyPr>
          <a:lstStyle/>
          <a:p>
            <a:pPr algn="ctr"/>
            <a:r>
              <a:rPr lang="es-MX" sz="1200" dirty="0"/>
              <a:t>En línea</a:t>
            </a:r>
          </a:p>
        </p:txBody>
      </p:sp>
      <p:sp>
        <p:nvSpPr>
          <p:cNvPr id="16" name="CuadroTexto 15"/>
          <p:cNvSpPr txBox="1"/>
          <p:nvPr/>
        </p:nvSpPr>
        <p:spPr>
          <a:xfrm>
            <a:off x="7699450" y="2774244"/>
            <a:ext cx="1283865" cy="276999"/>
          </a:xfrm>
          <a:prstGeom prst="rect">
            <a:avLst/>
          </a:prstGeom>
          <a:solidFill>
            <a:srgbClr val="92D050"/>
          </a:solidFill>
        </p:spPr>
        <p:txBody>
          <a:bodyPr wrap="square" rtlCol="0">
            <a:spAutoFit/>
          </a:bodyPr>
          <a:lstStyle/>
          <a:p>
            <a:pPr algn="ctr"/>
            <a:r>
              <a:rPr lang="es-MX" sz="1200" dirty="0"/>
              <a:t>Presencial</a:t>
            </a:r>
          </a:p>
        </p:txBody>
      </p:sp>
      <p:sp>
        <p:nvSpPr>
          <p:cNvPr id="17" name="CuadroTexto 16"/>
          <p:cNvSpPr txBox="1"/>
          <p:nvPr/>
        </p:nvSpPr>
        <p:spPr>
          <a:xfrm>
            <a:off x="7626919" y="5187067"/>
            <a:ext cx="1283865" cy="276999"/>
          </a:xfrm>
          <a:prstGeom prst="rect">
            <a:avLst/>
          </a:prstGeom>
          <a:solidFill>
            <a:srgbClr val="92D050"/>
          </a:solidFill>
        </p:spPr>
        <p:txBody>
          <a:bodyPr wrap="square" rtlCol="0">
            <a:spAutoFit/>
          </a:bodyPr>
          <a:lstStyle/>
          <a:p>
            <a:pPr algn="ctr"/>
            <a:r>
              <a:rPr lang="es-MX" sz="1200" dirty="0"/>
              <a:t>Presencial</a:t>
            </a:r>
          </a:p>
        </p:txBody>
      </p:sp>
      <p:sp>
        <p:nvSpPr>
          <p:cNvPr id="18" name="CuadroTexto 17"/>
          <p:cNvSpPr txBox="1"/>
          <p:nvPr/>
        </p:nvSpPr>
        <p:spPr>
          <a:xfrm>
            <a:off x="9829670" y="2741329"/>
            <a:ext cx="1283865" cy="276999"/>
          </a:xfrm>
          <a:prstGeom prst="rect">
            <a:avLst/>
          </a:prstGeom>
          <a:solidFill>
            <a:srgbClr val="F6A660"/>
          </a:solidFill>
        </p:spPr>
        <p:txBody>
          <a:bodyPr wrap="square" rtlCol="0">
            <a:spAutoFit/>
          </a:bodyPr>
          <a:lstStyle/>
          <a:p>
            <a:pPr algn="ctr"/>
            <a:r>
              <a:rPr lang="es-MX" sz="1200" dirty="0"/>
              <a:t>En línea</a:t>
            </a:r>
          </a:p>
        </p:txBody>
      </p:sp>
      <p:sp>
        <p:nvSpPr>
          <p:cNvPr id="19" name="CuadroTexto 18"/>
          <p:cNvSpPr txBox="1"/>
          <p:nvPr/>
        </p:nvSpPr>
        <p:spPr>
          <a:xfrm>
            <a:off x="9634643" y="5209224"/>
            <a:ext cx="1593895" cy="276999"/>
          </a:xfrm>
          <a:prstGeom prst="rect">
            <a:avLst/>
          </a:prstGeom>
          <a:solidFill>
            <a:schemeClr val="accent1">
              <a:lumMod val="25000"/>
              <a:lumOff val="75000"/>
            </a:schemeClr>
          </a:solidFill>
        </p:spPr>
        <p:txBody>
          <a:bodyPr wrap="square" rtlCol="0">
            <a:spAutoFit/>
          </a:bodyPr>
          <a:lstStyle/>
          <a:p>
            <a:pPr algn="ctr"/>
            <a:r>
              <a:rPr lang="es-MX" sz="1200" dirty="0"/>
              <a:t>Dado de baja</a:t>
            </a:r>
          </a:p>
        </p:txBody>
      </p:sp>
      <p:sp>
        <p:nvSpPr>
          <p:cNvPr id="21" name="CuadroTexto 20"/>
          <p:cNvSpPr txBox="1"/>
          <p:nvPr/>
        </p:nvSpPr>
        <p:spPr>
          <a:xfrm>
            <a:off x="2862110" y="5216918"/>
            <a:ext cx="1362246" cy="261610"/>
          </a:xfrm>
          <a:prstGeom prst="rect">
            <a:avLst/>
          </a:prstGeom>
          <a:solidFill>
            <a:srgbClr val="B59BE0"/>
          </a:solidFill>
        </p:spPr>
        <p:txBody>
          <a:bodyPr wrap="square" rtlCol="0">
            <a:spAutoFit/>
          </a:bodyPr>
          <a:lstStyle/>
          <a:p>
            <a:pPr algn="ctr"/>
            <a:r>
              <a:rPr lang="es-MX" sz="1100" dirty="0"/>
              <a:t>Híbrido</a:t>
            </a:r>
          </a:p>
        </p:txBody>
      </p:sp>
      <p:sp>
        <p:nvSpPr>
          <p:cNvPr id="22" name="CuadroTexto 21">
            <a:extLst>
              <a:ext uri="{FF2B5EF4-FFF2-40B4-BE49-F238E27FC236}">
                <a16:creationId xmlns:a16="http://schemas.microsoft.com/office/drawing/2014/main" id="{74E57CE4-BE5B-490C-9977-899EA72F504A}"/>
              </a:ext>
            </a:extLst>
          </p:cNvPr>
          <p:cNvSpPr txBox="1"/>
          <p:nvPr/>
        </p:nvSpPr>
        <p:spPr>
          <a:xfrm>
            <a:off x="2963371" y="2774244"/>
            <a:ext cx="1260985" cy="276999"/>
          </a:xfrm>
          <a:prstGeom prst="rect">
            <a:avLst/>
          </a:prstGeom>
          <a:solidFill>
            <a:srgbClr val="F6A660"/>
          </a:solidFill>
        </p:spPr>
        <p:txBody>
          <a:bodyPr wrap="square" rtlCol="0">
            <a:spAutoFit/>
          </a:bodyPr>
          <a:lstStyle/>
          <a:p>
            <a:pPr algn="ctr"/>
            <a:r>
              <a:rPr lang="es-MX" sz="1200" dirty="0"/>
              <a:t>En línea</a:t>
            </a:r>
          </a:p>
        </p:txBody>
      </p:sp>
      <p:sp>
        <p:nvSpPr>
          <p:cNvPr id="20" name="CuadroTexto 19">
            <a:extLst>
              <a:ext uri="{FF2B5EF4-FFF2-40B4-BE49-F238E27FC236}">
                <a16:creationId xmlns:a16="http://schemas.microsoft.com/office/drawing/2014/main" id="{3BE8FFF4-BF44-3DEA-F269-02062509D35B}"/>
              </a:ext>
            </a:extLst>
          </p:cNvPr>
          <p:cNvSpPr txBox="1"/>
          <p:nvPr/>
        </p:nvSpPr>
        <p:spPr>
          <a:xfrm>
            <a:off x="7590900" y="1379507"/>
            <a:ext cx="1260985" cy="246221"/>
          </a:xfrm>
          <a:prstGeom prst="rect">
            <a:avLst/>
          </a:prstGeom>
          <a:solidFill>
            <a:srgbClr val="F6A660"/>
          </a:solidFill>
        </p:spPr>
        <p:txBody>
          <a:bodyPr wrap="square" rtlCol="0">
            <a:spAutoFit/>
          </a:bodyPr>
          <a:lstStyle/>
          <a:p>
            <a:pPr algn="ctr"/>
            <a:r>
              <a:rPr lang="es-MX" sz="1000" dirty="0"/>
              <a:t>On line </a:t>
            </a:r>
          </a:p>
        </p:txBody>
      </p:sp>
      <p:sp>
        <p:nvSpPr>
          <p:cNvPr id="23" name="CuadroTexto 22">
            <a:extLst>
              <a:ext uri="{FF2B5EF4-FFF2-40B4-BE49-F238E27FC236}">
                <a16:creationId xmlns:a16="http://schemas.microsoft.com/office/drawing/2014/main" id="{D5AACE96-A351-E67C-8EFF-96A1537AA525}"/>
              </a:ext>
            </a:extLst>
          </p:cNvPr>
          <p:cNvSpPr txBox="1"/>
          <p:nvPr/>
        </p:nvSpPr>
        <p:spPr>
          <a:xfrm>
            <a:off x="10253550" y="1371777"/>
            <a:ext cx="1283865" cy="246221"/>
          </a:xfrm>
          <a:prstGeom prst="rect">
            <a:avLst/>
          </a:prstGeom>
          <a:solidFill>
            <a:srgbClr val="B59BE0"/>
          </a:solidFill>
        </p:spPr>
        <p:txBody>
          <a:bodyPr wrap="square" rtlCol="0">
            <a:spAutoFit/>
          </a:bodyPr>
          <a:lstStyle/>
          <a:p>
            <a:pPr algn="ctr"/>
            <a:r>
              <a:rPr lang="es-MX" sz="1000" dirty="0"/>
              <a:t>Hybrid</a:t>
            </a:r>
          </a:p>
        </p:txBody>
      </p:sp>
      <p:sp>
        <p:nvSpPr>
          <p:cNvPr id="24" name="CuadroTexto 23">
            <a:extLst>
              <a:ext uri="{FF2B5EF4-FFF2-40B4-BE49-F238E27FC236}">
                <a16:creationId xmlns:a16="http://schemas.microsoft.com/office/drawing/2014/main" id="{8833D6D3-CCE6-CC0C-4C64-84585DA2EDF8}"/>
              </a:ext>
            </a:extLst>
          </p:cNvPr>
          <p:cNvSpPr txBox="1"/>
          <p:nvPr/>
        </p:nvSpPr>
        <p:spPr>
          <a:xfrm>
            <a:off x="6225254" y="1379506"/>
            <a:ext cx="1283865" cy="246221"/>
          </a:xfrm>
          <a:prstGeom prst="rect">
            <a:avLst/>
          </a:prstGeom>
          <a:solidFill>
            <a:srgbClr val="92D050"/>
          </a:solidFill>
        </p:spPr>
        <p:txBody>
          <a:bodyPr wrap="square" rtlCol="0">
            <a:spAutoFit/>
          </a:bodyPr>
          <a:lstStyle/>
          <a:p>
            <a:pPr algn="ctr"/>
            <a:r>
              <a:rPr lang="es-MX" sz="1000" dirty="0"/>
              <a:t>In person </a:t>
            </a:r>
          </a:p>
        </p:txBody>
      </p:sp>
      <p:sp>
        <p:nvSpPr>
          <p:cNvPr id="25" name="CuadroTexto 24">
            <a:extLst>
              <a:ext uri="{FF2B5EF4-FFF2-40B4-BE49-F238E27FC236}">
                <a16:creationId xmlns:a16="http://schemas.microsoft.com/office/drawing/2014/main" id="{60976B9E-20E5-021C-6D18-5C85E38D77F6}"/>
              </a:ext>
            </a:extLst>
          </p:cNvPr>
          <p:cNvSpPr txBox="1"/>
          <p:nvPr/>
        </p:nvSpPr>
        <p:spPr>
          <a:xfrm>
            <a:off x="8933666" y="1371813"/>
            <a:ext cx="1238103" cy="261610"/>
          </a:xfrm>
          <a:prstGeom prst="rect">
            <a:avLst/>
          </a:prstGeom>
          <a:solidFill>
            <a:schemeClr val="accent1">
              <a:lumMod val="25000"/>
              <a:lumOff val="75000"/>
            </a:schemeClr>
          </a:solidFill>
        </p:spPr>
        <p:txBody>
          <a:bodyPr wrap="square" rtlCol="0">
            <a:spAutoFit/>
          </a:bodyPr>
          <a:lstStyle/>
          <a:p>
            <a:pPr algn="ctr"/>
            <a:r>
              <a:rPr lang="es-MX" sz="1000" dirty="0"/>
              <a:t>Disabled</a:t>
            </a:r>
            <a:r>
              <a:rPr lang="es-MX" sz="1100" dirty="0"/>
              <a:t> </a:t>
            </a:r>
          </a:p>
        </p:txBody>
      </p:sp>
    </p:spTree>
    <p:extLst>
      <p:ext uri="{BB962C8B-B14F-4D97-AF65-F5344CB8AC3E}">
        <p14:creationId xmlns:p14="http://schemas.microsoft.com/office/powerpoint/2010/main" val="339138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ircle(in)">
                                      <p:cBhvr>
                                        <p:cTn id="13" dur="2000"/>
                                        <p:tgtEl>
                                          <p:spTgt spid="15"/>
                                        </p:tgtEl>
                                      </p:cBhvr>
                                    </p:animEffect>
                                  </p:childTnLst>
                                </p:cTn>
                              </p:par>
                              <p:par>
                                <p:cTn id="14" presetID="6"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par>
                                <p:cTn id="17" presetID="6"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2000"/>
                                        <p:tgtEl>
                                          <p:spTgt spid="16"/>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ircle(in)">
                                      <p:cBhvr>
                                        <p:cTn id="25" dur="2000"/>
                                        <p:tgtEl>
                                          <p:spTgt spid="17"/>
                                        </p:tgtEl>
                                      </p:cBhvr>
                                    </p:animEffect>
                                  </p:childTnLst>
                                </p:cTn>
                              </p:par>
                              <p:par>
                                <p:cTn id="26" presetID="6" presetClass="entr" presetSubtype="16"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67397" y="1666943"/>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86" name="CuadroTexto 85"/>
          <p:cNvSpPr txBox="1"/>
          <p:nvPr/>
        </p:nvSpPr>
        <p:spPr>
          <a:xfrm>
            <a:off x="3671794" y="1981023"/>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81252" y="2752218"/>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88" name="CuadroTexto 87"/>
          <p:cNvSpPr txBox="1"/>
          <p:nvPr/>
        </p:nvSpPr>
        <p:spPr>
          <a:xfrm>
            <a:off x="3685649" y="3066298"/>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81254" y="3795931"/>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90" name="CuadroTexto 89"/>
          <p:cNvSpPr txBox="1"/>
          <p:nvPr/>
        </p:nvSpPr>
        <p:spPr>
          <a:xfrm>
            <a:off x="3685651" y="4110011"/>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95109" y="4881206"/>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92" name="CuadroTexto 91"/>
          <p:cNvSpPr txBox="1"/>
          <p:nvPr/>
        </p:nvSpPr>
        <p:spPr>
          <a:xfrm>
            <a:off x="3699506" y="5195286"/>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3"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90491" y="5818690"/>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94" name="CuadroTexto 93"/>
          <p:cNvSpPr txBox="1"/>
          <p:nvPr/>
        </p:nvSpPr>
        <p:spPr>
          <a:xfrm>
            <a:off x="3694888" y="6132770"/>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2029013" y="3099066"/>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96" name="CuadroTexto 95"/>
          <p:cNvSpPr txBox="1"/>
          <p:nvPr/>
        </p:nvSpPr>
        <p:spPr>
          <a:xfrm>
            <a:off x="2308639" y="3485288"/>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42745" y="1666943"/>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98" name="CuadroTexto 97"/>
          <p:cNvSpPr txBox="1"/>
          <p:nvPr/>
        </p:nvSpPr>
        <p:spPr>
          <a:xfrm>
            <a:off x="1047142" y="1981023"/>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56600" y="2752218"/>
            <a:ext cx="1039310" cy="1039310"/>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50456" y="3765150"/>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101" name="CuadroTexto 100"/>
          <p:cNvSpPr txBox="1"/>
          <p:nvPr/>
        </p:nvSpPr>
        <p:spPr>
          <a:xfrm>
            <a:off x="1060999" y="4110011"/>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2"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70457" y="4881206"/>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103" name="CuadroTexto 102"/>
          <p:cNvSpPr txBox="1"/>
          <p:nvPr/>
        </p:nvSpPr>
        <p:spPr>
          <a:xfrm>
            <a:off x="1074854" y="5195286"/>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4"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65839" y="5818690"/>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105" name="CuadroTexto 104"/>
          <p:cNvSpPr txBox="1"/>
          <p:nvPr/>
        </p:nvSpPr>
        <p:spPr>
          <a:xfrm>
            <a:off x="1070236" y="6132770"/>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6" name="Picture 2" descr="Iconos de computadora mujer, mujer, computadora, iconos, mujer png | PNGWing">
            <a:extLst>
              <a:ext uri="{FF2B5EF4-FFF2-40B4-BE49-F238E27FC236}">
                <a16:creationId xmlns:a16="http://schemas.microsoft.com/office/drawing/2014/main" id="{65DE01D0-B9AF-50D8-3AB7-BCF6D91D97BA}"/>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692851" y="2234417"/>
            <a:ext cx="1039310" cy="1039310"/>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2" descr="Iconos de computadora mujer, mujer, computadora, iconos, mujer png | PNGWing">
            <a:extLst>
              <a:ext uri="{FF2B5EF4-FFF2-40B4-BE49-F238E27FC236}">
                <a16:creationId xmlns:a16="http://schemas.microsoft.com/office/drawing/2014/main" id="{A15F6681-1EDD-982A-3EF0-879A315B746C}"/>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9180808" y="3036453"/>
            <a:ext cx="1039310" cy="1039310"/>
          </a:xfrm>
          <a:prstGeom prst="rect">
            <a:avLst/>
          </a:prstGeom>
          <a:noFill/>
        </p:spPr>
      </p:pic>
      <p:pic>
        <p:nvPicPr>
          <p:cNvPr id="108" name="Picture 2" descr="Iconos de computadora mujer, mujer, computadora, iconos, mujer png | PNGWing">
            <a:extLst>
              <a:ext uri="{FF2B5EF4-FFF2-40B4-BE49-F238E27FC236}">
                <a16:creationId xmlns:a16="http://schemas.microsoft.com/office/drawing/2014/main" id="{38C8C11F-0DD5-D0C9-201D-3773019D79E8}"/>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9668765" y="4012368"/>
            <a:ext cx="1039310" cy="1039310"/>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2" descr="Iconos de computadora mujer, mujer, computadora, iconos, mujer png | PNGWing">
            <a:extLst>
              <a:ext uri="{FF2B5EF4-FFF2-40B4-BE49-F238E27FC236}">
                <a16:creationId xmlns:a16="http://schemas.microsoft.com/office/drawing/2014/main" id="{57B41855-95BC-52E0-7F88-E086181DD265}"/>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10159681" y="4923705"/>
            <a:ext cx="1039310" cy="1039310"/>
          </a:xfrm>
          <a:prstGeom prst="rect">
            <a:avLst/>
          </a:prstGeom>
          <a:noFill/>
          <a:extLst>
            <a:ext uri="{909E8E84-426E-40DD-AFC4-6F175D3DCCD1}">
              <a14:hiddenFill xmlns:a14="http://schemas.microsoft.com/office/drawing/2010/main">
                <a:solidFill>
                  <a:srgbClr val="FFFFFF"/>
                </a:solidFill>
              </a14:hiddenFill>
            </a:ext>
          </a:extLst>
        </p:spPr>
      </p:pic>
      <p:sp>
        <p:nvSpPr>
          <p:cNvPr id="110" name="CuadroTexto 109">
            <a:extLst>
              <a:ext uri="{FF2B5EF4-FFF2-40B4-BE49-F238E27FC236}">
                <a16:creationId xmlns:a16="http://schemas.microsoft.com/office/drawing/2014/main" id="{3171E508-6896-BB9A-FA0C-2223502C7E18}"/>
              </a:ext>
            </a:extLst>
          </p:cNvPr>
          <p:cNvSpPr txBox="1"/>
          <p:nvPr/>
        </p:nvSpPr>
        <p:spPr>
          <a:xfrm>
            <a:off x="8956375" y="2599264"/>
            <a:ext cx="502781"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sp>
        <p:nvSpPr>
          <p:cNvPr id="111" name="CuadroTexto 110">
            <a:extLst>
              <a:ext uri="{FF2B5EF4-FFF2-40B4-BE49-F238E27FC236}">
                <a16:creationId xmlns:a16="http://schemas.microsoft.com/office/drawing/2014/main" id="{F1AC635A-303D-5C13-FB68-A3D237346542}"/>
              </a:ext>
            </a:extLst>
          </p:cNvPr>
          <p:cNvSpPr txBox="1"/>
          <p:nvPr/>
        </p:nvSpPr>
        <p:spPr>
          <a:xfrm>
            <a:off x="10452666" y="5314750"/>
            <a:ext cx="502781"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sp>
        <p:nvSpPr>
          <p:cNvPr id="112" name="CuadroTexto 111">
            <a:extLst>
              <a:ext uri="{FF2B5EF4-FFF2-40B4-BE49-F238E27FC236}">
                <a16:creationId xmlns:a16="http://schemas.microsoft.com/office/drawing/2014/main" id="{244307DC-BD9B-6E87-8AD7-BD98938CFE9F}"/>
              </a:ext>
            </a:extLst>
          </p:cNvPr>
          <p:cNvSpPr txBox="1"/>
          <p:nvPr/>
        </p:nvSpPr>
        <p:spPr>
          <a:xfrm>
            <a:off x="9455666" y="3449450"/>
            <a:ext cx="502781"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sp>
        <p:nvSpPr>
          <p:cNvPr id="113" name="CuadroTexto 112">
            <a:extLst>
              <a:ext uri="{FF2B5EF4-FFF2-40B4-BE49-F238E27FC236}">
                <a16:creationId xmlns:a16="http://schemas.microsoft.com/office/drawing/2014/main" id="{B385A45D-E536-C07C-A39E-EF389C716DDF}"/>
              </a:ext>
            </a:extLst>
          </p:cNvPr>
          <p:cNvSpPr txBox="1"/>
          <p:nvPr/>
        </p:nvSpPr>
        <p:spPr>
          <a:xfrm>
            <a:off x="9967762" y="4428072"/>
            <a:ext cx="502781"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sp>
        <p:nvSpPr>
          <p:cNvPr id="114" name="CuadroTexto 113">
            <a:extLst>
              <a:ext uri="{FF2B5EF4-FFF2-40B4-BE49-F238E27FC236}">
                <a16:creationId xmlns:a16="http://schemas.microsoft.com/office/drawing/2014/main" id="{1D2E4B51-42B4-1D2D-65C0-6970B6502E52}"/>
              </a:ext>
            </a:extLst>
          </p:cNvPr>
          <p:cNvSpPr txBox="1"/>
          <p:nvPr/>
        </p:nvSpPr>
        <p:spPr>
          <a:xfrm>
            <a:off x="1047140" y="3158663"/>
            <a:ext cx="480057"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sp>
        <p:nvSpPr>
          <p:cNvPr id="115" name="CuadroTexto 114"/>
          <p:cNvSpPr txBox="1"/>
          <p:nvPr/>
        </p:nvSpPr>
        <p:spPr>
          <a:xfrm>
            <a:off x="4979070" y="2904005"/>
            <a:ext cx="3204216" cy="646331"/>
          </a:xfrm>
          <a:prstGeom prst="rect">
            <a:avLst/>
          </a:prstGeom>
          <a:solidFill>
            <a:schemeClr val="accent3">
              <a:lumMod val="60000"/>
              <a:lumOff val="40000"/>
            </a:schemeClr>
          </a:solidFill>
        </p:spPr>
        <p:txBody>
          <a:bodyPr wrap="square" rtlCol="0">
            <a:spAutoFit/>
          </a:bodyPr>
          <a:lstStyle/>
          <a:p>
            <a:pPr algn="ctr"/>
            <a:r>
              <a:rPr lang="es-MX" dirty="0">
                <a:latin typeface="Gill Sans MT" panose="020B0502020104020203" pitchFamily="34" charset="0"/>
                <a:cs typeface="Times New Roman" panose="02020603050405020304" pitchFamily="18" charset="0"/>
              </a:rPr>
              <a:t>Importancia que dan a su trabajo</a:t>
            </a:r>
          </a:p>
        </p:txBody>
      </p:sp>
      <p:sp>
        <p:nvSpPr>
          <p:cNvPr id="117" name="CuadroTexto 116"/>
          <p:cNvSpPr txBox="1"/>
          <p:nvPr/>
        </p:nvSpPr>
        <p:spPr>
          <a:xfrm>
            <a:off x="4508826" y="4804460"/>
            <a:ext cx="4375998" cy="923330"/>
          </a:xfrm>
          <a:prstGeom prst="rect">
            <a:avLst/>
          </a:prstGeom>
          <a:solidFill>
            <a:schemeClr val="accent3">
              <a:lumMod val="60000"/>
              <a:lumOff val="40000"/>
            </a:schemeClr>
          </a:solidFill>
        </p:spPr>
        <p:txBody>
          <a:bodyPr wrap="square" rtlCol="0">
            <a:spAutoFit/>
          </a:bodyPr>
          <a:lstStyle/>
          <a:p>
            <a:pPr algn="ctr"/>
            <a:r>
              <a:rPr lang="es-MX" dirty="0">
                <a:latin typeface="Gill Sans MT" panose="020B0502020104020203" pitchFamily="34" charset="0"/>
              </a:rPr>
              <a:t>Flexibilidad en la</a:t>
            </a:r>
          </a:p>
          <a:p>
            <a:pPr algn="ctr"/>
            <a:r>
              <a:rPr lang="es-MX" dirty="0">
                <a:latin typeface="Gill Sans MT" panose="020B0502020104020203" pitchFamily="34" charset="0"/>
              </a:rPr>
              <a:t>distribución del trabajo doméstico y el de </a:t>
            </a:r>
          </a:p>
          <a:p>
            <a:pPr algn="ctr"/>
            <a:r>
              <a:rPr lang="es-MX" dirty="0">
                <a:latin typeface="Gill Sans MT" panose="020B0502020104020203" pitchFamily="34" charset="0"/>
              </a:rPr>
              <a:t>cuidados no remunerados en los hogares</a:t>
            </a:r>
          </a:p>
        </p:txBody>
      </p:sp>
      <p:sp>
        <p:nvSpPr>
          <p:cNvPr id="3" name="CuadroTexto 2">
            <a:extLst>
              <a:ext uri="{FF2B5EF4-FFF2-40B4-BE49-F238E27FC236}">
                <a16:creationId xmlns:a16="http://schemas.microsoft.com/office/drawing/2014/main" id="{0AE71D41-57A0-B65F-5B5B-C1264DC027AB}"/>
              </a:ext>
            </a:extLst>
          </p:cNvPr>
          <p:cNvSpPr txBox="1"/>
          <p:nvPr/>
        </p:nvSpPr>
        <p:spPr>
          <a:xfrm>
            <a:off x="765839" y="984482"/>
            <a:ext cx="6222088" cy="523220"/>
          </a:xfrm>
          <a:prstGeom prst="rect">
            <a:avLst/>
          </a:prstGeom>
          <a:noFill/>
        </p:spPr>
        <p:txBody>
          <a:bodyPr wrap="none" rtlCol="0">
            <a:spAutoFit/>
          </a:bodyPr>
          <a:lstStyle/>
          <a:p>
            <a:r>
              <a:rPr lang="es-MX" sz="2800" dirty="0">
                <a:solidFill>
                  <a:schemeClr val="bg1"/>
                </a:solidFill>
                <a:latin typeface="+mj-lt"/>
              </a:rPr>
              <a:t>Significado que las mujeres dan al trabajo</a:t>
            </a:r>
          </a:p>
        </p:txBody>
      </p:sp>
      <p:sp>
        <p:nvSpPr>
          <p:cNvPr id="4" name="CuadroTexto 3">
            <a:extLst>
              <a:ext uri="{FF2B5EF4-FFF2-40B4-BE49-F238E27FC236}">
                <a16:creationId xmlns:a16="http://schemas.microsoft.com/office/drawing/2014/main" id="{2EA98088-9141-89ED-CDB7-C5E31C2E005B}"/>
              </a:ext>
            </a:extLst>
          </p:cNvPr>
          <p:cNvSpPr txBox="1"/>
          <p:nvPr/>
        </p:nvSpPr>
        <p:spPr>
          <a:xfrm>
            <a:off x="9814698" y="1399980"/>
            <a:ext cx="832080" cy="215444"/>
          </a:xfrm>
          <a:prstGeom prst="rect">
            <a:avLst/>
          </a:prstGeom>
          <a:solidFill>
            <a:schemeClr val="accent5">
              <a:lumMod val="40000"/>
              <a:lumOff val="60000"/>
            </a:schemeClr>
          </a:solidFill>
        </p:spPr>
        <p:txBody>
          <a:bodyPr wrap="square" rtlCol="0">
            <a:spAutoFit/>
          </a:bodyPr>
          <a:lstStyle/>
          <a:p>
            <a:pPr algn="ctr"/>
            <a:r>
              <a:rPr lang="es-MX" sz="800" dirty="0"/>
              <a:t>Full time </a:t>
            </a:r>
          </a:p>
        </p:txBody>
      </p:sp>
      <p:sp>
        <p:nvSpPr>
          <p:cNvPr id="11" name="CuadroTexto 10">
            <a:extLst>
              <a:ext uri="{FF2B5EF4-FFF2-40B4-BE49-F238E27FC236}">
                <a16:creationId xmlns:a16="http://schemas.microsoft.com/office/drawing/2014/main" id="{78A03EB4-B0DB-FA24-5286-5AE4F59B2DEF}"/>
              </a:ext>
            </a:extLst>
          </p:cNvPr>
          <p:cNvSpPr txBox="1"/>
          <p:nvPr/>
        </p:nvSpPr>
        <p:spPr>
          <a:xfrm>
            <a:off x="10782951" y="1399980"/>
            <a:ext cx="832080" cy="215444"/>
          </a:xfrm>
          <a:prstGeom prst="rect">
            <a:avLst/>
          </a:prstGeom>
          <a:solidFill>
            <a:srgbClr val="FFC000"/>
          </a:solidFill>
        </p:spPr>
        <p:txBody>
          <a:bodyPr wrap="square" rtlCol="0">
            <a:spAutoFit/>
          </a:bodyPr>
          <a:lstStyle/>
          <a:p>
            <a:pPr algn="ctr"/>
            <a:r>
              <a:rPr lang="es-MX" sz="800" dirty="0"/>
              <a:t>Part time </a:t>
            </a:r>
          </a:p>
        </p:txBody>
      </p:sp>
    </p:spTree>
    <p:extLst>
      <p:ext uri="{BB962C8B-B14F-4D97-AF65-F5344CB8AC3E}">
        <p14:creationId xmlns:p14="http://schemas.microsoft.com/office/powerpoint/2010/main" val="317793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additive="base">
                                        <p:cTn id="7" dur="500" fill="hold"/>
                                        <p:tgtEl>
                                          <p:spTgt spid="85"/>
                                        </p:tgtEl>
                                        <p:attrNameLst>
                                          <p:attrName>ppt_x</p:attrName>
                                        </p:attrNameLst>
                                      </p:cBhvr>
                                      <p:tavLst>
                                        <p:tav tm="0">
                                          <p:val>
                                            <p:strVal val="#ppt_x"/>
                                          </p:val>
                                        </p:tav>
                                        <p:tav tm="100000">
                                          <p:val>
                                            <p:strVal val="#ppt_x"/>
                                          </p:val>
                                        </p:tav>
                                      </p:tavLst>
                                    </p:anim>
                                    <p:anim calcmode="lin" valueType="num">
                                      <p:cBhvr additive="base">
                                        <p:cTn id="8" dur="500" fill="hold"/>
                                        <p:tgtEl>
                                          <p:spTgt spid="8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500" fill="hold"/>
                                        <p:tgtEl>
                                          <p:spTgt spid="86"/>
                                        </p:tgtEl>
                                        <p:attrNameLst>
                                          <p:attrName>ppt_x</p:attrName>
                                        </p:attrNameLst>
                                      </p:cBhvr>
                                      <p:tavLst>
                                        <p:tav tm="0">
                                          <p:val>
                                            <p:strVal val="#ppt_x"/>
                                          </p:val>
                                        </p:tav>
                                        <p:tav tm="100000">
                                          <p:val>
                                            <p:strVal val="#ppt_x"/>
                                          </p:val>
                                        </p:tav>
                                      </p:tavLst>
                                    </p:anim>
                                    <p:anim calcmode="lin" valueType="num">
                                      <p:cBhvr additive="base">
                                        <p:cTn id="12" dur="5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500" fill="hold"/>
                                        <p:tgtEl>
                                          <p:spTgt spid="87"/>
                                        </p:tgtEl>
                                        <p:attrNameLst>
                                          <p:attrName>ppt_x</p:attrName>
                                        </p:attrNameLst>
                                      </p:cBhvr>
                                      <p:tavLst>
                                        <p:tav tm="0">
                                          <p:val>
                                            <p:strVal val="#ppt_x"/>
                                          </p:val>
                                        </p:tav>
                                        <p:tav tm="100000">
                                          <p:val>
                                            <p:strVal val="#ppt_x"/>
                                          </p:val>
                                        </p:tav>
                                      </p:tavLst>
                                    </p:anim>
                                    <p:anim calcmode="lin" valueType="num">
                                      <p:cBhvr additive="base">
                                        <p:cTn id="16" dur="500" fill="hold"/>
                                        <p:tgtEl>
                                          <p:spTgt spid="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 calcmode="lin" valueType="num">
                                      <p:cBhvr additive="base">
                                        <p:cTn id="19" dur="500" fill="hold"/>
                                        <p:tgtEl>
                                          <p:spTgt spid="88"/>
                                        </p:tgtEl>
                                        <p:attrNameLst>
                                          <p:attrName>ppt_x</p:attrName>
                                        </p:attrNameLst>
                                      </p:cBhvr>
                                      <p:tavLst>
                                        <p:tav tm="0">
                                          <p:val>
                                            <p:strVal val="#ppt_x"/>
                                          </p:val>
                                        </p:tav>
                                        <p:tav tm="100000">
                                          <p:val>
                                            <p:strVal val="#ppt_x"/>
                                          </p:val>
                                        </p:tav>
                                      </p:tavLst>
                                    </p:anim>
                                    <p:anim calcmode="lin" valueType="num">
                                      <p:cBhvr additive="base">
                                        <p:cTn id="20" dur="500" fill="hold"/>
                                        <p:tgtEl>
                                          <p:spTgt spid="8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9"/>
                                        </p:tgtEl>
                                        <p:attrNameLst>
                                          <p:attrName>style.visibility</p:attrName>
                                        </p:attrNameLst>
                                      </p:cBhvr>
                                      <p:to>
                                        <p:strVal val="visible"/>
                                      </p:to>
                                    </p:set>
                                    <p:anim calcmode="lin" valueType="num">
                                      <p:cBhvr additive="base">
                                        <p:cTn id="23" dur="500" fill="hold"/>
                                        <p:tgtEl>
                                          <p:spTgt spid="89"/>
                                        </p:tgtEl>
                                        <p:attrNameLst>
                                          <p:attrName>ppt_x</p:attrName>
                                        </p:attrNameLst>
                                      </p:cBhvr>
                                      <p:tavLst>
                                        <p:tav tm="0">
                                          <p:val>
                                            <p:strVal val="#ppt_x"/>
                                          </p:val>
                                        </p:tav>
                                        <p:tav tm="100000">
                                          <p:val>
                                            <p:strVal val="#ppt_x"/>
                                          </p:val>
                                        </p:tav>
                                      </p:tavLst>
                                    </p:anim>
                                    <p:anim calcmode="lin" valueType="num">
                                      <p:cBhvr additive="base">
                                        <p:cTn id="24" dur="500" fill="hold"/>
                                        <p:tgtEl>
                                          <p:spTgt spid="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 calcmode="lin" valueType="num">
                                      <p:cBhvr additive="base">
                                        <p:cTn id="27" dur="500" fill="hold"/>
                                        <p:tgtEl>
                                          <p:spTgt spid="90"/>
                                        </p:tgtEl>
                                        <p:attrNameLst>
                                          <p:attrName>ppt_x</p:attrName>
                                        </p:attrNameLst>
                                      </p:cBhvr>
                                      <p:tavLst>
                                        <p:tav tm="0">
                                          <p:val>
                                            <p:strVal val="#ppt_x"/>
                                          </p:val>
                                        </p:tav>
                                        <p:tav tm="100000">
                                          <p:val>
                                            <p:strVal val="#ppt_x"/>
                                          </p:val>
                                        </p:tav>
                                      </p:tavLst>
                                    </p:anim>
                                    <p:anim calcmode="lin" valueType="num">
                                      <p:cBhvr additive="base">
                                        <p:cTn id="28" dur="500" fill="hold"/>
                                        <p:tgtEl>
                                          <p:spTgt spid="9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1"/>
                                        </p:tgtEl>
                                        <p:attrNameLst>
                                          <p:attrName>style.visibility</p:attrName>
                                        </p:attrNameLst>
                                      </p:cBhvr>
                                      <p:to>
                                        <p:strVal val="visible"/>
                                      </p:to>
                                    </p:set>
                                    <p:anim calcmode="lin" valueType="num">
                                      <p:cBhvr additive="base">
                                        <p:cTn id="31" dur="500" fill="hold"/>
                                        <p:tgtEl>
                                          <p:spTgt spid="91"/>
                                        </p:tgtEl>
                                        <p:attrNameLst>
                                          <p:attrName>ppt_x</p:attrName>
                                        </p:attrNameLst>
                                      </p:cBhvr>
                                      <p:tavLst>
                                        <p:tav tm="0">
                                          <p:val>
                                            <p:strVal val="#ppt_x"/>
                                          </p:val>
                                        </p:tav>
                                        <p:tav tm="100000">
                                          <p:val>
                                            <p:strVal val="#ppt_x"/>
                                          </p:val>
                                        </p:tav>
                                      </p:tavLst>
                                    </p:anim>
                                    <p:anim calcmode="lin" valueType="num">
                                      <p:cBhvr additive="base">
                                        <p:cTn id="32" dur="500" fill="hold"/>
                                        <p:tgtEl>
                                          <p:spTgt spid="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2"/>
                                        </p:tgtEl>
                                        <p:attrNameLst>
                                          <p:attrName>style.visibility</p:attrName>
                                        </p:attrNameLst>
                                      </p:cBhvr>
                                      <p:to>
                                        <p:strVal val="visible"/>
                                      </p:to>
                                    </p:set>
                                    <p:anim calcmode="lin" valueType="num">
                                      <p:cBhvr additive="base">
                                        <p:cTn id="35" dur="500" fill="hold"/>
                                        <p:tgtEl>
                                          <p:spTgt spid="92"/>
                                        </p:tgtEl>
                                        <p:attrNameLst>
                                          <p:attrName>ppt_x</p:attrName>
                                        </p:attrNameLst>
                                      </p:cBhvr>
                                      <p:tavLst>
                                        <p:tav tm="0">
                                          <p:val>
                                            <p:strVal val="#ppt_x"/>
                                          </p:val>
                                        </p:tav>
                                        <p:tav tm="100000">
                                          <p:val>
                                            <p:strVal val="#ppt_x"/>
                                          </p:val>
                                        </p:tav>
                                      </p:tavLst>
                                    </p:anim>
                                    <p:anim calcmode="lin" valueType="num">
                                      <p:cBhvr additive="base">
                                        <p:cTn id="36" dur="500" fill="hold"/>
                                        <p:tgtEl>
                                          <p:spTgt spid="9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3"/>
                                        </p:tgtEl>
                                        <p:attrNameLst>
                                          <p:attrName>style.visibility</p:attrName>
                                        </p:attrNameLst>
                                      </p:cBhvr>
                                      <p:to>
                                        <p:strVal val="visible"/>
                                      </p:to>
                                    </p:set>
                                    <p:anim calcmode="lin" valueType="num">
                                      <p:cBhvr additive="base">
                                        <p:cTn id="39" dur="500" fill="hold"/>
                                        <p:tgtEl>
                                          <p:spTgt spid="93"/>
                                        </p:tgtEl>
                                        <p:attrNameLst>
                                          <p:attrName>ppt_x</p:attrName>
                                        </p:attrNameLst>
                                      </p:cBhvr>
                                      <p:tavLst>
                                        <p:tav tm="0">
                                          <p:val>
                                            <p:strVal val="#ppt_x"/>
                                          </p:val>
                                        </p:tav>
                                        <p:tav tm="100000">
                                          <p:val>
                                            <p:strVal val="#ppt_x"/>
                                          </p:val>
                                        </p:tav>
                                      </p:tavLst>
                                    </p:anim>
                                    <p:anim calcmode="lin" valueType="num">
                                      <p:cBhvr additive="base">
                                        <p:cTn id="40" dur="500" fill="hold"/>
                                        <p:tgtEl>
                                          <p:spTgt spid="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additive="base">
                                        <p:cTn id="43" dur="500" fill="hold"/>
                                        <p:tgtEl>
                                          <p:spTgt spid="94"/>
                                        </p:tgtEl>
                                        <p:attrNameLst>
                                          <p:attrName>ppt_x</p:attrName>
                                        </p:attrNameLst>
                                      </p:cBhvr>
                                      <p:tavLst>
                                        <p:tav tm="0">
                                          <p:val>
                                            <p:strVal val="#ppt_x"/>
                                          </p:val>
                                        </p:tav>
                                        <p:tav tm="100000">
                                          <p:val>
                                            <p:strVal val="#ppt_x"/>
                                          </p:val>
                                        </p:tav>
                                      </p:tavLst>
                                    </p:anim>
                                    <p:anim calcmode="lin" valueType="num">
                                      <p:cBhvr additive="base">
                                        <p:cTn id="44" dur="500" fill="hold"/>
                                        <p:tgtEl>
                                          <p:spTgt spid="9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5"/>
                                        </p:tgtEl>
                                        <p:attrNameLst>
                                          <p:attrName>style.visibility</p:attrName>
                                        </p:attrNameLst>
                                      </p:cBhvr>
                                      <p:to>
                                        <p:strVal val="visible"/>
                                      </p:to>
                                    </p:set>
                                    <p:anim calcmode="lin" valueType="num">
                                      <p:cBhvr additive="base">
                                        <p:cTn id="47" dur="500" fill="hold"/>
                                        <p:tgtEl>
                                          <p:spTgt spid="95"/>
                                        </p:tgtEl>
                                        <p:attrNameLst>
                                          <p:attrName>ppt_x</p:attrName>
                                        </p:attrNameLst>
                                      </p:cBhvr>
                                      <p:tavLst>
                                        <p:tav tm="0">
                                          <p:val>
                                            <p:strVal val="#ppt_x"/>
                                          </p:val>
                                        </p:tav>
                                        <p:tav tm="100000">
                                          <p:val>
                                            <p:strVal val="#ppt_x"/>
                                          </p:val>
                                        </p:tav>
                                      </p:tavLst>
                                    </p:anim>
                                    <p:anim calcmode="lin" valueType="num">
                                      <p:cBhvr additive="base">
                                        <p:cTn id="48" dur="500" fill="hold"/>
                                        <p:tgtEl>
                                          <p:spTgt spid="9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additive="base">
                                        <p:cTn id="51" dur="500" fill="hold"/>
                                        <p:tgtEl>
                                          <p:spTgt spid="96"/>
                                        </p:tgtEl>
                                        <p:attrNameLst>
                                          <p:attrName>ppt_x</p:attrName>
                                        </p:attrNameLst>
                                      </p:cBhvr>
                                      <p:tavLst>
                                        <p:tav tm="0">
                                          <p:val>
                                            <p:strVal val="#ppt_x"/>
                                          </p:val>
                                        </p:tav>
                                        <p:tav tm="100000">
                                          <p:val>
                                            <p:strVal val="#ppt_x"/>
                                          </p:val>
                                        </p:tav>
                                      </p:tavLst>
                                    </p:anim>
                                    <p:anim calcmode="lin" valueType="num">
                                      <p:cBhvr additive="base">
                                        <p:cTn id="52" dur="500" fill="hold"/>
                                        <p:tgtEl>
                                          <p:spTgt spid="9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97"/>
                                        </p:tgtEl>
                                        <p:attrNameLst>
                                          <p:attrName>style.visibility</p:attrName>
                                        </p:attrNameLst>
                                      </p:cBhvr>
                                      <p:to>
                                        <p:strVal val="visible"/>
                                      </p:to>
                                    </p:set>
                                    <p:anim calcmode="lin" valueType="num">
                                      <p:cBhvr additive="base">
                                        <p:cTn id="55" dur="10" fill="hold"/>
                                        <p:tgtEl>
                                          <p:spTgt spid="97"/>
                                        </p:tgtEl>
                                        <p:attrNameLst>
                                          <p:attrName>ppt_x</p:attrName>
                                        </p:attrNameLst>
                                      </p:cBhvr>
                                      <p:tavLst>
                                        <p:tav tm="0">
                                          <p:val>
                                            <p:strVal val="#ppt_x"/>
                                          </p:val>
                                        </p:tav>
                                        <p:tav tm="100000">
                                          <p:val>
                                            <p:strVal val="#ppt_x"/>
                                          </p:val>
                                        </p:tav>
                                      </p:tavLst>
                                    </p:anim>
                                    <p:anim calcmode="lin" valueType="num">
                                      <p:cBhvr additive="base">
                                        <p:cTn id="56" dur="10" fill="hold"/>
                                        <p:tgtEl>
                                          <p:spTgt spid="9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anim calcmode="lin" valueType="num">
                                      <p:cBhvr additive="base">
                                        <p:cTn id="59" dur="500" fill="hold"/>
                                        <p:tgtEl>
                                          <p:spTgt spid="98"/>
                                        </p:tgtEl>
                                        <p:attrNameLst>
                                          <p:attrName>ppt_x</p:attrName>
                                        </p:attrNameLst>
                                      </p:cBhvr>
                                      <p:tavLst>
                                        <p:tav tm="0">
                                          <p:val>
                                            <p:strVal val="#ppt_x"/>
                                          </p:val>
                                        </p:tav>
                                        <p:tav tm="100000">
                                          <p:val>
                                            <p:strVal val="#ppt_x"/>
                                          </p:val>
                                        </p:tav>
                                      </p:tavLst>
                                    </p:anim>
                                    <p:anim calcmode="lin" valueType="num">
                                      <p:cBhvr additive="base">
                                        <p:cTn id="60" dur="500" fill="hold"/>
                                        <p:tgtEl>
                                          <p:spTgt spid="98"/>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additive="base">
                                        <p:cTn id="63" dur="500" fill="hold"/>
                                        <p:tgtEl>
                                          <p:spTgt spid="99"/>
                                        </p:tgtEl>
                                        <p:attrNameLst>
                                          <p:attrName>ppt_x</p:attrName>
                                        </p:attrNameLst>
                                      </p:cBhvr>
                                      <p:tavLst>
                                        <p:tav tm="0">
                                          <p:val>
                                            <p:strVal val="#ppt_x"/>
                                          </p:val>
                                        </p:tav>
                                        <p:tav tm="100000">
                                          <p:val>
                                            <p:strVal val="#ppt_x"/>
                                          </p:val>
                                        </p:tav>
                                      </p:tavLst>
                                    </p:anim>
                                    <p:anim calcmode="lin" valueType="num">
                                      <p:cBhvr additive="base">
                                        <p:cTn id="64" dur="500" fill="hold"/>
                                        <p:tgtEl>
                                          <p:spTgt spid="99"/>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00"/>
                                        </p:tgtEl>
                                        <p:attrNameLst>
                                          <p:attrName>style.visibility</p:attrName>
                                        </p:attrNameLst>
                                      </p:cBhvr>
                                      <p:to>
                                        <p:strVal val="visible"/>
                                      </p:to>
                                    </p:set>
                                    <p:anim calcmode="lin" valueType="num">
                                      <p:cBhvr additive="base">
                                        <p:cTn id="67" dur="500" fill="hold"/>
                                        <p:tgtEl>
                                          <p:spTgt spid="100"/>
                                        </p:tgtEl>
                                        <p:attrNameLst>
                                          <p:attrName>ppt_x</p:attrName>
                                        </p:attrNameLst>
                                      </p:cBhvr>
                                      <p:tavLst>
                                        <p:tav tm="0">
                                          <p:val>
                                            <p:strVal val="#ppt_x"/>
                                          </p:val>
                                        </p:tav>
                                        <p:tav tm="100000">
                                          <p:val>
                                            <p:strVal val="#ppt_x"/>
                                          </p:val>
                                        </p:tav>
                                      </p:tavLst>
                                    </p:anim>
                                    <p:anim calcmode="lin" valueType="num">
                                      <p:cBhvr additive="base">
                                        <p:cTn id="68" dur="500" fill="hold"/>
                                        <p:tgtEl>
                                          <p:spTgt spid="10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01"/>
                                        </p:tgtEl>
                                        <p:attrNameLst>
                                          <p:attrName>style.visibility</p:attrName>
                                        </p:attrNameLst>
                                      </p:cBhvr>
                                      <p:to>
                                        <p:strVal val="visible"/>
                                      </p:to>
                                    </p:set>
                                    <p:anim calcmode="lin" valueType="num">
                                      <p:cBhvr additive="base">
                                        <p:cTn id="71" dur="500" fill="hold"/>
                                        <p:tgtEl>
                                          <p:spTgt spid="101"/>
                                        </p:tgtEl>
                                        <p:attrNameLst>
                                          <p:attrName>ppt_x</p:attrName>
                                        </p:attrNameLst>
                                      </p:cBhvr>
                                      <p:tavLst>
                                        <p:tav tm="0">
                                          <p:val>
                                            <p:strVal val="#ppt_x"/>
                                          </p:val>
                                        </p:tav>
                                        <p:tav tm="100000">
                                          <p:val>
                                            <p:strVal val="#ppt_x"/>
                                          </p:val>
                                        </p:tav>
                                      </p:tavLst>
                                    </p:anim>
                                    <p:anim calcmode="lin" valueType="num">
                                      <p:cBhvr additive="base">
                                        <p:cTn id="72" dur="500" fill="hold"/>
                                        <p:tgtEl>
                                          <p:spTgt spid="101"/>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02"/>
                                        </p:tgtEl>
                                        <p:attrNameLst>
                                          <p:attrName>style.visibility</p:attrName>
                                        </p:attrNameLst>
                                      </p:cBhvr>
                                      <p:to>
                                        <p:strVal val="visible"/>
                                      </p:to>
                                    </p:set>
                                    <p:anim calcmode="lin" valueType="num">
                                      <p:cBhvr additive="base">
                                        <p:cTn id="75" dur="500" fill="hold"/>
                                        <p:tgtEl>
                                          <p:spTgt spid="102"/>
                                        </p:tgtEl>
                                        <p:attrNameLst>
                                          <p:attrName>ppt_x</p:attrName>
                                        </p:attrNameLst>
                                      </p:cBhvr>
                                      <p:tavLst>
                                        <p:tav tm="0">
                                          <p:val>
                                            <p:strVal val="#ppt_x"/>
                                          </p:val>
                                        </p:tav>
                                        <p:tav tm="100000">
                                          <p:val>
                                            <p:strVal val="#ppt_x"/>
                                          </p:val>
                                        </p:tav>
                                      </p:tavLst>
                                    </p:anim>
                                    <p:anim calcmode="lin" valueType="num">
                                      <p:cBhvr additive="base">
                                        <p:cTn id="76" dur="500" fill="hold"/>
                                        <p:tgtEl>
                                          <p:spTgt spid="10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03"/>
                                        </p:tgtEl>
                                        <p:attrNameLst>
                                          <p:attrName>style.visibility</p:attrName>
                                        </p:attrNameLst>
                                      </p:cBhvr>
                                      <p:to>
                                        <p:strVal val="visible"/>
                                      </p:to>
                                    </p:set>
                                    <p:anim calcmode="lin" valueType="num">
                                      <p:cBhvr additive="base">
                                        <p:cTn id="79" dur="500" fill="hold"/>
                                        <p:tgtEl>
                                          <p:spTgt spid="103"/>
                                        </p:tgtEl>
                                        <p:attrNameLst>
                                          <p:attrName>ppt_x</p:attrName>
                                        </p:attrNameLst>
                                      </p:cBhvr>
                                      <p:tavLst>
                                        <p:tav tm="0">
                                          <p:val>
                                            <p:strVal val="#ppt_x"/>
                                          </p:val>
                                        </p:tav>
                                        <p:tav tm="100000">
                                          <p:val>
                                            <p:strVal val="#ppt_x"/>
                                          </p:val>
                                        </p:tav>
                                      </p:tavLst>
                                    </p:anim>
                                    <p:anim calcmode="lin" valueType="num">
                                      <p:cBhvr additive="base">
                                        <p:cTn id="80" dur="500" fill="hold"/>
                                        <p:tgtEl>
                                          <p:spTgt spid="103"/>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04"/>
                                        </p:tgtEl>
                                        <p:attrNameLst>
                                          <p:attrName>style.visibility</p:attrName>
                                        </p:attrNameLst>
                                      </p:cBhvr>
                                      <p:to>
                                        <p:strVal val="visible"/>
                                      </p:to>
                                    </p:set>
                                    <p:anim calcmode="lin" valueType="num">
                                      <p:cBhvr additive="base">
                                        <p:cTn id="83" dur="500" fill="hold"/>
                                        <p:tgtEl>
                                          <p:spTgt spid="104"/>
                                        </p:tgtEl>
                                        <p:attrNameLst>
                                          <p:attrName>ppt_x</p:attrName>
                                        </p:attrNameLst>
                                      </p:cBhvr>
                                      <p:tavLst>
                                        <p:tav tm="0">
                                          <p:val>
                                            <p:strVal val="#ppt_x"/>
                                          </p:val>
                                        </p:tav>
                                        <p:tav tm="100000">
                                          <p:val>
                                            <p:strVal val="#ppt_x"/>
                                          </p:val>
                                        </p:tav>
                                      </p:tavLst>
                                    </p:anim>
                                    <p:anim calcmode="lin" valueType="num">
                                      <p:cBhvr additive="base">
                                        <p:cTn id="84" dur="500" fill="hold"/>
                                        <p:tgtEl>
                                          <p:spTgt spid="10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additive="base">
                                        <p:cTn id="87" dur="500" fill="hold"/>
                                        <p:tgtEl>
                                          <p:spTgt spid="105"/>
                                        </p:tgtEl>
                                        <p:attrNameLst>
                                          <p:attrName>ppt_x</p:attrName>
                                        </p:attrNameLst>
                                      </p:cBhvr>
                                      <p:tavLst>
                                        <p:tav tm="0">
                                          <p:val>
                                            <p:strVal val="#ppt_x"/>
                                          </p:val>
                                        </p:tav>
                                        <p:tav tm="100000">
                                          <p:val>
                                            <p:strVal val="#ppt_x"/>
                                          </p:val>
                                        </p:tav>
                                      </p:tavLst>
                                    </p:anim>
                                    <p:anim calcmode="lin" valueType="num">
                                      <p:cBhvr additive="base">
                                        <p:cTn id="88" dur="500" fill="hold"/>
                                        <p:tgtEl>
                                          <p:spTgt spid="10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14"/>
                                        </p:tgtEl>
                                        <p:attrNameLst>
                                          <p:attrName>style.visibility</p:attrName>
                                        </p:attrNameLst>
                                      </p:cBhvr>
                                      <p:to>
                                        <p:strVal val="visible"/>
                                      </p:to>
                                    </p:set>
                                    <p:anim calcmode="lin" valueType="num">
                                      <p:cBhvr additive="base">
                                        <p:cTn id="91" dur="500" fill="hold"/>
                                        <p:tgtEl>
                                          <p:spTgt spid="114"/>
                                        </p:tgtEl>
                                        <p:attrNameLst>
                                          <p:attrName>ppt_x</p:attrName>
                                        </p:attrNameLst>
                                      </p:cBhvr>
                                      <p:tavLst>
                                        <p:tav tm="0">
                                          <p:val>
                                            <p:strVal val="#ppt_x"/>
                                          </p:val>
                                        </p:tav>
                                        <p:tav tm="100000">
                                          <p:val>
                                            <p:strVal val="#ppt_x"/>
                                          </p:val>
                                        </p:tav>
                                      </p:tavLst>
                                    </p:anim>
                                    <p:anim calcmode="lin" valueType="num">
                                      <p:cBhvr additive="base">
                                        <p:cTn id="92"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500"/>
                                        <p:tgtEl>
                                          <p:spTgt spid="106"/>
                                        </p:tgtEl>
                                      </p:cBhvr>
                                    </p:animEffect>
                                  </p:childTnLst>
                                </p:cTn>
                              </p:par>
                              <p:par>
                                <p:cTn id="98" presetID="10" presetClass="entr" presetSubtype="0" fill="hold" nodeType="withEffect">
                                  <p:stCondLst>
                                    <p:cond delay="0"/>
                                  </p:stCondLst>
                                  <p:childTnLst>
                                    <p:set>
                                      <p:cBhvr>
                                        <p:cTn id="99" dur="1" fill="hold">
                                          <p:stCondLst>
                                            <p:cond delay="0"/>
                                          </p:stCondLst>
                                        </p:cTn>
                                        <p:tgtEl>
                                          <p:spTgt spid="107"/>
                                        </p:tgtEl>
                                        <p:attrNameLst>
                                          <p:attrName>style.visibility</p:attrName>
                                        </p:attrNameLst>
                                      </p:cBhvr>
                                      <p:to>
                                        <p:strVal val="visible"/>
                                      </p:to>
                                    </p:set>
                                    <p:animEffect transition="in" filter="fade">
                                      <p:cBhvr>
                                        <p:cTn id="100" dur="500"/>
                                        <p:tgtEl>
                                          <p:spTgt spid="107"/>
                                        </p:tgtEl>
                                      </p:cBhvr>
                                    </p:animEffect>
                                  </p:childTnLst>
                                </p:cTn>
                              </p:par>
                              <p:par>
                                <p:cTn id="101" presetID="10" presetClass="entr" presetSubtype="0" fill="hold" nodeType="withEffect">
                                  <p:stCondLst>
                                    <p:cond delay="0"/>
                                  </p:stCondLst>
                                  <p:childTnLst>
                                    <p:set>
                                      <p:cBhvr>
                                        <p:cTn id="102" dur="1" fill="hold">
                                          <p:stCondLst>
                                            <p:cond delay="0"/>
                                          </p:stCondLst>
                                        </p:cTn>
                                        <p:tgtEl>
                                          <p:spTgt spid="108"/>
                                        </p:tgtEl>
                                        <p:attrNameLst>
                                          <p:attrName>style.visibility</p:attrName>
                                        </p:attrNameLst>
                                      </p:cBhvr>
                                      <p:to>
                                        <p:strVal val="visible"/>
                                      </p:to>
                                    </p:set>
                                    <p:animEffect transition="in" filter="fade">
                                      <p:cBhvr>
                                        <p:cTn id="103" dur="500"/>
                                        <p:tgtEl>
                                          <p:spTgt spid="108"/>
                                        </p:tgtEl>
                                      </p:cBhvr>
                                    </p:animEffect>
                                  </p:childTnLst>
                                </p:cTn>
                              </p:par>
                              <p:par>
                                <p:cTn id="104" presetID="10" presetClass="entr" presetSubtype="0" fill="hold" nodeType="withEffect">
                                  <p:stCondLst>
                                    <p:cond delay="0"/>
                                  </p:stCondLst>
                                  <p:childTnLst>
                                    <p:set>
                                      <p:cBhvr>
                                        <p:cTn id="105" dur="1" fill="hold">
                                          <p:stCondLst>
                                            <p:cond delay="0"/>
                                          </p:stCondLst>
                                        </p:cTn>
                                        <p:tgtEl>
                                          <p:spTgt spid="109"/>
                                        </p:tgtEl>
                                        <p:attrNameLst>
                                          <p:attrName>style.visibility</p:attrName>
                                        </p:attrNameLst>
                                      </p:cBhvr>
                                      <p:to>
                                        <p:strVal val="visible"/>
                                      </p:to>
                                    </p:set>
                                    <p:animEffect transition="in" filter="fade">
                                      <p:cBhvr>
                                        <p:cTn id="106" dur="500"/>
                                        <p:tgtEl>
                                          <p:spTgt spid="10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500"/>
                                        <p:tgtEl>
                                          <p:spTgt spid="11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11"/>
                                        </p:tgtEl>
                                        <p:attrNameLst>
                                          <p:attrName>style.visibility</p:attrName>
                                        </p:attrNameLst>
                                      </p:cBhvr>
                                      <p:to>
                                        <p:strVal val="visible"/>
                                      </p:to>
                                    </p:set>
                                    <p:animEffect transition="in" filter="fade">
                                      <p:cBhvr>
                                        <p:cTn id="112" dur="500"/>
                                        <p:tgtEl>
                                          <p:spTgt spid="11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12"/>
                                        </p:tgtEl>
                                        <p:attrNameLst>
                                          <p:attrName>style.visibility</p:attrName>
                                        </p:attrNameLst>
                                      </p:cBhvr>
                                      <p:to>
                                        <p:strVal val="visible"/>
                                      </p:to>
                                    </p:set>
                                    <p:animEffect transition="in" filter="fade">
                                      <p:cBhvr>
                                        <p:cTn id="115" dur="500"/>
                                        <p:tgtEl>
                                          <p:spTgt spid="112"/>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13"/>
                                        </p:tgtEl>
                                        <p:attrNameLst>
                                          <p:attrName>style.visibility</p:attrName>
                                        </p:attrNameLst>
                                      </p:cBhvr>
                                      <p:to>
                                        <p:strVal val="visible"/>
                                      </p:to>
                                    </p:set>
                                    <p:animEffect transition="in" filter="fade">
                                      <p:cBhvr>
                                        <p:cTn id="118" dur="500"/>
                                        <p:tgtEl>
                                          <p:spTgt spid="113"/>
                                        </p:tgtEl>
                                      </p:cBhvr>
                                    </p:animEffect>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grpId="0" nodeType="clickEffect">
                                  <p:stCondLst>
                                    <p:cond delay="0"/>
                                  </p:stCondLst>
                                  <p:childTnLst>
                                    <p:set>
                                      <p:cBhvr>
                                        <p:cTn id="122" dur="1" fill="hold">
                                          <p:stCondLst>
                                            <p:cond delay="0"/>
                                          </p:stCondLst>
                                        </p:cTn>
                                        <p:tgtEl>
                                          <p:spTgt spid="115"/>
                                        </p:tgtEl>
                                        <p:attrNameLst>
                                          <p:attrName>style.visibility</p:attrName>
                                        </p:attrNameLst>
                                      </p:cBhvr>
                                      <p:to>
                                        <p:strVal val="visible"/>
                                      </p:to>
                                    </p:set>
                                    <p:animEffect transition="in" filter="fade">
                                      <p:cBhvr>
                                        <p:cTn id="123" dur="1000"/>
                                        <p:tgtEl>
                                          <p:spTgt spid="115"/>
                                        </p:tgtEl>
                                      </p:cBhvr>
                                    </p:animEffect>
                                    <p:anim calcmode="lin" valueType="num">
                                      <p:cBhvr>
                                        <p:cTn id="124" dur="1000" fill="hold"/>
                                        <p:tgtEl>
                                          <p:spTgt spid="115"/>
                                        </p:tgtEl>
                                        <p:attrNameLst>
                                          <p:attrName>ppt_x</p:attrName>
                                        </p:attrNameLst>
                                      </p:cBhvr>
                                      <p:tavLst>
                                        <p:tav tm="0">
                                          <p:val>
                                            <p:strVal val="#ppt_x"/>
                                          </p:val>
                                        </p:tav>
                                        <p:tav tm="100000">
                                          <p:val>
                                            <p:strVal val="#ppt_x"/>
                                          </p:val>
                                        </p:tav>
                                      </p:tavLst>
                                    </p:anim>
                                    <p:anim calcmode="lin" valueType="num">
                                      <p:cBhvr>
                                        <p:cTn id="125" dur="1000" fill="hold"/>
                                        <p:tgtEl>
                                          <p:spTgt spid="115"/>
                                        </p:tgtEl>
                                        <p:attrNameLst>
                                          <p:attrName>ppt_y</p:attrName>
                                        </p:attrNameLst>
                                      </p:cBhvr>
                                      <p:tavLst>
                                        <p:tav tm="0">
                                          <p:val>
                                            <p:strVal val="#ppt_y+.1"/>
                                          </p:val>
                                        </p:tav>
                                        <p:tav tm="100000">
                                          <p:val>
                                            <p:strVal val="#ppt_y"/>
                                          </p:val>
                                        </p:tav>
                                      </p:tavLst>
                                    </p:anim>
                                  </p:childTnLst>
                                </p:cTn>
                              </p:par>
                            </p:childTnLst>
                          </p:cTn>
                        </p:par>
                        <p:par>
                          <p:cTn id="126" fill="hold">
                            <p:stCondLst>
                              <p:cond delay="1000"/>
                            </p:stCondLst>
                            <p:childTnLst>
                              <p:par>
                                <p:cTn id="127" presetID="42" presetClass="entr" presetSubtype="0" fill="hold" grpId="0" nodeType="afterEffect">
                                  <p:stCondLst>
                                    <p:cond delay="1500"/>
                                  </p:stCondLst>
                                  <p:childTnLst>
                                    <p:set>
                                      <p:cBhvr>
                                        <p:cTn id="128" dur="1" fill="hold">
                                          <p:stCondLst>
                                            <p:cond delay="0"/>
                                          </p:stCondLst>
                                        </p:cTn>
                                        <p:tgtEl>
                                          <p:spTgt spid="117"/>
                                        </p:tgtEl>
                                        <p:attrNameLst>
                                          <p:attrName>style.visibility</p:attrName>
                                        </p:attrNameLst>
                                      </p:cBhvr>
                                      <p:to>
                                        <p:strVal val="visible"/>
                                      </p:to>
                                    </p:set>
                                    <p:animEffect transition="in" filter="fade">
                                      <p:cBhvr>
                                        <p:cTn id="129" dur="1000"/>
                                        <p:tgtEl>
                                          <p:spTgt spid="117"/>
                                        </p:tgtEl>
                                      </p:cBhvr>
                                    </p:animEffect>
                                    <p:anim calcmode="lin" valueType="num">
                                      <p:cBhvr>
                                        <p:cTn id="130" dur="1000" fill="hold"/>
                                        <p:tgtEl>
                                          <p:spTgt spid="117"/>
                                        </p:tgtEl>
                                        <p:attrNameLst>
                                          <p:attrName>ppt_x</p:attrName>
                                        </p:attrNameLst>
                                      </p:cBhvr>
                                      <p:tavLst>
                                        <p:tav tm="0">
                                          <p:val>
                                            <p:strVal val="#ppt_x"/>
                                          </p:val>
                                        </p:tav>
                                        <p:tav tm="100000">
                                          <p:val>
                                            <p:strVal val="#ppt_x"/>
                                          </p:val>
                                        </p:tav>
                                      </p:tavLst>
                                    </p:anim>
                                    <p:anim calcmode="lin" valueType="num">
                                      <p:cBhvr>
                                        <p:cTn id="131"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8" grpId="0" animBg="1"/>
      <p:bldP spid="90" grpId="0" animBg="1"/>
      <p:bldP spid="92" grpId="0" animBg="1"/>
      <p:bldP spid="94" grpId="0" animBg="1"/>
      <p:bldP spid="96" grpId="0" animBg="1"/>
      <p:bldP spid="98" grpId="0" animBg="1"/>
      <p:bldP spid="101" grpId="0" animBg="1"/>
      <p:bldP spid="103" grpId="0" animBg="1"/>
      <p:bldP spid="105" grpId="0" animBg="1"/>
      <p:bldP spid="110" grpId="0" animBg="1"/>
      <p:bldP spid="111" grpId="0" animBg="1"/>
      <p:bldP spid="112" grpId="0" animBg="1"/>
      <p:bldP spid="113" grpId="0" animBg="1"/>
      <p:bldP spid="114" grpId="0" animBg="1"/>
      <p:bldP spid="115" grpId="0" animBg="1"/>
      <p:bldP spid="1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1842052" y="3618497"/>
            <a:ext cx="8507896" cy="2297394"/>
          </a:xfrm>
        </p:spPr>
        <p:txBody>
          <a:bodyPr/>
          <a:lstStyle/>
          <a:p>
            <a:pPr marL="177796" indent="0" algn="just">
              <a:buNone/>
            </a:pPr>
            <a:r>
              <a:rPr lang="es-MX" dirty="0">
                <a:solidFill>
                  <a:schemeClr val="bg1"/>
                </a:solidFill>
              </a:rPr>
              <a:t>“Desde que estuvimos encerrados, tuve que disminuir mucho mis consultas. De hecho, solo di sesiones cuando él no tenía reuniones. Fuera de eso, no continué realmente. Cuando, eventualmente tenía sesión salía al terminar era de que “¿qué pasó? ¿qué necesitan? porque él no les atendía, aunque no tuviera reunión. Yo lo entiendo porque, como sea, su trabajo es de mayor relevancia y todos debemos apoyarlo.”</a:t>
            </a:r>
            <a:r>
              <a:rPr lang="es-MX" sz="1400" dirty="0">
                <a:solidFill>
                  <a:schemeClr val="bg1"/>
                </a:solidFill>
              </a:rPr>
              <a:t> (Ana, 43 años, psicoterapeuta en consultorio privado, esposo trabajaba tiempo completo antes de la pandemia, hijos e hijas de 9 y 11 años).</a:t>
            </a:r>
            <a:endParaRPr lang="es-MX" sz="1400" dirty="0"/>
          </a:p>
        </p:txBody>
      </p:sp>
      <p:sp>
        <p:nvSpPr>
          <p:cNvPr id="3" name="Título 2"/>
          <p:cNvSpPr>
            <a:spLocks noGrp="1"/>
          </p:cNvSpPr>
          <p:nvPr>
            <p:ph type="title"/>
          </p:nvPr>
        </p:nvSpPr>
        <p:spPr>
          <a:xfrm>
            <a:off x="1792120" y="807895"/>
            <a:ext cx="7690800" cy="704800"/>
          </a:xfrm>
        </p:spPr>
        <p:txBody>
          <a:bodyPr/>
          <a:lstStyle/>
          <a:p>
            <a:r>
              <a:rPr lang="es-MX" sz="2400" dirty="0"/>
              <a:t>Importancia otorgada al trabajo</a:t>
            </a:r>
          </a:p>
        </p:txBody>
      </p:sp>
      <p:sp>
        <p:nvSpPr>
          <p:cNvPr id="4" name="Marcador de texto 1"/>
          <p:cNvSpPr txBox="1">
            <a:spLocks/>
          </p:cNvSpPr>
          <p:nvPr/>
        </p:nvSpPr>
        <p:spPr>
          <a:xfrm>
            <a:off x="3214399" y="1345674"/>
            <a:ext cx="5181312" cy="124157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rgbClr val="000000"/>
              </a:buClr>
              <a:buSzPts val="1500"/>
              <a:buFont typeface="Montserrat"/>
              <a:buChar char="●"/>
              <a:defRPr sz="1400" b="0" i="0" u="none" strike="noStrike" cap="none">
                <a:solidFill>
                  <a:schemeClr val="dk1"/>
                </a:solidFill>
                <a:latin typeface="Didact Gothic"/>
                <a:ea typeface="Didact Gothic"/>
                <a:cs typeface="Didact Gothic"/>
                <a:sym typeface="Didact Gothic"/>
              </a:defRPr>
            </a:lvl1pPr>
            <a:lvl2pPr marL="914400" marR="0" lvl="1" indent="-298450" algn="just" rtl="0">
              <a:lnSpc>
                <a:spcPct val="115000"/>
              </a:lnSpc>
              <a:spcBef>
                <a:spcPts val="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2pPr>
            <a:lvl3pPr marL="1371600" marR="0" lvl="2"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3pPr>
            <a:lvl4pPr marL="1828800" marR="0" lvl="3"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4pPr>
            <a:lvl5pPr marL="2286000" marR="0" lvl="4"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5pPr>
            <a:lvl6pPr marL="2743200" marR="0" lvl="5"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6pPr>
            <a:lvl7pPr marL="3200400" marR="0" lvl="6"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7pPr>
            <a:lvl8pPr marL="3657600" marR="0" lvl="7"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8pPr>
            <a:lvl9pPr marL="4114800" marR="0" lvl="8" indent="-298450" algn="just" rtl="0">
              <a:lnSpc>
                <a:spcPct val="115000"/>
              </a:lnSpc>
              <a:spcBef>
                <a:spcPts val="1600"/>
              </a:spcBef>
              <a:spcAft>
                <a:spcPts val="160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9pPr>
          </a:lstStyle>
          <a:p>
            <a:pPr algn="just"/>
            <a:r>
              <a:rPr lang="es-MX" sz="1800" dirty="0">
                <a:solidFill>
                  <a:schemeClr val="bg1"/>
                </a:solidFill>
              </a:rPr>
              <a:t>“Para mí, el trabajo que hago profesionalmente es de la mayor importancia, yo no podría vivir con alguien que considera que mi trabajo profesional es de segunda o prescindible.” (</a:t>
            </a:r>
            <a:r>
              <a:rPr lang="es-MX" dirty="0">
                <a:solidFill>
                  <a:schemeClr val="bg1"/>
                </a:solidFill>
              </a:rPr>
              <a:t>Vanessa, 48 años, directiva en departamento comercial de ATT, esposo trabajaba tiempo completo antes de la pandemia, hijos e hijas de 3 y 6 años</a:t>
            </a:r>
            <a:r>
              <a:rPr lang="es-MX" sz="1800" dirty="0">
                <a:solidFill>
                  <a:schemeClr val="bg1"/>
                </a:solidFill>
              </a:rPr>
              <a:t>).</a:t>
            </a:r>
          </a:p>
        </p:txBody>
      </p:sp>
    </p:spTree>
    <p:extLst>
      <p:ext uri="{BB962C8B-B14F-4D97-AF65-F5344CB8AC3E}">
        <p14:creationId xmlns:p14="http://schemas.microsoft.com/office/powerpoint/2010/main" val="178121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3243474" y="2834403"/>
            <a:ext cx="6225376" cy="1978800"/>
          </a:xfrm>
        </p:spPr>
        <p:txBody>
          <a:bodyPr/>
          <a:lstStyle/>
          <a:p>
            <a:pPr marL="177796" indent="0" algn="just">
              <a:buNone/>
            </a:pPr>
            <a:r>
              <a:rPr lang="es-MX" sz="2000" dirty="0">
                <a:solidFill>
                  <a:schemeClr val="bg1"/>
                </a:solidFill>
              </a:rPr>
              <a:t>“Eso lo hemos hecho en familia. Siempre es el trabajar en equipo. En los scout es eso, trabajar todos en equipo y jalar parejo, si uno toma agua toman cuatro, y si no toma uno, nadie toma. La dinámica en esta familia siempre ha sido así. Incluso desde que éramos novios” </a:t>
            </a:r>
            <a:r>
              <a:rPr lang="es-MX" sz="1600" dirty="0">
                <a:solidFill>
                  <a:schemeClr val="bg1"/>
                </a:solidFill>
              </a:rPr>
              <a:t>. </a:t>
            </a:r>
            <a:r>
              <a:rPr lang="es-MX" sz="1000" dirty="0">
                <a:solidFill>
                  <a:schemeClr val="bg1"/>
                </a:solidFill>
              </a:rPr>
              <a:t>(Verónica, 43 años. Supervisora de tiempo completo en Sistema de aguas CD MX, esposo trabajaba de tiempo completo como ingeniero en una empresa privada, hijos e hijas de 7 y 13 años).</a:t>
            </a:r>
          </a:p>
        </p:txBody>
      </p:sp>
      <p:sp>
        <p:nvSpPr>
          <p:cNvPr id="3" name="Título 2"/>
          <p:cNvSpPr>
            <a:spLocks noGrp="1"/>
          </p:cNvSpPr>
          <p:nvPr>
            <p:ph type="title"/>
          </p:nvPr>
        </p:nvSpPr>
        <p:spPr>
          <a:xfrm>
            <a:off x="2124798" y="970813"/>
            <a:ext cx="7690800" cy="704800"/>
          </a:xfrm>
        </p:spPr>
        <p:txBody>
          <a:bodyPr/>
          <a:lstStyle/>
          <a:p>
            <a:r>
              <a:rPr lang="es-MX" sz="2800" dirty="0"/>
              <a:t>Mayor Flexibilidad en la distribución del trabajo en el hogar AC</a:t>
            </a:r>
            <a:endParaRPr lang="es-MX" sz="2667" dirty="0"/>
          </a:p>
        </p:txBody>
      </p:sp>
    </p:spTree>
    <p:extLst>
      <p:ext uri="{BB962C8B-B14F-4D97-AF65-F5344CB8AC3E}">
        <p14:creationId xmlns:p14="http://schemas.microsoft.com/office/powerpoint/2010/main" val="20087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1929467" y="2582733"/>
            <a:ext cx="7575259" cy="1978800"/>
          </a:xfrm>
        </p:spPr>
        <p:txBody>
          <a:bodyPr/>
          <a:lstStyle/>
          <a:p>
            <a:pPr marL="177796" indent="0" algn="just">
              <a:buNone/>
            </a:pPr>
            <a:r>
              <a:rPr lang="es-MX" sz="2400" dirty="0">
                <a:solidFill>
                  <a:schemeClr val="bg1"/>
                </a:solidFill>
              </a:rPr>
              <a:t>“Los fines de semana es cuando, entre los dos, nos poníamos a lavar la ropa, hacer limpieza y, en eso todos, hasta la niña grande ayudaba. Casi yo soy la que preparaba la comida para la semana. Como casi ni estábamos en la casa, no se ensuciaba mucho”. </a:t>
            </a:r>
            <a:r>
              <a:rPr lang="es-MX" sz="1400" dirty="0">
                <a:solidFill>
                  <a:schemeClr val="bg1"/>
                </a:solidFill>
              </a:rPr>
              <a:t>(Laura, 44 años, docente de tiempo completo en universidad pública, esposo trabajaba tiempo completo antes de la pandemia, hijos e hijas de 5 y 10 años).</a:t>
            </a:r>
          </a:p>
        </p:txBody>
      </p:sp>
      <p:sp>
        <p:nvSpPr>
          <p:cNvPr id="3" name="Título 2"/>
          <p:cNvSpPr>
            <a:spLocks noGrp="1"/>
          </p:cNvSpPr>
          <p:nvPr>
            <p:ph type="title"/>
          </p:nvPr>
        </p:nvSpPr>
        <p:spPr>
          <a:xfrm>
            <a:off x="2124798" y="970813"/>
            <a:ext cx="7690800" cy="704800"/>
          </a:xfrm>
        </p:spPr>
        <p:txBody>
          <a:bodyPr/>
          <a:lstStyle/>
          <a:p>
            <a:r>
              <a:rPr lang="es-MX" sz="2800" dirty="0"/>
              <a:t>Mayor flexibilidad en la distribución del trabajo en el hogar AC</a:t>
            </a:r>
            <a:endParaRPr lang="es-MX" sz="2667" dirty="0"/>
          </a:p>
        </p:txBody>
      </p:sp>
    </p:spTree>
    <p:extLst>
      <p:ext uri="{BB962C8B-B14F-4D97-AF65-F5344CB8AC3E}">
        <p14:creationId xmlns:p14="http://schemas.microsoft.com/office/powerpoint/2010/main" val="254135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1929467" y="2582732"/>
            <a:ext cx="8189893" cy="2507427"/>
          </a:xfrm>
        </p:spPr>
        <p:txBody>
          <a:bodyPr/>
          <a:lstStyle/>
          <a:p>
            <a:pPr marL="177796" indent="0" algn="just">
              <a:buNone/>
            </a:pPr>
            <a:r>
              <a:rPr lang="es-MX" sz="2400" dirty="0">
                <a:solidFill>
                  <a:schemeClr val="bg1"/>
                </a:solidFill>
              </a:rPr>
              <a:t>“Ser madre y trabajar de tiempo completo no es fácil. He sido afortunada de contar con gran apoyo de mi familia y la de él, especialmente, abuelas, hermanas y cuñadas. Me da tranquilidad y la libertad de concentrarme en mi trabajo”. </a:t>
            </a:r>
            <a:r>
              <a:rPr lang="es-MX" sz="1400" dirty="0">
                <a:solidFill>
                  <a:schemeClr val="bg1"/>
                </a:solidFill>
              </a:rPr>
              <a:t>(Aura, 46 años, supervisora de tiempo completo en farmacia privada, esposo trabajaba como funcionario público de tiempo completo en el ISSSTE)</a:t>
            </a:r>
          </a:p>
        </p:txBody>
      </p:sp>
      <p:sp>
        <p:nvSpPr>
          <p:cNvPr id="3" name="Título 2"/>
          <p:cNvSpPr>
            <a:spLocks noGrp="1"/>
          </p:cNvSpPr>
          <p:nvPr>
            <p:ph type="title"/>
          </p:nvPr>
        </p:nvSpPr>
        <p:spPr>
          <a:xfrm>
            <a:off x="2124798" y="970813"/>
            <a:ext cx="7690800" cy="704800"/>
          </a:xfrm>
        </p:spPr>
        <p:txBody>
          <a:bodyPr/>
          <a:lstStyle/>
          <a:p>
            <a:r>
              <a:rPr lang="es-MX" sz="2800" dirty="0"/>
              <a:t>apoyo de las redes familiares femeninas</a:t>
            </a:r>
            <a:endParaRPr lang="es-MX" sz="2667" dirty="0"/>
          </a:p>
        </p:txBody>
      </p:sp>
    </p:spTree>
    <p:extLst>
      <p:ext uri="{BB962C8B-B14F-4D97-AF65-F5344CB8AC3E}">
        <p14:creationId xmlns:p14="http://schemas.microsoft.com/office/powerpoint/2010/main" val="314959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250600" y="1256646"/>
            <a:ext cx="7690800" cy="704800"/>
          </a:xfrm>
        </p:spPr>
        <p:txBody>
          <a:bodyPr/>
          <a:lstStyle/>
          <a:p>
            <a:r>
              <a:rPr lang="es-MX" sz="2400" dirty="0"/>
              <a:t>Menor Flexibilidad en la distribución del trabajo en el hogar</a:t>
            </a:r>
          </a:p>
        </p:txBody>
      </p:sp>
      <p:sp>
        <p:nvSpPr>
          <p:cNvPr id="5" name="CuadroTexto 4">
            <a:extLst>
              <a:ext uri="{FF2B5EF4-FFF2-40B4-BE49-F238E27FC236}">
                <a16:creationId xmlns:a16="http://schemas.microsoft.com/office/drawing/2014/main" id="{AAAA5222-C94D-4BB9-BF92-C0303AB9D385}"/>
              </a:ext>
            </a:extLst>
          </p:cNvPr>
          <p:cNvSpPr txBox="1"/>
          <p:nvPr/>
        </p:nvSpPr>
        <p:spPr>
          <a:xfrm>
            <a:off x="2057400" y="2900124"/>
            <a:ext cx="8336279" cy="2369880"/>
          </a:xfrm>
          <a:prstGeom prst="rect">
            <a:avLst/>
          </a:prstGeom>
          <a:noFill/>
        </p:spPr>
        <p:txBody>
          <a:bodyPr wrap="square" rtlCol="0">
            <a:spAutoFit/>
          </a:bodyPr>
          <a:lstStyle/>
          <a:p>
            <a:pPr algn="just"/>
            <a:r>
              <a:rPr lang="es-MX" sz="2400" dirty="0">
                <a:solidFill>
                  <a:schemeClr val="bg1"/>
                </a:solidFill>
              </a:rPr>
              <a:t>“Yo disfruto cocinar para mi familia y preparar la casa para que todos estén cómodos. Para mí, es una forma de mostrar mi amor y dedicación a mi familia, al igual que lo que hago cuando doy clases, responsabilizarme de la casa y mis hijos, me hace sentir útil”.</a:t>
            </a:r>
            <a:r>
              <a:rPr lang="es-MX" sz="2400" dirty="0"/>
              <a:t> </a:t>
            </a:r>
            <a:r>
              <a:rPr lang="es-MX" sz="1600" dirty="0"/>
              <a:t>(</a:t>
            </a:r>
            <a:r>
              <a:rPr lang="es-MX" sz="1400" dirty="0">
                <a:solidFill>
                  <a:schemeClr val="bg1"/>
                </a:solidFill>
              </a:rPr>
              <a:t>Julieta, 40 años, química docente en laboratorio de tiempo parcial, esposo trabajaba de tiempo completo antes de la pandemia, hijos e hijas de 5, 7 y 12 años)</a:t>
            </a:r>
          </a:p>
          <a:p>
            <a:pPr algn="just"/>
            <a:endParaRPr lang="es-MX" sz="1400" dirty="0">
              <a:solidFill>
                <a:schemeClr val="bg1"/>
              </a:solidFill>
            </a:endParaRPr>
          </a:p>
        </p:txBody>
      </p:sp>
    </p:spTree>
    <p:extLst>
      <p:ext uri="{BB962C8B-B14F-4D97-AF65-F5344CB8AC3E}">
        <p14:creationId xmlns:p14="http://schemas.microsoft.com/office/powerpoint/2010/main" val="108363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C12D4-3551-4C38-9EF3-F6BDBAABE928}"/>
              </a:ext>
            </a:extLst>
          </p:cNvPr>
          <p:cNvSpPr>
            <a:spLocks noGrp="1"/>
          </p:cNvSpPr>
          <p:nvPr>
            <p:ph type="title"/>
          </p:nvPr>
        </p:nvSpPr>
        <p:spPr>
          <a:xfrm>
            <a:off x="7141094" y="7803557"/>
            <a:ext cx="11029616" cy="686806"/>
          </a:xfrm>
        </p:spPr>
        <p:txBody>
          <a:bodyPr>
            <a:normAutofit fontScale="90000"/>
          </a:bodyPr>
          <a:lstStyle/>
          <a:p>
            <a:pPr>
              <a:lnSpc>
                <a:spcPct val="150000"/>
              </a:lnSpc>
            </a:pPr>
            <a:br>
              <a:rPr lang="es-MX" sz="2000" dirty="0">
                <a:latin typeface="Times New Roman" panose="02020603050405020304" pitchFamily="18" charset="0"/>
                <a:cs typeface="Times New Roman" panose="02020603050405020304" pitchFamily="18" charset="0"/>
              </a:rPr>
            </a:br>
            <a:br>
              <a:rPr lang="es-MX" sz="2000" dirty="0">
                <a:latin typeface="Times New Roman" panose="02020603050405020304" pitchFamily="18" charset="0"/>
                <a:cs typeface="Times New Roman" panose="02020603050405020304" pitchFamily="18" charset="0"/>
              </a:rPr>
            </a:br>
            <a:endParaRPr lang="es-MX" sz="2000"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1AD02C94-E620-4635-B3A8-E03E2B1C52D0}"/>
              </a:ext>
            </a:extLst>
          </p:cNvPr>
          <p:cNvSpPr>
            <a:spLocks noGrp="1"/>
          </p:cNvSpPr>
          <p:nvPr>
            <p:ph idx="1"/>
          </p:nvPr>
        </p:nvSpPr>
        <p:spPr>
          <a:xfrm>
            <a:off x="581191" y="2144110"/>
            <a:ext cx="11029615" cy="3216166"/>
          </a:xfrm>
        </p:spPr>
        <p:txBody>
          <a:bodyPr>
            <a:normAutofit fontScale="25000" lnSpcReduction="20000"/>
          </a:bodyPr>
          <a:lstStyle/>
          <a:p>
            <a:pPr>
              <a:lnSpc>
                <a:spcPct val="150000"/>
              </a:lnSpc>
            </a:pPr>
            <a:r>
              <a:rPr lang="es-MX" sz="7200" dirty="0"/>
              <a:t>Analizar las narrativas de mujeres residentes de la Ciudad de México sobre la organización de los(as) integrantes de hogares de doble proveedor para realizar las actividades de trabajo remunerado y no remunerado al interior de sus hogares. </a:t>
            </a:r>
          </a:p>
          <a:p>
            <a:pPr>
              <a:buFont typeface="Wingdings" panose="05000000000000000000" pitchFamily="2" charset="2"/>
              <a:buChar char="§"/>
            </a:pPr>
            <a:endParaRPr lang="es-MX" sz="7200" dirty="0"/>
          </a:p>
          <a:p>
            <a:r>
              <a:rPr lang="es-MX" sz="7200" dirty="0"/>
              <a:t>Se distinguen tres momentos: </a:t>
            </a:r>
          </a:p>
          <a:p>
            <a:pPr lvl="1"/>
            <a:r>
              <a:rPr lang="es-MX" sz="7200" dirty="0"/>
              <a:t>antes de que se declarara la Pandemia por COVID 19</a:t>
            </a:r>
          </a:p>
          <a:p>
            <a:pPr lvl="1"/>
            <a:r>
              <a:rPr lang="es-MX" sz="7200" dirty="0"/>
              <a:t>durante la etapa más estricta de confinamiento en México por la pandemia,</a:t>
            </a:r>
          </a:p>
          <a:p>
            <a:pPr lvl="1"/>
            <a:r>
              <a:rPr lang="es-MX" sz="7200" dirty="0"/>
              <a:t>al inicio del regreso a la presencialidad en México. </a:t>
            </a:r>
          </a:p>
          <a:p>
            <a:pPr marL="342900" indent="-342900">
              <a:buFont typeface="+mj-lt"/>
              <a:buAutoNum type="arabicPeriod"/>
            </a:pPr>
            <a:endParaRPr lang="es-MX" dirty="0"/>
          </a:p>
          <a:p>
            <a:pPr marL="0" indent="0">
              <a:buNone/>
            </a:pPr>
            <a:endParaRPr lang="es-MX" dirty="0"/>
          </a:p>
          <a:p>
            <a:pPr marL="0" indent="0">
              <a:buNone/>
            </a:pPr>
            <a:r>
              <a:rPr lang="es-MX" dirty="0"/>
              <a:t> </a:t>
            </a:r>
          </a:p>
        </p:txBody>
      </p:sp>
      <p:pic>
        <p:nvPicPr>
          <p:cNvPr id="2054" name="Picture 6" descr="Vista previa de imagen">
            <a:extLst>
              <a:ext uri="{FF2B5EF4-FFF2-40B4-BE49-F238E27FC236}">
                <a16:creationId xmlns:a16="http://schemas.microsoft.com/office/drawing/2014/main" id="{84AB5F55-8DE1-4F64-83D5-32416CB5C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1829" y="1135357"/>
            <a:ext cx="1311586" cy="388694"/>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838FCB94-B20C-7B2F-E114-7564381B56D3}"/>
              </a:ext>
            </a:extLst>
          </p:cNvPr>
          <p:cNvSpPr txBox="1">
            <a:spLocks/>
          </p:cNvSpPr>
          <p:nvPr/>
        </p:nvSpPr>
        <p:spPr>
          <a:xfrm>
            <a:off x="459926" y="777071"/>
            <a:ext cx="11029616"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MX" dirty="0"/>
          </a:p>
        </p:txBody>
      </p:sp>
      <p:sp>
        <p:nvSpPr>
          <p:cNvPr id="7" name="Marcador de número de diapositiva 6">
            <a:extLst>
              <a:ext uri="{FF2B5EF4-FFF2-40B4-BE49-F238E27FC236}">
                <a16:creationId xmlns:a16="http://schemas.microsoft.com/office/drawing/2014/main" id="{637044BA-6020-4086-9B12-6853ECDFA5C1}"/>
              </a:ext>
            </a:extLst>
          </p:cNvPr>
          <p:cNvSpPr>
            <a:spLocks noGrp="1"/>
          </p:cNvSpPr>
          <p:nvPr>
            <p:ph type="sldNum" sz="quarter" idx="12"/>
          </p:nvPr>
        </p:nvSpPr>
        <p:spPr/>
        <p:txBody>
          <a:bodyPr/>
          <a:lstStyle/>
          <a:p>
            <a:fld id="{5D347AEB-5202-465F-A8F7-BFB2CE60844C}" type="slidenum">
              <a:rPr lang="es-MX" smtClean="0"/>
              <a:t>2</a:t>
            </a:fld>
            <a:endParaRPr lang="es-MX"/>
          </a:p>
        </p:txBody>
      </p:sp>
      <p:sp>
        <p:nvSpPr>
          <p:cNvPr id="4" name="CuadroTexto 3">
            <a:extLst>
              <a:ext uri="{FF2B5EF4-FFF2-40B4-BE49-F238E27FC236}">
                <a16:creationId xmlns:a16="http://schemas.microsoft.com/office/drawing/2014/main" id="{53FE808A-4C9E-DAE3-C7C2-24BDF315D2F9}"/>
              </a:ext>
            </a:extLst>
          </p:cNvPr>
          <p:cNvSpPr txBox="1"/>
          <p:nvPr/>
        </p:nvSpPr>
        <p:spPr>
          <a:xfrm>
            <a:off x="581190" y="960372"/>
            <a:ext cx="9444511" cy="499752"/>
          </a:xfrm>
          <a:prstGeom prst="rect">
            <a:avLst/>
          </a:prstGeom>
          <a:noFill/>
        </p:spPr>
        <p:txBody>
          <a:bodyPr wrap="square" rtlCol="0">
            <a:spAutoFit/>
          </a:bodyPr>
          <a:lstStyle/>
          <a:p>
            <a:pPr>
              <a:lnSpc>
                <a:spcPct val="150000"/>
              </a:lnSpc>
            </a:pPr>
            <a:r>
              <a:rPr lang="es-MX" sz="2000" dirty="0">
                <a:solidFill>
                  <a:schemeClr val="bg1"/>
                </a:solidFill>
              </a:rPr>
              <a:t>Objetivo</a:t>
            </a:r>
            <a:r>
              <a:rPr lang="es-MX" dirty="0"/>
              <a:t> </a:t>
            </a:r>
          </a:p>
        </p:txBody>
      </p:sp>
    </p:spTree>
    <p:extLst>
      <p:ext uri="{BB962C8B-B14F-4D97-AF65-F5344CB8AC3E}">
        <p14:creationId xmlns:p14="http://schemas.microsoft.com/office/powerpoint/2010/main" val="264486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Count="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641600" y="2456874"/>
            <a:ext cx="7096600" cy="3300718"/>
          </a:xfrm>
        </p:spPr>
        <p:txBody>
          <a:bodyPr/>
          <a:lstStyle/>
          <a:p>
            <a:pPr marL="177796" indent="0" algn="just">
              <a:buNone/>
            </a:pPr>
            <a:r>
              <a:rPr lang="es-MX" sz="2000" dirty="0">
                <a:solidFill>
                  <a:schemeClr val="bg1"/>
                </a:solidFill>
              </a:rPr>
              <a:t>¿Te sentiste en algún momento abrumada?</a:t>
            </a:r>
          </a:p>
          <a:p>
            <a:pPr marL="177796" indent="0" algn="just">
              <a:buNone/>
            </a:pPr>
            <a:r>
              <a:rPr lang="es-MX" sz="2000" dirty="0">
                <a:solidFill>
                  <a:schemeClr val="bg1"/>
                </a:solidFill>
              </a:rPr>
              <a:t>“Mucho, muy abrumada por esta falta de una estructura más estable. Era cambiar, cambiar, cambiar y ahora a ver cómo acomodo todo lo que tengo que hacer: limpiar, conectarlos, cocinar, lavar…” </a:t>
            </a:r>
            <a:r>
              <a:rPr lang="es-MX" sz="1000" dirty="0">
                <a:solidFill>
                  <a:schemeClr val="bg1"/>
                </a:solidFill>
              </a:rPr>
              <a:t>(Fiorella, 45 años, odontóloga en consultorio privado que siguió presencial cuyo esposo trabaja de tiempo parcial y pasó a hacerlo en línea, hijos e hijas de 5 y 7 años)</a:t>
            </a:r>
            <a:r>
              <a:rPr lang="es-MX" sz="1000" dirty="0"/>
              <a:t> </a:t>
            </a:r>
            <a:br>
              <a:rPr lang="es-MX" sz="1000" dirty="0"/>
            </a:br>
            <a:endParaRPr lang="es-MX" sz="1000" dirty="0"/>
          </a:p>
        </p:txBody>
      </p:sp>
      <p:sp>
        <p:nvSpPr>
          <p:cNvPr id="3" name="Título 2"/>
          <p:cNvSpPr>
            <a:spLocks noGrp="1"/>
          </p:cNvSpPr>
          <p:nvPr>
            <p:ph type="title"/>
          </p:nvPr>
        </p:nvSpPr>
        <p:spPr>
          <a:xfrm>
            <a:off x="2047399" y="1001136"/>
            <a:ext cx="7690800" cy="704800"/>
          </a:xfrm>
        </p:spPr>
        <p:txBody>
          <a:bodyPr/>
          <a:lstStyle/>
          <a:p>
            <a:r>
              <a:rPr lang="es-MX" dirty="0"/>
              <a:t>Abrumadas con el trabajo</a:t>
            </a:r>
          </a:p>
        </p:txBody>
      </p:sp>
    </p:spTree>
    <p:extLst>
      <p:ext uri="{BB962C8B-B14F-4D97-AF65-F5344CB8AC3E}">
        <p14:creationId xmlns:p14="http://schemas.microsoft.com/office/powerpoint/2010/main" val="1182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xit" presetSubtype="0" fill="hold" nodeType="clickEffect">
                                  <p:stCondLst>
                                    <p:cond delay="0"/>
                                  </p:stCondLst>
                                  <p:childTnLst>
                                    <p:animEffect transition="out" filter="wipe(down)">
                                      <p:cBhvr>
                                        <p:cTn id="10" dur="23" accel="50000">
                                          <p:stCondLst>
                                            <p:cond delay="227"/>
                                          </p:stCondLst>
                                        </p:cTn>
                                        <p:tgtEl>
                                          <p:spTgt spid="2">
                                            <p:txEl>
                                              <p:pRg st="1" end="1"/>
                                            </p:txEl>
                                          </p:spTgt>
                                        </p:tgtEl>
                                      </p:cBhvr>
                                    </p:animEffect>
                                    <p:anim calcmode="lin" valueType="num">
                                      <p:cBhvr>
                                        <p:cTn id="11" dur="228" tmFilter="0,0; 0.14,0.31; 0.43,0.73; 0.71,0.91; 1.0,1.0">
                                          <p:stCondLst>
                                            <p:cond delay="0"/>
                                          </p:stCondLst>
                                        </p:cTn>
                                        <p:tgtEl>
                                          <p:spTgt spid="2">
                                            <p:txEl>
                                              <p:pRg st="1" end="1"/>
                                            </p:txEl>
                                          </p:spTgt>
                                        </p:tgtEl>
                                        <p:attrNameLst>
                                          <p:attrName>ppt_x</p:attrName>
                                        </p:attrNameLst>
                                      </p:cBhvr>
                                      <p:tavLst>
                                        <p:tav tm="0">
                                          <p:val>
                                            <p:strVal val="ppt_x"/>
                                          </p:val>
                                        </p:tav>
                                        <p:tav tm="100000">
                                          <p:val>
                                            <p:strVal val="#ppt_x+0.25"/>
                                          </p:val>
                                        </p:tav>
                                      </p:tavLst>
                                    </p:anim>
                                    <p:anim calcmode="lin" valueType="num">
                                      <p:cBhvr>
                                        <p:cTn id="12" dur="22">
                                          <p:stCondLst>
                                            <p:cond delay="228"/>
                                          </p:stCondLst>
                                        </p:cTn>
                                        <p:tgtEl>
                                          <p:spTgt spid="2">
                                            <p:txEl>
                                              <p:pRg st="1" end="1"/>
                                            </p:txEl>
                                          </p:spTgt>
                                        </p:tgtEl>
                                        <p:attrNameLst>
                                          <p:attrName>ppt_x</p:attrName>
                                        </p:attrNameLst>
                                      </p:cBhvr>
                                      <p:tavLst>
                                        <p:tav tm="0">
                                          <p:val>
                                            <p:strVal val="ppt_x"/>
                                          </p:val>
                                        </p:tav>
                                        <p:tav tm="100000">
                                          <p:val>
                                            <p:strVal val="ppt_x"/>
                                          </p:val>
                                        </p:tav>
                                      </p:tavLst>
                                    </p:anim>
                                    <p:anim calcmode="lin" valueType="num">
                                      <p:cBhvr>
                                        <p:cTn id="13" dur="83" tmFilter="0.0,0.0;0.25,0.07;0.50,0.2;0.75,0.467;1.0,1.0">
                                          <p:stCondLst>
                                            <p:cond delay="0"/>
                                          </p:stCondLst>
                                        </p:cTn>
                                        <p:tgtEl>
                                          <p:spTgt spid="2">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4" dur="83" tmFilter="0, 0; 0.125,0.2665; 0.25,0.4; 0.375,0.465; 0.5,0.5;  0.625,0.535; 0.75,0.6; 0.875,0.7335; 1,1">
                                          <p:stCondLst>
                                            <p:cond delay="83"/>
                                          </p:stCondLst>
                                        </p:cTn>
                                        <p:tgtEl>
                                          <p:spTgt spid="2">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 dur="41" tmFilter="0, 0; 0.125,0.2665; 0.25,0.4; 0.375,0.465; 0.5,0.5;  0.625,0.535; 0.75,0.6; 0.875,0.7335; 1,1">
                                          <p:stCondLst>
                                            <p:cond delay="165"/>
                                          </p:stCondLst>
                                        </p:cTn>
                                        <p:tgtEl>
                                          <p:spTgt spid="2">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6" dur="20" tmFilter="0, 0; 0.125,0.2665; 0.25,0.4; 0.375,0.465; 0.5,0.5;  0.625,0.535; 0.75,0.6; 0.875,0.7335; 1,1">
                                          <p:stCondLst>
                                            <p:cond delay="207"/>
                                          </p:stCondLst>
                                        </p:cTn>
                                        <p:tgtEl>
                                          <p:spTgt spid="2">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7" dur="23" accel="50000">
                                          <p:stCondLst>
                                            <p:cond delay="227"/>
                                          </p:stCondLst>
                                        </p:cTn>
                                        <p:tgtEl>
                                          <p:spTgt spid="2">
                                            <p:txEl>
                                              <p:pRg st="1" end="1"/>
                                            </p:txEl>
                                          </p:spTgt>
                                        </p:tgtEl>
                                        <p:attrNameLst>
                                          <p:attrName>ppt_y</p:attrName>
                                        </p:attrNameLst>
                                      </p:cBhvr>
                                      <p:tavLst>
                                        <p:tav tm="0">
                                          <p:val>
                                            <p:strVal val="ppt_y"/>
                                          </p:val>
                                        </p:tav>
                                        <p:tav tm="100000">
                                          <p:val>
                                            <p:strVal val="ppt_y+ppt_h"/>
                                          </p:val>
                                        </p:tav>
                                      </p:tavLst>
                                    </p:anim>
                                    <p:animScale>
                                      <p:cBhvr>
                                        <p:cTn id="18" dur="3">
                                          <p:stCondLst>
                                            <p:cond delay="77"/>
                                          </p:stCondLst>
                                        </p:cTn>
                                        <p:tgtEl>
                                          <p:spTgt spid="2">
                                            <p:txEl>
                                              <p:pRg st="1" end="1"/>
                                            </p:txEl>
                                          </p:spTgt>
                                        </p:tgtEl>
                                      </p:cBhvr>
                                      <p:to x="100000" y="60000"/>
                                    </p:animScale>
                                    <p:animScale>
                                      <p:cBhvr>
                                        <p:cTn id="19" dur="21" decel="50000">
                                          <p:stCondLst>
                                            <p:cond delay="81"/>
                                          </p:stCondLst>
                                        </p:cTn>
                                        <p:tgtEl>
                                          <p:spTgt spid="2">
                                            <p:txEl>
                                              <p:pRg st="1" end="1"/>
                                            </p:txEl>
                                          </p:spTgt>
                                        </p:tgtEl>
                                      </p:cBhvr>
                                      <p:to x="100000" y="100000"/>
                                    </p:animScale>
                                    <p:animScale>
                                      <p:cBhvr>
                                        <p:cTn id="20" dur="3">
                                          <p:stCondLst>
                                            <p:cond delay="164"/>
                                          </p:stCondLst>
                                        </p:cTn>
                                        <p:tgtEl>
                                          <p:spTgt spid="2">
                                            <p:txEl>
                                              <p:pRg st="1" end="1"/>
                                            </p:txEl>
                                          </p:spTgt>
                                        </p:tgtEl>
                                      </p:cBhvr>
                                      <p:to x="100000" y="80000"/>
                                    </p:animScale>
                                    <p:animScale>
                                      <p:cBhvr>
                                        <p:cTn id="21" dur="21" decel="50000">
                                          <p:stCondLst>
                                            <p:cond delay="167"/>
                                          </p:stCondLst>
                                        </p:cTn>
                                        <p:tgtEl>
                                          <p:spTgt spid="2">
                                            <p:txEl>
                                              <p:pRg st="1" end="1"/>
                                            </p:txEl>
                                          </p:spTgt>
                                        </p:tgtEl>
                                      </p:cBhvr>
                                      <p:to x="100000" y="100000"/>
                                    </p:animScale>
                                    <p:animScale>
                                      <p:cBhvr>
                                        <p:cTn id="22" dur="3">
                                          <p:stCondLst>
                                            <p:cond delay="205"/>
                                          </p:stCondLst>
                                        </p:cTn>
                                        <p:tgtEl>
                                          <p:spTgt spid="2">
                                            <p:txEl>
                                              <p:pRg st="1" end="1"/>
                                            </p:txEl>
                                          </p:spTgt>
                                        </p:tgtEl>
                                      </p:cBhvr>
                                      <p:to x="100000" y="90000"/>
                                    </p:animScale>
                                    <p:animScale>
                                      <p:cBhvr>
                                        <p:cTn id="23" dur="21" decel="50000">
                                          <p:stCondLst>
                                            <p:cond delay="208"/>
                                          </p:stCondLst>
                                        </p:cTn>
                                        <p:tgtEl>
                                          <p:spTgt spid="2">
                                            <p:txEl>
                                              <p:pRg st="1" end="1"/>
                                            </p:txEl>
                                          </p:spTgt>
                                        </p:tgtEl>
                                      </p:cBhvr>
                                      <p:to x="100000" y="100000"/>
                                    </p:animScale>
                                    <p:animScale>
                                      <p:cBhvr>
                                        <p:cTn id="24" dur="3">
                                          <p:stCondLst>
                                            <p:cond delay="226"/>
                                          </p:stCondLst>
                                        </p:cTn>
                                        <p:tgtEl>
                                          <p:spTgt spid="2">
                                            <p:txEl>
                                              <p:pRg st="1" end="1"/>
                                            </p:txEl>
                                          </p:spTgt>
                                        </p:tgtEl>
                                      </p:cBhvr>
                                      <p:to x="100000" y="95000"/>
                                    </p:animScale>
                                    <p:animScale>
                                      <p:cBhvr>
                                        <p:cTn id="25" dur="21" decel="50000">
                                          <p:stCondLst>
                                            <p:cond delay="229"/>
                                          </p:stCondLst>
                                        </p:cTn>
                                        <p:tgtEl>
                                          <p:spTgt spid="2">
                                            <p:txEl>
                                              <p:pRg st="1" end="1"/>
                                            </p:txEl>
                                          </p:spTgt>
                                        </p:tgtEl>
                                      </p:cBhvr>
                                      <p:to x="100000" y="100000"/>
                                    </p:animScale>
                                    <p:set>
                                      <p:cBhvr>
                                        <p:cTn id="26" dur="1" fill="hold">
                                          <p:stCondLst>
                                            <p:cond delay="24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1" name="Google Shape;551;p75"/>
          <p:cNvSpPr txBox="1">
            <a:spLocks noGrp="1"/>
          </p:cNvSpPr>
          <p:nvPr>
            <p:ph type="title"/>
          </p:nvPr>
        </p:nvSpPr>
        <p:spPr>
          <a:xfrm>
            <a:off x="1786856" y="1034858"/>
            <a:ext cx="8154544" cy="651329"/>
          </a:xfrm>
          <a:prstGeom prst="rect">
            <a:avLst/>
          </a:prstGeom>
        </p:spPr>
        <p:txBody>
          <a:bodyPr spcFirstLastPara="1" vert="horz" wrap="square" lIns="121900" tIns="121900" rIns="121900" bIns="121900" rtlCol="0" anchor="t" anchorCtr="0">
            <a:noAutofit/>
          </a:bodyPr>
          <a:lstStyle/>
          <a:p>
            <a:r>
              <a:rPr lang="es-MX" sz="2400" b="1" dirty="0"/>
              <a:t>Minimizando el cansancio</a:t>
            </a:r>
            <a:endParaRPr sz="2400" b="1" dirty="0"/>
          </a:p>
        </p:txBody>
      </p:sp>
      <p:sp>
        <p:nvSpPr>
          <p:cNvPr id="5" name="Marcador de texto 1"/>
          <p:cNvSpPr txBox="1">
            <a:spLocks/>
          </p:cNvSpPr>
          <p:nvPr/>
        </p:nvSpPr>
        <p:spPr>
          <a:xfrm>
            <a:off x="2336245" y="2316113"/>
            <a:ext cx="7860484" cy="222577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rgbClr val="000000"/>
              </a:buClr>
              <a:buSzPts val="1500"/>
              <a:buFont typeface="Montserrat"/>
              <a:buChar char="●"/>
              <a:defRPr sz="1400" b="0" i="0" u="none" strike="noStrike" cap="none">
                <a:solidFill>
                  <a:schemeClr val="dk1"/>
                </a:solidFill>
                <a:latin typeface="Didact Gothic"/>
                <a:ea typeface="Didact Gothic"/>
                <a:cs typeface="Didact Gothic"/>
                <a:sym typeface="Didact Gothic"/>
              </a:defRPr>
            </a:lvl1pPr>
            <a:lvl2pPr marL="914400" marR="0" lvl="1" indent="-298450" algn="just" rtl="0">
              <a:lnSpc>
                <a:spcPct val="115000"/>
              </a:lnSpc>
              <a:spcBef>
                <a:spcPts val="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2pPr>
            <a:lvl3pPr marL="1371600" marR="0" lvl="2"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3pPr>
            <a:lvl4pPr marL="1828800" marR="0" lvl="3"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4pPr>
            <a:lvl5pPr marL="2286000" marR="0" lvl="4"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5pPr>
            <a:lvl6pPr marL="2743200" marR="0" lvl="5"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6pPr>
            <a:lvl7pPr marL="3200400" marR="0" lvl="6"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7pPr>
            <a:lvl8pPr marL="3657600" marR="0" lvl="7" indent="-298450" algn="just" rtl="0">
              <a:lnSpc>
                <a:spcPct val="115000"/>
              </a:lnSpc>
              <a:spcBef>
                <a:spcPts val="1600"/>
              </a:spcBef>
              <a:spcAft>
                <a:spcPts val="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8pPr>
            <a:lvl9pPr marL="4114800" marR="0" lvl="8" indent="-298450" algn="just" rtl="0">
              <a:lnSpc>
                <a:spcPct val="115000"/>
              </a:lnSpc>
              <a:spcBef>
                <a:spcPts val="1600"/>
              </a:spcBef>
              <a:spcAft>
                <a:spcPts val="1600"/>
              </a:spcAft>
              <a:buClr>
                <a:srgbClr val="000000"/>
              </a:buClr>
              <a:buSzPts val="1100"/>
              <a:buFont typeface="Montserrat"/>
              <a:buChar char="■"/>
              <a:defRPr sz="1400" b="0" i="0" u="none" strike="noStrike" cap="none">
                <a:solidFill>
                  <a:schemeClr val="dk1"/>
                </a:solidFill>
                <a:latin typeface="Didact Gothic"/>
                <a:ea typeface="Didact Gothic"/>
                <a:cs typeface="Didact Gothic"/>
                <a:sym typeface="Didact Gothic"/>
              </a:defRPr>
            </a:lvl9pPr>
          </a:lstStyle>
          <a:p>
            <a:pPr marL="133350" indent="0" algn="just">
              <a:buNone/>
            </a:pPr>
            <a:r>
              <a:rPr lang="es-MX" sz="2400" dirty="0">
                <a:solidFill>
                  <a:schemeClr val="bg1"/>
                </a:solidFill>
              </a:rPr>
              <a:t>“Durante el encierro las tareas cotidianas a momentos parecían interminables, pero si las distribuyes adecuadamente, puedes ahorrar tiempo y reducir el estrés. Tener la casa en buen estado a mi me alivia el estrés. Prefiero eso a no dormir de corrido por tantos pendientes.” </a:t>
            </a:r>
            <a:r>
              <a:rPr lang="es-MX" dirty="0">
                <a:solidFill>
                  <a:schemeClr val="bg1"/>
                </a:solidFill>
              </a:rPr>
              <a:t>(Frida, 45 años, odontóloga en consultorio privado que siguió presencial cuyo esposo trabaja de tiempo parcial y pasó a hacerlo en línea, hijos e hijas de 5 y 7 años)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1" name="Google Shape;551;p75"/>
          <p:cNvSpPr txBox="1">
            <a:spLocks noGrp="1"/>
          </p:cNvSpPr>
          <p:nvPr>
            <p:ph type="title"/>
          </p:nvPr>
        </p:nvSpPr>
        <p:spPr>
          <a:xfrm>
            <a:off x="2452382" y="1144781"/>
            <a:ext cx="7690800" cy="704800"/>
          </a:xfrm>
          <a:prstGeom prst="rect">
            <a:avLst/>
          </a:prstGeom>
        </p:spPr>
        <p:txBody>
          <a:bodyPr spcFirstLastPara="1" vert="horz" wrap="square" lIns="121900" tIns="121900" rIns="121900" bIns="121900" rtlCol="0" anchor="t" anchorCtr="0">
            <a:noAutofit/>
          </a:bodyPr>
          <a:lstStyle/>
          <a:p>
            <a:r>
              <a:rPr lang="es-MX" sz="2400" b="1" dirty="0"/>
              <a:t>Menor flexibilización de la distribución del trabajo</a:t>
            </a:r>
            <a:endParaRPr sz="2400" b="1" dirty="0"/>
          </a:p>
        </p:txBody>
      </p:sp>
      <p:sp>
        <p:nvSpPr>
          <p:cNvPr id="7" name="Marcador de contenido 2">
            <a:extLst>
              <a:ext uri="{FF2B5EF4-FFF2-40B4-BE49-F238E27FC236}">
                <a16:creationId xmlns:a16="http://schemas.microsoft.com/office/drawing/2014/main" id="{5751AEEB-A028-4A6F-8076-C94887DEBB93}"/>
              </a:ext>
            </a:extLst>
          </p:cNvPr>
          <p:cNvSpPr txBox="1">
            <a:spLocks/>
          </p:cNvSpPr>
          <p:nvPr/>
        </p:nvSpPr>
        <p:spPr>
          <a:xfrm>
            <a:off x="1937857" y="1849581"/>
            <a:ext cx="7801761" cy="4144819"/>
          </a:xfrm>
          <a:prstGeom prst="rect">
            <a:avLst/>
          </a:prstGeom>
        </p:spPr>
        <p:txBody>
          <a:bodyPr spcFirstLastPara="1" vert="horz" wrap="square" lIns="91425" tIns="91425" rIns="91425" bIns="91425" rtlCol="0" anchor="t" anchorCtr="0">
            <a:normAutofit/>
          </a:bodyPr>
          <a:lstStyle>
            <a:lvl1pPr marL="609585" lvl="0" indent="-431789" algn="l" defTabSz="457200" rtl="0" eaLnBrk="1" latinLnBrk="0" hangingPunct="1">
              <a:lnSpc>
                <a:spcPct val="100000"/>
              </a:lnSpc>
              <a:spcBef>
                <a:spcPts val="0"/>
              </a:spcBef>
              <a:spcAft>
                <a:spcPts val="0"/>
              </a:spcAft>
              <a:buClr>
                <a:srgbClr val="000000"/>
              </a:buClr>
              <a:buSzPts val="1500"/>
              <a:buFont typeface="Montserrat"/>
              <a:buChar char="●"/>
              <a:defRPr sz="1800" kern="1200">
                <a:solidFill>
                  <a:schemeClr val="dk1"/>
                </a:solidFill>
                <a:latin typeface="Didact Gothic"/>
                <a:ea typeface="Didact Gothic"/>
                <a:cs typeface="Didact Gothic"/>
                <a:sym typeface="Didact Gothic"/>
              </a:defRPr>
            </a:lvl1pPr>
            <a:lvl2pPr marL="1219170" lvl="1" indent="-397923" algn="just" defTabSz="457200" rtl="0" eaLnBrk="1" latinLnBrk="0" hangingPunct="1">
              <a:spcBef>
                <a:spcPts val="0"/>
              </a:spcBef>
              <a:spcAft>
                <a:spcPts val="0"/>
              </a:spcAft>
              <a:buClr>
                <a:srgbClr val="000000"/>
              </a:buClr>
              <a:buSzPts val="1100"/>
              <a:buFont typeface="Montserrat"/>
              <a:buChar char="○"/>
              <a:defRPr sz="1600" kern="1200">
                <a:solidFill>
                  <a:schemeClr val="dk1"/>
                </a:solidFill>
                <a:latin typeface="Didact Gothic"/>
                <a:ea typeface="Didact Gothic"/>
                <a:cs typeface="Didact Gothic"/>
                <a:sym typeface="Didact Gothic"/>
              </a:defRPr>
            </a:lvl2pPr>
            <a:lvl3pPr marL="1828754" lvl="2" indent="-397923" algn="just" defTabSz="457200" rtl="0" eaLnBrk="1" latinLnBrk="0" hangingPunct="1">
              <a:spcBef>
                <a:spcPts val="2133"/>
              </a:spcBef>
              <a:spcAft>
                <a:spcPts val="0"/>
              </a:spcAft>
              <a:buClr>
                <a:srgbClr val="000000"/>
              </a:buClr>
              <a:buSzPts val="1100"/>
              <a:buFont typeface="Montserrat"/>
              <a:buChar char="■"/>
              <a:defRPr sz="1400" kern="1200">
                <a:solidFill>
                  <a:schemeClr val="dk1"/>
                </a:solidFill>
                <a:latin typeface="Didact Gothic"/>
                <a:ea typeface="Didact Gothic"/>
                <a:cs typeface="Didact Gothic"/>
                <a:sym typeface="Didact Gothic"/>
              </a:defRPr>
            </a:lvl3pPr>
            <a:lvl4pPr marL="2438339" lvl="3" indent="-397923" algn="just" defTabSz="457200" rtl="0" eaLnBrk="1" latinLnBrk="0" hangingPunct="1">
              <a:spcBef>
                <a:spcPts val="2133"/>
              </a:spcBef>
              <a:spcAft>
                <a:spcPts val="0"/>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4pPr>
            <a:lvl5pPr marL="3047924" lvl="4" indent="-397923" algn="just" defTabSz="457200" rtl="0" eaLnBrk="1" latinLnBrk="0" hangingPunct="1">
              <a:spcBef>
                <a:spcPts val="2133"/>
              </a:spcBef>
              <a:spcAft>
                <a:spcPts val="0"/>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5pPr>
            <a:lvl6pPr marL="3657509" lvl="5" indent="-397923" algn="just" defTabSz="457200" rtl="0" eaLnBrk="1" latinLnBrk="0" hangingPunct="1">
              <a:spcBef>
                <a:spcPts val="2133"/>
              </a:spcBef>
              <a:spcAft>
                <a:spcPts val="0"/>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6pPr>
            <a:lvl7pPr marL="4267093" lvl="6" indent="-397923" algn="just" defTabSz="457200" rtl="0" eaLnBrk="1" latinLnBrk="0" hangingPunct="1">
              <a:spcBef>
                <a:spcPts val="2133"/>
              </a:spcBef>
              <a:spcAft>
                <a:spcPts val="0"/>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7pPr>
            <a:lvl8pPr marL="4876678" lvl="7" indent="-397923" algn="just" defTabSz="457200" rtl="0" eaLnBrk="1" latinLnBrk="0" hangingPunct="1">
              <a:spcBef>
                <a:spcPts val="2133"/>
              </a:spcBef>
              <a:spcAft>
                <a:spcPts val="0"/>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8pPr>
            <a:lvl9pPr marL="5486263" lvl="8" indent="-397923" algn="just" defTabSz="457200" rtl="0" eaLnBrk="1" latinLnBrk="0" hangingPunct="1">
              <a:spcBef>
                <a:spcPts val="2133"/>
              </a:spcBef>
              <a:spcAft>
                <a:spcPts val="2133"/>
              </a:spcAft>
              <a:buClr>
                <a:srgbClr val="000000"/>
              </a:buClr>
              <a:buSzPts val="1100"/>
              <a:buFont typeface="Montserrat"/>
              <a:buChar char="■"/>
              <a:defRPr sz="1200" kern="1200">
                <a:solidFill>
                  <a:schemeClr val="dk1"/>
                </a:solidFill>
                <a:latin typeface="Didact Gothic"/>
                <a:ea typeface="Didact Gothic"/>
                <a:cs typeface="Didact Gothic"/>
                <a:sym typeface="Didact Gothic"/>
              </a:defRPr>
            </a:lvl9pPr>
          </a:lstStyle>
          <a:p>
            <a:pPr marL="133350" indent="0" algn="just">
              <a:lnSpc>
                <a:spcPct val="110000"/>
              </a:lnSpc>
              <a:buNone/>
            </a:pPr>
            <a:r>
              <a:rPr lang="es-MX" sz="2000" dirty="0">
                <a:solidFill>
                  <a:schemeClr val="bg1"/>
                </a:solidFill>
                <a:latin typeface="Arial Nova" panose="020B0504020202020204" pitchFamily="34" charset="0"/>
                <a:ea typeface="Calibri" panose="020F0502020204030204" pitchFamily="34" charset="0"/>
                <a:cs typeface="Times New Roman" panose="02020603050405020304" pitchFamily="18" charset="0"/>
              </a:rPr>
              <a:t>“</a:t>
            </a:r>
            <a:r>
              <a:rPr lang="es-MX" sz="2000" dirty="0">
                <a:solidFill>
                  <a:schemeClr val="bg1"/>
                </a:solidFill>
                <a:latin typeface="Arial Nova" panose="020B0504020202020204" pitchFamily="34" charset="0"/>
              </a:rPr>
              <a:t>Me levantaba igual de temprano, pero él aprovechó a dormir un poco más porque no tenía que ir a la oficina. Me bañaba, a hacer el desayuno para que estuviera listo cuando él estuviera arreglado. Desde antes de las 10, conectar el equipo para estar en clase de mi hijo. Preparar comida a las 12:30 porque la niña entraba a la escuela y tenía que comer desde la 1:30 porque a las 2 era conectarse. Los días que daba la clase de inglés, era a las 4 de la tarde, conectarme y dar la clase. Lo que era bastante caótico, era acomodar todo para todos</a:t>
            </a:r>
            <a:r>
              <a:rPr lang="es-MX" sz="1000" dirty="0">
                <a:solidFill>
                  <a:schemeClr val="bg1"/>
                </a:solidFill>
                <a:latin typeface="Arial Nova" panose="020B0504020202020204" pitchFamily="34" charset="0"/>
              </a:rPr>
              <a:t>.”  </a:t>
            </a:r>
            <a:r>
              <a:rPr lang="es-MX" sz="1000" dirty="0">
                <a:solidFill>
                  <a:schemeClr val="bg1"/>
                </a:solidFill>
              </a:rPr>
              <a:t>(Adriana, 50 años, maestra de inglés en universidad privada, trabajó en línea de tiempo parcial durante el confinamiento mientras su pareja lo hizo de manera híbrida de tiempo completo, hijos e hijas de 8 y 12 años).</a:t>
            </a:r>
          </a:p>
          <a:p>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E92F591-5A6D-C736-2075-F2D787E990E0}"/>
              </a:ext>
            </a:extLst>
          </p:cNvPr>
          <p:cNvSpPr>
            <a:spLocks noGrp="1"/>
          </p:cNvSpPr>
          <p:nvPr>
            <p:ph idx="1"/>
          </p:nvPr>
        </p:nvSpPr>
        <p:spPr/>
        <p:txBody>
          <a:bodyPr>
            <a:normAutofit/>
          </a:bodyPr>
          <a:lstStyle/>
          <a:p>
            <a:pPr algn="ctr"/>
            <a:r>
              <a:rPr lang="es-MX" sz="2800" dirty="0"/>
              <a:t>GRACIAS</a:t>
            </a:r>
          </a:p>
        </p:txBody>
      </p:sp>
    </p:spTree>
    <p:extLst>
      <p:ext uri="{BB962C8B-B14F-4D97-AF65-F5344CB8AC3E}">
        <p14:creationId xmlns:p14="http://schemas.microsoft.com/office/powerpoint/2010/main" val="318405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AD02C94-E620-4635-B3A8-E03E2B1C52D0}"/>
              </a:ext>
            </a:extLst>
          </p:cNvPr>
          <p:cNvSpPr>
            <a:spLocks noGrp="1"/>
          </p:cNvSpPr>
          <p:nvPr>
            <p:ph idx="1"/>
          </p:nvPr>
        </p:nvSpPr>
        <p:spPr>
          <a:xfrm>
            <a:off x="581192" y="3200192"/>
            <a:ext cx="8699442" cy="1424360"/>
          </a:xfrm>
        </p:spPr>
        <p:txBody>
          <a:bodyPr>
            <a:noAutofit/>
          </a:bodyPr>
          <a:lstStyle/>
          <a:p>
            <a:pPr>
              <a:lnSpc>
                <a:spcPct val="300000"/>
              </a:lnSpc>
            </a:pPr>
            <a:r>
              <a:rPr lang="es-MX" dirty="0"/>
              <a:t>Dentro de los hogares</a:t>
            </a:r>
          </a:p>
          <a:p>
            <a:pPr>
              <a:lnSpc>
                <a:spcPct val="300000"/>
              </a:lnSpc>
            </a:pPr>
            <a:r>
              <a:rPr lang="es-MX" dirty="0"/>
              <a:t>De manera no remunerada</a:t>
            </a:r>
          </a:p>
          <a:p>
            <a:pPr>
              <a:lnSpc>
                <a:spcPct val="300000"/>
              </a:lnSpc>
            </a:pPr>
            <a:r>
              <a:rPr lang="es-MX" dirty="0"/>
              <a:t>Lo realizan las mujeres</a:t>
            </a:r>
          </a:p>
          <a:p>
            <a:pPr marL="342900" indent="-342900">
              <a:buFont typeface="+mj-lt"/>
              <a:buAutoNum type="arabicPeriod"/>
            </a:pPr>
            <a:endParaRPr lang="es-MX" dirty="0"/>
          </a:p>
          <a:p>
            <a:pPr marL="0" indent="0">
              <a:buNone/>
            </a:pPr>
            <a:endParaRPr lang="es-MX" dirty="0"/>
          </a:p>
          <a:p>
            <a:pPr marL="0" indent="0">
              <a:buNone/>
            </a:pPr>
            <a:r>
              <a:rPr lang="es-MX" dirty="0"/>
              <a:t> </a:t>
            </a:r>
          </a:p>
        </p:txBody>
      </p:sp>
      <p:pic>
        <p:nvPicPr>
          <p:cNvPr id="2054" name="Picture 6" descr="Vista previa de imagen">
            <a:extLst>
              <a:ext uri="{FF2B5EF4-FFF2-40B4-BE49-F238E27FC236}">
                <a16:creationId xmlns:a16="http://schemas.microsoft.com/office/drawing/2014/main" id="{84AB5F55-8DE1-4F64-83D5-32416CB5C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1829" y="1135357"/>
            <a:ext cx="1311586" cy="388694"/>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838FCB94-B20C-7B2F-E114-7564381B56D3}"/>
              </a:ext>
            </a:extLst>
          </p:cNvPr>
          <p:cNvSpPr txBox="1">
            <a:spLocks/>
          </p:cNvSpPr>
          <p:nvPr/>
        </p:nvSpPr>
        <p:spPr>
          <a:xfrm>
            <a:off x="383799" y="628457"/>
            <a:ext cx="11029616"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MX" dirty="0"/>
          </a:p>
        </p:txBody>
      </p:sp>
      <p:sp>
        <p:nvSpPr>
          <p:cNvPr id="7" name="Marcador de número de diapositiva 6">
            <a:extLst>
              <a:ext uri="{FF2B5EF4-FFF2-40B4-BE49-F238E27FC236}">
                <a16:creationId xmlns:a16="http://schemas.microsoft.com/office/drawing/2014/main" id="{19AB40EE-2C17-4BF5-92A9-1CD05972AD71}"/>
              </a:ext>
            </a:extLst>
          </p:cNvPr>
          <p:cNvSpPr>
            <a:spLocks noGrp="1"/>
          </p:cNvSpPr>
          <p:nvPr>
            <p:ph type="sldNum" sz="quarter" idx="12"/>
          </p:nvPr>
        </p:nvSpPr>
        <p:spPr/>
        <p:txBody>
          <a:bodyPr/>
          <a:lstStyle/>
          <a:p>
            <a:fld id="{5D347AEB-5202-465F-A8F7-BFB2CE60844C}" type="slidenum">
              <a:rPr lang="es-MX" smtClean="0"/>
              <a:t>3</a:t>
            </a:fld>
            <a:endParaRPr lang="es-MX"/>
          </a:p>
        </p:txBody>
      </p:sp>
      <p:sp>
        <p:nvSpPr>
          <p:cNvPr id="4" name="CuadroTexto 3">
            <a:extLst>
              <a:ext uri="{FF2B5EF4-FFF2-40B4-BE49-F238E27FC236}">
                <a16:creationId xmlns:a16="http://schemas.microsoft.com/office/drawing/2014/main" id="{38D5F87A-D57C-0704-444A-7610EAD1E835}"/>
              </a:ext>
            </a:extLst>
          </p:cNvPr>
          <p:cNvSpPr txBox="1"/>
          <p:nvPr/>
        </p:nvSpPr>
        <p:spPr>
          <a:xfrm>
            <a:off x="581192" y="680904"/>
            <a:ext cx="9089750" cy="961353"/>
          </a:xfrm>
          <a:prstGeom prst="rect">
            <a:avLst/>
          </a:prstGeom>
          <a:noFill/>
        </p:spPr>
        <p:txBody>
          <a:bodyPr wrap="square" rtlCol="0">
            <a:spAutoFit/>
          </a:bodyPr>
          <a:lstStyle/>
          <a:p>
            <a:pPr>
              <a:lnSpc>
                <a:spcPct val="150000"/>
              </a:lnSpc>
            </a:pPr>
            <a:r>
              <a:rPr lang="es-MX" sz="2000" dirty="0">
                <a:solidFill>
                  <a:schemeClr val="bg1"/>
                </a:solidFill>
                <a:latin typeface="+mj-lt"/>
              </a:rPr>
              <a:t>Desigualdad en la Distribución del Trabajo Doméstico y de Cuidado que se Realiza en los Hogares </a:t>
            </a:r>
          </a:p>
        </p:txBody>
      </p:sp>
    </p:spTree>
    <p:extLst>
      <p:ext uri="{BB962C8B-B14F-4D97-AF65-F5344CB8AC3E}">
        <p14:creationId xmlns:p14="http://schemas.microsoft.com/office/powerpoint/2010/main" val="239133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D1001DF-BADD-E7A5-B689-D3B72187D111}"/>
              </a:ext>
            </a:extLst>
          </p:cNvPr>
          <p:cNvSpPr>
            <a:spLocks noGrp="1"/>
          </p:cNvSpPr>
          <p:nvPr>
            <p:ph idx="1"/>
          </p:nvPr>
        </p:nvSpPr>
        <p:spPr>
          <a:xfrm>
            <a:off x="581191" y="2149157"/>
            <a:ext cx="10832224" cy="4708843"/>
          </a:xfrm>
        </p:spPr>
        <p:txBody>
          <a:bodyPr>
            <a:normAutofit fontScale="92500" lnSpcReduction="10000"/>
          </a:bodyPr>
          <a:lstStyle/>
          <a:p>
            <a:pPr marL="0" indent="0">
              <a:lnSpc>
                <a:spcPct val="150000"/>
              </a:lnSpc>
              <a:buNone/>
            </a:pPr>
            <a:r>
              <a:rPr lang="es-MX" sz="1900" dirty="0"/>
              <a:t>Rescatar matices, diferencias e incipientes patrones emergentes dependiendo de:	</a:t>
            </a:r>
          </a:p>
          <a:p>
            <a:pPr>
              <a:lnSpc>
                <a:spcPct val="150000"/>
              </a:lnSpc>
            </a:pPr>
            <a:r>
              <a:rPr lang="es-MX" sz="1900" dirty="0"/>
              <a:t>tipo y ciclo del hogar </a:t>
            </a:r>
          </a:p>
          <a:p>
            <a:pPr>
              <a:lnSpc>
                <a:spcPct val="150000"/>
              </a:lnSpc>
            </a:pPr>
            <a:r>
              <a:rPr lang="es-MX" sz="1900" dirty="0"/>
              <a:t>edades de sus integrantes </a:t>
            </a:r>
          </a:p>
          <a:p>
            <a:pPr>
              <a:lnSpc>
                <a:spcPct val="150000"/>
              </a:lnSpc>
            </a:pPr>
            <a:r>
              <a:rPr lang="es-MX" sz="1900" dirty="0"/>
              <a:t>contexto urbano o rural </a:t>
            </a:r>
          </a:p>
          <a:p>
            <a:pPr>
              <a:lnSpc>
                <a:spcPct val="150000"/>
              </a:lnSpc>
            </a:pPr>
            <a:r>
              <a:rPr lang="es-MX" sz="1900" dirty="0"/>
              <a:t>sexo del perceptor principal </a:t>
            </a:r>
          </a:p>
          <a:p>
            <a:pPr>
              <a:lnSpc>
                <a:spcPct val="150000"/>
              </a:lnSpc>
            </a:pPr>
            <a:r>
              <a:rPr lang="es-MX" sz="1900" dirty="0"/>
              <a:t>existencia de doble proveeduría</a:t>
            </a:r>
          </a:p>
          <a:p>
            <a:pPr marL="0" indent="0">
              <a:buNone/>
            </a:pPr>
            <a:endParaRPr lang="es-MX" dirty="0"/>
          </a:p>
          <a:p>
            <a:pPr marL="0" indent="0">
              <a:buNone/>
            </a:pPr>
            <a:endParaRPr lang="es-MX" dirty="0"/>
          </a:p>
          <a:p>
            <a:pPr marL="0" indent="0" algn="just">
              <a:buNone/>
            </a:pPr>
            <a:r>
              <a:rPr lang="en-US" sz="1400" dirty="0"/>
              <a:t>Rojas y Martínez (2018). ‘Fathers and Child Raising in Mexico in the Early 21st Century’, </a:t>
            </a:r>
            <a:r>
              <a:rPr lang="en-US" sz="1400" dirty="0" err="1"/>
              <a:t>en</a:t>
            </a:r>
            <a:r>
              <a:rPr lang="en-US" sz="1400" dirty="0"/>
              <a:t> Rosy </a:t>
            </a:r>
            <a:r>
              <a:rPr lang="en-US" sz="1400" dirty="0" err="1"/>
              <a:t>Musumeci</a:t>
            </a:r>
            <a:r>
              <a:rPr lang="en-US" sz="1400" dirty="0"/>
              <a:t> y Arianna </a:t>
            </a:r>
            <a:r>
              <a:rPr lang="en-US" sz="1400" dirty="0" err="1"/>
              <a:t>Santero</a:t>
            </a:r>
            <a:r>
              <a:rPr lang="en-US" sz="1400" dirty="0"/>
              <a:t> (eds.) Fathers, Childcare and Work. Cultures, Practices and Policies in Comparative Perspective, UK, Emerald Publishing, pp. 77-101</a:t>
            </a:r>
          </a:p>
          <a:p>
            <a:pPr marL="0" indent="0" algn="just">
              <a:buNone/>
            </a:pPr>
            <a:r>
              <a:rPr lang="es-MX" sz="1400" dirty="0"/>
              <a:t>Rojas, 2022. Hombres y relaciones de género en México. El Colegio de México</a:t>
            </a:r>
            <a:endParaRPr lang="es-MX" dirty="0"/>
          </a:p>
          <a:p>
            <a:pPr marL="0" indent="0">
              <a:buNone/>
            </a:pPr>
            <a:endParaRPr lang="es-MX" dirty="0"/>
          </a:p>
        </p:txBody>
      </p:sp>
      <p:pic>
        <p:nvPicPr>
          <p:cNvPr id="5" name="Picture 6" descr="Vista previa de imagen">
            <a:extLst>
              <a:ext uri="{FF2B5EF4-FFF2-40B4-BE49-F238E27FC236}">
                <a16:creationId xmlns:a16="http://schemas.microsoft.com/office/drawing/2014/main" id="{FE2A8914-927D-477F-8FDC-B8BA70578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1829" y="1135357"/>
            <a:ext cx="1311586" cy="388694"/>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número de diapositiva 6">
            <a:extLst>
              <a:ext uri="{FF2B5EF4-FFF2-40B4-BE49-F238E27FC236}">
                <a16:creationId xmlns:a16="http://schemas.microsoft.com/office/drawing/2014/main" id="{99736FEB-4603-41CE-B148-1079FEF9C9E4}"/>
              </a:ext>
            </a:extLst>
          </p:cNvPr>
          <p:cNvSpPr>
            <a:spLocks noGrp="1"/>
          </p:cNvSpPr>
          <p:nvPr>
            <p:ph type="sldNum" sz="quarter" idx="12"/>
          </p:nvPr>
        </p:nvSpPr>
        <p:spPr/>
        <p:txBody>
          <a:bodyPr/>
          <a:lstStyle/>
          <a:p>
            <a:fld id="{5D347AEB-5202-465F-A8F7-BFB2CE60844C}" type="slidenum">
              <a:rPr lang="es-MX" smtClean="0"/>
              <a:t>4</a:t>
            </a:fld>
            <a:endParaRPr lang="es-MX"/>
          </a:p>
        </p:txBody>
      </p:sp>
      <p:sp>
        <p:nvSpPr>
          <p:cNvPr id="3" name="CuadroTexto 2">
            <a:extLst>
              <a:ext uri="{FF2B5EF4-FFF2-40B4-BE49-F238E27FC236}">
                <a16:creationId xmlns:a16="http://schemas.microsoft.com/office/drawing/2014/main" id="{FD1CB7F3-782B-3808-21FC-A65FF9942845}"/>
              </a:ext>
            </a:extLst>
          </p:cNvPr>
          <p:cNvSpPr txBox="1"/>
          <p:nvPr/>
        </p:nvSpPr>
        <p:spPr>
          <a:xfrm>
            <a:off x="581191" y="1024362"/>
            <a:ext cx="8244565" cy="499689"/>
          </a:xfrm>
          <a:prstGeom prst="rect">
            <a:avLst/>
          </a:prstGeom>
          <a:noFill/>
        </p:spPr>
        <p:txBody>
          <a:bodyPr wrap="none" rtlCol="0">
            <a:spAutoFit/>
          </a:bodyPr>
          <a:lstStyle/>
          <a:p>
            <a:pPr>
              <a:lnSpc>
                <a:spcPct val="150000"/>
              </a:lnSpc>
            </a:pPr>
            <a:r>
              <a:rPr lang="es-MX" sz="2000">
                <a:solidFill>
                  <a:schemeClr val="bg1"/>
                </a:solidFill>
                <a:latin typeface="+mj-lt"/>
              </a:rPr>
              <a:t>Matices Dentro de Patrones </a:t>
            </a:r>
            <a:r>
              <a:rPr lang="es-MX" sz="2000" dirty="0">
                <a:solidFill>
                  <a:schemeClr val="bg1"/>
                </a:solidFill>
                <a:latin typeface="+mj-lt"/>
              </a:rPr>
              <a:t>E</a:t>
            </a:r>
            <a:r>
              <a:rPr lang="es-MX" sz="2000">
                <a:solidFill>
                  <a:schemeClr val="bg1"/>
                </a:solidFill>
                <a:latin typeface="+mj-lt"/>
              </a:rPr>
              <a:t>xtendidos de Trabajo </a:t>
            </a:r>
            <a:r>
              <a:rPr lang="es-MX" sz="2000" dirty="0">
                <a:solidFill>
                  <a:schemeClr val="bg1"/>
                </a:solidFill>
                <a:latin typeface="+mj-lt"/>
              </a:rPr>
              <a:t>D</a:t>
            </a:r>
            <a:r>
              <a:rPr lang="es-MX" sz="2000">
                <a:solidFill>
                  <a:schemeClr val="bg1"/>
                </a:solidFill>
                <a:latin typeface="+mj-lt"/>
              </a:rPr>
              <a:t>oméstico </a:t>
            </a:r>
            <a:r>
              <a:rPr lang="es-MX" sz="2000" dirty="0">
                <a:solidFill>
                  <a:schemeClr val="bg1"/>
                </a:solidFill>
                <a:latin typeface="+mj-lt"/>
              </a:rPr>
              <a:t>y </a:t>
            </a:r>
            <a:r>
              <a:rPr lang="es-MX" sz="2000">
                <a:solidFill>
                  <a:schemeClr val="bg1"/>
                </a:solidFill>
                <a:latin typeface="+mj-lt"/>
              </a:rPr>
              <a:t>de Cuidados </a:t>
            </a:r>
            <a:endParaRPr lang="es-MX" sz="2000" dirty="0">
              <a:solidFill>
                <a:schemeClr val="bg1"/>
              </a:solidFill>
              <a:latin typeface="+mj-lt"/>
            </a:endParaRPr>
          </a:p>
        </p:txBody>
      </p:sp>
    </p:spTree>
    <p:extLst>
      <p:ext uri="{BB962C8B-B14F-4D97-AF65-F5344CB8AC3E}">
        <p14:creationId xmlns:p14="http://schemas.microsoft.com/office/powerpoint/2010/main" val="241294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2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2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1192" y="2133600"/>
            <a:ext cx="11029615" cy="3708738"/>
          </a:xfrm>
        </p:spPr>
        <p:txBody>
          <a:bodyPr>
            <a:normAutofit lnSpcReduction="10000"/>
          </a:bodyPr>
          <a:lstStyle/>
          <a:p>
            <a:r>
              <a:rPr lang="es-MX" sz="2400" dirty="0"/>
              <a:t>15 mujeres residentes de Cd. México</a:t>
            </a:r>
          </a:p>
          <a:p>
            <a:endParaRPr lang="es-MX" sz="2400" dirty="0"/>
          </a:p>
          <a:p>
            <a:r>
              <a:rPr lang="es-MX" sz="2400" dirty="0"/>
              <a:t>Al menos con licenciatura </a:t>
            </a:r>
          </a:p>
          <a:p>
            <a:endParaRPr lang="es-MX" sz="2400" dirty="0"/>
          </a:p>
          <a:p>
            <a:r>
              <a:rPr lang="es-MX" sz="2400" dirty="0"/>
              <a:t>En hogares de doble proveedor en donde habita por lo menos un menor de 15 años de edad</a:t>
            </a:r>
          </a:p>
          <a:p>
            <a:endParaRPr lang="es-MX" sz="2400" dirty="0"/>
          </a:p>
          <a:p>
            <a:r>
              <a:rPr lang="es-MX" sz="2400" dirty="0"/>
              <a:t>Realizaban trabajo presencial antes de la pandemia</a:t>
            </a:r>
          </a:p>
          <a:p>
            <a:endParaRPr lang="es-MX" sz="3200" dirty="0"/>
          </a:p>
        </p:txBody>
      </p:sp>
      <p:sp>
        <p:nvSpPr>
          <p:cNvPr id="4" name="CuadroTexto 3">
            <a:extLst>
              <a:ext uri="{FF2B5EF4-FFF2-40B4-BE49-F238E27FC236}">
                <a16:creationId xmlns:a16="http://schemas.microsoft.com/office/drawing/2014/main" id="{AC02D0DF-69E3-B909-855A-CA05581AEF03}"/>
              </a:ext>
            </a:extLst>
          </p:cNvPr>
          <p:cNvSpPr txBox="1"/>
          <p:nvPr/>
        </p:nvSpPr>
        <p:spPr>
          <a:xfrm>
            <a:off x="446597" y="874314"/>
            <a:ext cx="11098858" cy="954107"/>
          </a:xfrm>
          <a:prstGeom prst="rect">
            <a:avLst/>
          </a:prstGeom>
          <a:noFill/>
        </p:spPr>
        <p:txBody>
          <a:bodyPr wrap="square" rtlCol="0">
            <a:spAutoFit/>
          </a:bodyPr>
          <a:lstStyle/>
          <a:p>
            <a:r>
              <a:rPr lang="es-MX" sz="2800" dirty="0">
                <a:solidFill>
                  <a:schemeClr val="bg1"/>
                </a:solidFill>
              </a:rPr>
              <a:t>Patrones emergentes de distribución del trabajo dentro de los hogares en donde</a:t>
            </a:r>
          </a:p>
        </p:txBody>
      </p:sp>
    </p:spTree>
    <p:extLst>
      <p:ext uri="{BB962C8B-B14F-4D97-AF65-F5344CB8AC3E}">
        <p14:creationId xmlns:p14="http://schemas.microsoft.com/office/powerpoint/2010/main" val="980941497"/>
      </p:ext>
    </p:extLst>
  </p:cSld>
  <p:clrMapOvr>
    <a:masterClrMapping/>
  </p:clrMapOvr>
  <mc:AlternateContent xmlns:mc="http://schemas.openxmlformats.org/markup-compatibility/2006" xmlns:p14="http://schemas.microsoft.com/office/powerpoint/2010/main">
    <mc:Choice Requires="p14">
      <p:transition spd="slow" p14:dur="5000" advTm="69000"/>
    </mc:Choice>
    <mc:Fallback xmlns="">
      <p:transition spd="slow" advTm="69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20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250"/>
                            </p:stCondLst>
                            <p:childTnLst>
                              <p:par>
                                <p:cTn id="20" presetID="2" presetClass="entr" presetSubtype="4" fill="hold" nodeType="afterEffect">
                                  <p:stCondLst>
                                    <p:cond delay="200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2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2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lnSpc>
                <a:spcPct val="150000"/>
              </a:lnSpc>
              <a:buNone/>
            </a:pPr>
            <a:r>
              <a:rPr lang="es-MX" sz="3600" dirty="0"/>
              <a:t>La diferenciación entre lo que ocurría antes de la pandemia y lo que ocurrió durante el confinamiento más severo.</a:t>
            </a:r>
          </a:p>
        </p:txBody>
      </p:sp>
      <p:sp>
        <p:nvSpPr>
          <p:cNvPr id="4" name="CuadroTexto 3">
            <a:extLst>
              <a:ext uri="{FF2B5EF4-FFF2-40B4-BE49-F238E27FC236}">
                <a16:creationId xmlns:a16="http://schemas.microsoft.com/office/drawing/2014/main" id="{AC02D0DF-69E3-B909-855A-CA05581AEF03}"/>
              </a:ext>
            </a:extLst>
          </p:cNvPr>
          <p:cNvSpPr txBox="1"/>
          <p:nvPr/>
        </p:nvSpPr>
        <p:spPr>
          <a:xfrm>
            <a:off x="446597" y="874314"/>
            <a:ext cx="4543231" cy="523220"/>
          </a:xfrm>
          <a:prstGeom prst="rect">
            <a:avLst/>
          </a:prstGeom>
          <a:noFill/>
        </p:spPr>
        <p:txBody>
          <a:bodyPr wrap="none" rtlCol="0">
            <a:spAutoFit/>
          </a:bodyPr>
          <a:lstStyle/>
          <a:p>
            <a:r>
              <a:rPr lang="es-MX" sz="2800" dirty="0">
                <a:solidFill>
                  <a:schemeClr val="bg1"/>
                </a:solidFill>
              </a:rPr>
              <a:t>Ante y durante confinamiento</a:t>
            </a:r>
          </a:p>
        </p:txBody>
      </p:sp>
    </p:spTree>
    <p:extLst>
      <p:ext uri="{BB962C8B-B14F-4D97-AF65-F5344CB8AC3E}">
        <p14:creationId xmlns:p14="http://schemas.microsoft.com/office/powerpoint/2010/main" val="327833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AC02D0DF-69E3-B909-855A-CA05581AEF03}"/>
              </a:ext>
            </a:extLst>
          </p:cNvPr>
          <p:cNvSpPr txBox="1"/>
          <p:nvPr/>
        </p:nvSpPr>
        <p:spPr>
          <a:xfrm>
            <a:off x="446597" y="874314"/>
            <a:ext cx="9315884" cy="523220"/>
          </a:xfrm>
          <a:prstGeom prst="rect">
            <a:avLst/>
          </a:prstGeom>
          <a:noFill/>
        </p:spPr>
        <p:txBody>
          <a:bodyPr wrap="none" rtlCol="0">
            <a:spAutoFit/>
          </a:bodyPr>
          <a:lstStyle/>
          <a:p>
            <a:r>
              <a:rPr lang="es-MX" sz="2800" dirty="0">
                <a:solidFill>
                  <a:schemeClr val="bg1"/>
                </a:solidFill>
              </a:rPr>
              <a:t>Trabajo remunerado tiempo completo antes del confinamiento</a:t>
            </a:r>
            <a:endParaRPr lang="es-MX" sz="4800" dirty="0">
              <a:solidFill>
                <a:schemeClr val="bg1"/>
              </a:solidFill>
            </a:endParaRPr>
          </a:p>
        </p:txBody>
      </p:sp>
      <p:pic>
        <p:nvPicPr>
          <p:cNvPr id="6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091658" y="1810708"/>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68" name="CuadroTexto 67"/>
          <p:cNvSpPr txBox="1"/>
          <p:nvPr/>
        </p:nvSpPr>
        <p:spPr>
          <a:xfrm>
            <a:off x="8361942" y="2124787"/>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69"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6903" y="1810708"/>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0" name="CuadroTexto 69"/>
          <p:cNvSpPr txBox="1"/>
          <p:nvPr/>
        </p:nvSpPr>
        <p:spPr>
          <a:xfrm>
            <a:off x="10584250" y="2124788"/>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3" y="289598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72" name="CuadroTexto 71"/>
          <p:cNvSpPr txBox="1"/>
          <p:nvPr/>
        </p:nvSpPr>
        <p:spPr>
          <a:xfrm>
            <a:off x="8375797" y="321006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3"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58" y="289598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4" name="CuadroTexto 73"/>
          <p:cNvSpPr txBox="1"/>
          <p:nvPr/>
        </p:nvSpPr>
        <p:spPr>
          <a:xfrm>
            <a:off x="10598105" y="321006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5" y="3939696"/>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76" name="CuadroTexto 75"/>
          <p:cNvSpPr txBox="1"/>
          <p:nvPr/>
        </p:nvSpPr>
        <p:spPr>
          <a:xfrm>
            <a:off x="8375799" y="4253775"/>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7"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60" y="3939696"/>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8" name="CuadroTexto 77"/>
          <p:cNvSpPr txBox="1"/>
          <p:nvPr/>
        </p:nvSpPr>
        <p:spPr>
          <a:xfrm>
            <a:off x="10598107" y="4253776"/>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9370" y="5024971"/>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80" name="CuadroTexto 79"/>
          <p:cNvSpPr txBox="1"/>
          <p:nvPr/>
        </p:nvSpPr>
        <p:spPr>
          <a:xfrm>
            <a:off x="8389654" y="5339050"/>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1"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4615" y="5024971"/>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82" name="CuadroTexto 81"/>
          <p:cNvSpPr txBox="1"/>
          <p:nvPr/>
        </p:nvSpPr>
        <p:spPr>
          <a:xfrm>
            <a:off x="10611962" y="5339051"/>
            <a:ext cx="472113"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pic>
        <p:nvPicPr>
          <p:cNvPr id="83"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4752" y="5962455"/>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84" name="CuadroTexto 83"/>
          <p:cNvSpPr txBox="1"/>
          <p:nvPr/>
        </p:nvSpPr>
        <p:spPr>
          <a:xfrm>
            <a:off x="8385036" y="6276534"/>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5"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9997" y="5962455"/>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86" name="CuadroTexto 85"/>
          <p:cNvSpPr txBox="1"/>
          <p:nvPr/>
        </p:nvSpPr>
        <p:spPr>
          <a:xfrm>
            <a:off x="10607344" y="6276535"/>
            <a:ext cx="472113"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pic>
        <p:nvPicPr>
          <p:cNvPr id="9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4335252" y="289598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2" name="CuadroTexto 91"/>
          <p:cNvSpPr txBox="1"/>
          <p:nvPr/>
        </p:nvSpPr>
        <p:spPr>
          <a:xfrm>
            <a:off x="4605536" y="321006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3"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0497" y="289598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94" name="CuadroTexto 93"/>
          <p:cNvSpPr txBox="1"/>
          <p:nvPr/>
        </p:nvSpPr>
        <p:spPr>
          <a:xfrm>
            <a:off x="6827844" y="321006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5"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33608" y="182023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6" name="CuadroTexto 95"/>
          <p:cNvSpPr txBox="1"/>
          <p:nvPr/>
        </p:nvSpPr>
        <p:spPr>
          <a:xfrm>
            <a:off x="1103892" y="213431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7"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8853" y="182023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98" name="CuadroTexto 97"/>
          <p:cNvSpPr txBox="1"/>
          <p:nvPr/>
        </p:nvSpPr>
        <p:spPr>
          <a:xfrm>
            <a:off x="3326200" y="213431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9"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3" y="2905508"/>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0" name="CuadroTexto 99"/>
          <p:cNvSpPr txBox="1"/>
          <p:nvPr/>
        </p:nvSpPr>
        <p:spPr>
          <a:xfrm>
            <a:off x="1117747" y="3219587"/>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1"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08" y="2905508"/>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02" name="CuadroTexto 101"/>
          <p:cNvSpPr txBox="1"/>
          <p:nvPr/>
        </p:nvSpPr>
        <p:spPr>
          <a:xfrm>
            <a:off x="3340055" y="3219588"/>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3"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5" y="3949221"/>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4" name="CuadroTexto 103"/>
          <p:cNvSpPr txBox="1"/>
          <p:nvPr/>
        </p:nvSpPr>
        <p:spPr>
          <a:xfrm>
            <a:off x="1117749" y="4263300"/>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5"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10" y="3949221"/>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06" name="CuadroTexto 105"/>
          <p:cNvSpPr txBox="1"/>
          <p:nvPr/>
        </p:nvSpPr>
        <p:spPr>
          <a:xfrm>
            <a:off x="3340057" y="4263301"/>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7"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61320" y="5034496"/>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8" name="CuadroTexto 107"/>
          <p:cNvSpPr txBox="1"/>
          <p:nvPr/>
        </p:nvSpPr>
        <p:spPr>
          <a:xfrm>
            <a:off x="1131604" y="5348575"/>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9"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6565" y="5034496"/>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56702" y="5971980"/>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12" name="CuadroTexto 111"/>
          <p:cNvSpPr txBox="1"/>
          <p:nvPr/>
        </p:nvSpPr>
        <p:spPr>
          <a:xfrm>
            <a:off x="1126986" y="6286059"/>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13"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1947" y="5971980"/>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15" name="CuadroTexto 114"/>
          <p:cNvSpPr txBox="1"/>
          <p:nvPr/>
        </p:nvSpPr>
        <p:spPr>
          <a:xfrm>
            <a:off x="3342955" y="5348575"/>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sp>
        <p:nvSpPr>
          <p:cNvPr id="116" name="CuadroTexto 115"/>
          <p:cNvSpPr txBox="1"/>
          <p:nvPr/>
        </p:nvSpPr>
        <p:spPr>
          <a:xfrm>
            <a:off x="3342955" y="6291550"/>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sp>
        <p:nvSpPr>
          <p:cNvPr id="2" name="CuadroTexto 1">
            <a:extLst>
              <a:ext uri="{FF2B5EF4-FFF2-40B4-BE49-F238E27FC236}">
                <a16:creationId xmlns:a16="http://schemas.microsoft.com/office/drawing/2014/main" id="{CEDDF5F7-1A2E-0436-E01A-6E687606DC45}"/>
              </a:ext>
            </a:extLst>
          </p:cNvPr>
          <p:cNvSpPr txBox="1"/>
          <p:nvPr/>
        </p:nvSpPr>
        <p:spPr>
          <a:xfrm>
            <a:off x="10988579" y="1482752"/>
            <a:ext cx="604910" cy="215444"/>
          </a:xfrm>
          <a:prstGeom prst="rect">
            <a:avLst/>
          </a:prstGeom>
          <a:solidFill>
            <a:schemeClr val="accent5">
              <a:lumMod val="40000"/>
              <a:lumOff val="60000"/>
            </a:schemeClr>
          </a:solidFill>
        </p:spPr>
        <p:txBody>
          <a:bodyPr wrap="square" rtlCol="0">
            <a:spAutoFit/>
          </a:bodyPr>
          <a:lstStyle/>
          <a:p>
            <a:pPr algn="ctr"/>
            <a:r>
              <a:rPr lang="es-MX" sz="800" dirty="0"/>
              <a:t>Full time </a:t>
            </a:r>
          </a:p>
        </p:txBody>
      </p:sp>
      <p:sp>
        <p:nvSpPr>
          <p:cNvPr id="4" name="CuadroTexto 3">
            <a:extLst>
              <a:ext uri="{FF2B5EF4-FFF2-40B4-BE49-F238E27FC236}">
                <a16:creationId xmlns:a16="http://schemas.microsoft.com/office/drawing/2014/main" id="{7E31D48D-9EA4-05F9-DAFC-DF77CE78174E}"/>
              </a:ext>
            </a:extLst>
          </p:cNvPr>
          <p:cNvSpPr txBox="1"/>
          <p:nvPr/>
        </p:nvSpPr>
        <p:spPr>
          <a:xfrm>
            <a:off x="10281794" y="1482752"/>
            <a:ext cx="604911" cy="215444"/>
          </a:xfrm>
          <a:prstGeom prst="rect">
            <a:avLst/>
          </a:prstGeom>
          <a:solidFill>
            <a:srgbClr val="FFC000"/>
          </a:solidFill>
        </p:spPr>
        <p:txBody>
          <a:bodyPr wrap="square" rtlCol="0">
            <a:spAutoFit/>
          </a:bodyPr>
          <a:lstStyle/>
          <a:p>
            <a:pPr algn="ctr"/>
            <a:r>
              <a:rPr lang="es-MX" sz="800" dirty="0"/>
              <a:t>Part time </a:t>
            </a:r>
          </a:p>
        </p:txBody>
      </p:sp>
    </p:spTree>
    <p:extLst>
      <p:ext uri="{BB962C8B-B14F-4D97-AF65-F5344CB8AC3E}">
        <p14:creationId xmlns:p14="http://schemas.microsoft.com/office/powerpoint/2010/main" val="401706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circle(in)">
                                      <p:cBhvr>
                                        <p:cTn id="7" dur="2000"/>
                                        <p:tgtEl>
                                          <p:spTgt spid="9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6"/>
                                        </p:tgtEl>
                                        <p:attrNameLst>
                                          <p:attrName>style.visibility</p:attrName>
                                        </p:attrNameLst>
                                      </p:cBhvr>
                                      <p:to>
                                        <p:strVal val="visible"/>
                                      </p:to>
                                    </p:set>
                                    <p:animEffect transition="in" filter="circle(in)">
                                      <p:cBhvr>
                                        <p:cTn id="10" dur="2000"/>
                                        <p:tgtEl>
                                          <p:spTgt spid="96"/>
                                        </p:tgtEl>
                                      </p:cBhvr>
                                    </p:animEffect>
                                  </p:childTnLst>
                                </p:cTn>
                              </p:par>
                              <p:par>
                                <p:cTn id="11" presetID="6" presetClass="entr" presetSubtype="16" fill="hold" nodeType="with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circle(in)">
                                      <p:cBhvr>
                                        <p:cTn id="13" dur="2000"/>
                                        <p:tgtEl>
                                          <p:spTgt spid="9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0"/>
                                        </p:tgtEl>
                                        <p:attrNameLst>
                                          <p:attrName>style.visibility</p:attrName>
                                        </p:attrNameLst>
                                      </p:cBhvr>
                                      <p:to>
                                        <p:strVal val="visible"/>
                                      </p:to>
                                    </p:set>
                                    <p:animEffect transition="in" filter="circle(in)">
                                      <p:cBhvr>
                                        <p:cTn id="16" dur="2000"/>
                                        <p:tgtEl>
                                          <p:spTgt spid="100"/>
                                        </p:tgtEl>
                                      </p:cBhvr>
                                    </p:animEffect>
                                  </p:childTnLst>
                                </p:cTn>
                              </p:par>
                              <p:par>
                                <p:cTn id="17" presetID="6" presetClass="entr" presetSubtype="16" fill="hold" nodeType="with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circle(in)">
                                      <p:cBhvr>
                                        <p:cTn id="19" dur="2000"/>
                                        <p:tgtEl>
                                          <p:spTgt spid="103"/>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04"/>
                                        </p:tgtEl>
                                        <p:attrNameLst>
                                          <p:attrName>style.visibility</p:attrName>
                                        </p:attrNameLst>
                                      </p:cBhvr>
                                      <p:to>
                                        <p:strVal val="visible"/>
                                      </p:to>
                                    </p:set>
                                    <p:animEffect transition="in" filter="circle(in)">
                                      <p:cBhvr>
                                        <p:cTn id="22" dur="2000"/>
                                        <p:tgtEl>
                                          <p:spTgt spid="104"/>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circle(in)">
                                      <p:cBhvr>
                                        <p:cTn id="25" dur="2000"/>
                                        <p:tgtEl>
                                          <p:spTgt spid="108"/>
                                        </p:tgtEl>
                                      </p:cBhvr>
                                    </p:animEffect>
                                  </p:childTnLst>
                                </p:cTn>
                              </p:par>
                              <p:par>
                                <p:cTn id="26" presetID="6" presetClass="entr" presetSubtype="16" fill="hold" nodeType="withEffect">
                                  <p:stCondLst>
                                    <p:cond delay="0"/>
                                  </p:stCondLst>
                                  <p:childTnLst>
                                    <p:set>
                                      <p:cBhvr>
                                        <p:cTn id="27" dur="1" fill="hold">
                                          <p:stCondLst>
                                            <p:cond delay="0"/>
                                          </p:stCondLst>
                                        </p:cTn>
                                        <p:tgtEl>
                                          <p:spTgt spid="107"/>
                                        </p:tgtEl>
                                        <p:attrNameLst>
                                          <p:attrName>style.visibility</p:attrName>
                                        </p:attrNameLst>
                                      </p:cBhvr>
                                      <p:to>
                                        <p:strVal val="visible"/>
                                      </p:to>
                                    </p:set>
                                    <p:animEffect transition="in" filter="circle(in)">
                                      <p:cBhvr>
                                        <p:cTn id="28" dur="2000"/>
                                        <p:tgtEl>
                                          <p:spTgt spid="107"/>
                                        </p:tgtEl>
                                      </p:cBhvr>
                                    </p:animEffect>
                                  </p:childTnLst>
                                </p:cTn>
                              </p:par>
                              <p:par>
                                <p:cTn id="29" presetID="6" presetClass="entr" presetSubtype="16" fill="hold" nodeType="with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circle(in)">
                                      <p:cBhvr>
                                        <p:cTn id="31" dur="2000"/>
                                        <p:tgtEl>
                                          <p:spTgt spid="111"/>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circle(in)">
                                      <p:cBhvr>
                                        <p:cTn id="34" dur="2000"/>
                                        <p:tgtEl>
                                          <p:spTgt spid="112"/>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circle(in)">
                                      <p:cBhvr>
                                        <p:cTn id="37" dur="2000"/>
                                        <p:tgtEl>
                                          <p:spTgt spid="92"/>
                                        </p:tgtEl>
                                      </p:cBhvr>
                                    </p:animEffect>
                                  </p:childTnLst>
                                </p:cTn>
                              </p:par>
                              <p:par>
                                <p:cTn id="38" presetID="6" presetClass="entr" presetSubtype="16" fill="hold" nodeType="with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circle(in)">
                                      <p:cBhvr>
                                        <p:cTn id="40" dur="2000"/>
                                        <p:tgtEl>
                                          <p:spTgt spid="91"/>
                                        </p:tgtEl>
                                      </p:cBhvr>
                                    </p:animEffect>
                                  </p:childTnLst>
                                </p:cTn>
                              </p:par>
                              <p:par>
                                <p:cTn id="41" presetID="6" presetClass="entr" presetSubtype="16" fill="hold" nodeType="with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circle(in)">
                                      <p:cBhvr>
                                        <p:cTn id="43" dur="2000"/>
                                        <p:tgtEl>
                                          <p:spTgt spid="67"/>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circle(in)">
                                      <p:cBhvr>
                                        <p:cTn id="46" dur="2000"/>
                                        <p:tgtEl>
                                          <p:spTgt spid="68"/>
                                        </p:tgtEl>
                                      </p:cBhvr>
                                    </p:animEffect>
                                  </p:childTnLst>
                                </p:cTn>
                              </p:par>
                              <p:par>
                                <p:cTn id="47" presetID="6" presetClass="entr" presetSubtype="16" fill="hold" nodeType="with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circle(in)">
                                      <p:cBhvr>
                                        <p:cTn id="49" dur="2000"/>
                                        <p:tgtEl>
                                          <p:spTgt spid="71"/>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circle(in)">
                                      <p:cBhvr>
                                        <p:cTn id="52" dur="2000"/>
                                        <p:tgtEl>
                                          <p:spTgt spid="72"/>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circle(in)">
                                      <p:cBhvr>
                                        <p:cTn id="55" dur="2000"/>
                                        <p:tgtEl>
                                          <p:spTgt spid="76"/>
                                        </p:tgtEl>
                                      </p:cBhvr>
                                    </p:animEffect>
                                  </p:childTnLst>
                                </p:cTn>
                              </p:par>
                              <p:par>
                                <p:cTn id="56" presetID="6" presetClass="entr" presetSubtype="16" fill="hold" nodeType="with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circle(in)">
                                      <p:cBhvr>
                                        <p:cTn id="58" dur="2000"/>
                                        <p:tgtEl>
                                          <p:spTgt spid="75"/>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circle(in)">
                                      <p:cBhvr>
                                        <p:cTn id="61" dur="2000"/>
                                        <p:tgtEl>
                                          <p:spTgt spid="80"/>
                                        </p:tgtEl>
                                      </p:cBhvr>
                                    </p:animEffect>
                                  </p:childTnLst>
                                </p:cTn>
                              </p:par>
                              <p:par>
                                <p:cTn id="62" presetID="6" presetClass="entr" presetSubtype="16" fill="hold" nodeType="withEffect">
                                  <p:stCondLst>
                                    <p:cond delay="0"/>
                                  </p:stCondLst>
                                  <p:childTnLst>
                                    <p:set>
                                      <p:cBhvr>
                                        <p:cTn id="63" dur="1" fill="hold">
                                          <p:stCondLst>
                                            <p:cond delay="0"/>
                                          </p:stCondLst>
                                        </p:cTn>
                                        <p:tgtEl>
                                          <p:spTgt spid="79"/>
                                        </p:tgtEl>
                                        <p:attrNameLst>
                                          <p:attrName>style.visibility</p:attrName>
                                        </p:attrNameLst>
                                      </p:cBhvr>
                                      <p:to>
                                        <p:strVal val="visible"/>
                                      </p:to>
                                    </p:set>
                                    <p:animEffect transition="in" filter="circle(in)">
                                      <p:cBhvr>
                                        <p:cTn id="64" dur="2000"/>
                                        <p:tgtEl>
                                          <p:spTgt spid="79"/>
                                        </p:tgtEl>
                                      </p:cBhvr>
                                    </p:animEffect>
                                  </p:childTnLst>
                                </p:cTn>
                              </p:par>
                              <p:par>
                                <p:cTn id="65" presetID="6" presetClass="entr" presetSubtype="16" fill="hold" nodeType="with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circle(in)">
                                      <p:cBhvr>
                                        <p:cTn id="67" dur="2000"/>
                                        <p:tgtEl>
                                          <p:spTgt spid="83"/>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84"/>
                                        </p:tgtEl>
                                        <p:attrNameLst>
                                          <p:attrName>style.visibility</p:attrName>
                                        </p:attrNameLst>
                                      </p:cBhvr>
                                      <p:to>
                                        <p:strVal val="visible"/>
                                      </p:to>
                                    </p:set>
                                    <p:animEffect transition="in" filter="circle(in)">
                                      <p:cBhvr>
                                        <p:cTn id="70" dur="2000"/>
                                        <p:tgtEl>
                                          <p:spTgt spid="8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97"/>
                                        </p:tgtEl>
                                        <p:attrNameLst>
                                          <p:attrName>style.visibility</p:attrName>
                                        </p:attrNameLst>
                                      </p:cBhvr>
                                      <p:to>
                                        <p:strVal val="visible"/>
                                      </p:to>
                                    </p:set>
                                    <p:animEffect transition="in" filter="fade">
                                      <p:cBhvr>
                                        <p:cTn id="75" dur="500"/>
                                        <p:tgtEl>
                                          <p:spTgt spid="9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8"/>
                                        </p:tgtEl>
                                        <p:attrNameLst>
                                          <p:attrName>style.visibility</p:attrName>
                                        </p:attrNameLst>
                                      </p:cBhvr>
                                      <p:to>
                                        <p:strVal val="visible"/>
                                      </p:to>
                                    </p:set>
                                    <p:animEffect transition="in" filter="fade">
                                      <p:cBhvr>
                                        <p:cTn id="78" dur="500"/>
                                        <p:tgtEl>
                                          <p:spTgt spid="9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2"/>
                                        </p:tgtEl>
                                        <p:attrNameLst>
                                          <p:attrName>style.visibility</p:attrName>
                                        </p:attrNameLst>
                                      </p:cBhvr>
                                      <p:to>
                                        <p:strVal val="visible"/>
                                      </p:to>
                                    </p:set>
                                    <p:animEffect transition="in" filter="fade">
                                      <p:cBhvr>
                                        <p:cTn id="81" dur="500"/>
                                        <p:tgtEl>
                                          <p:spTgt spid="102"/>
                                        </p:tgtEl>
                                      </p:cBhvr>
                                    </p:animEffect>
                                  </p:childTnLst>
                                </p:cTn>
                              </p:par>
                              <p:par>
                                <p:cTn id="82" presetID="10" presetClass="entr" presetSubtype="0" fill="hold" nodeType="withEffect">
                                  <p:stCondLst>
                                    <p:cond delay="0"/>
                                  </p:stCondLst>
                                  <p:childTnLst>
                                    <p:set>
                                      <p:cBhvr>
                                        <p:cTn id="83" dur="1" fill="hold">
                                          <p:stCondLst>
                                            <p:cond delay="0"/>
                                          </p:stCondLst>
                                        </p:cTn>
                                        <p:tgtEl>
                                          <p:spTgt spid="101"/>
                                        </p:tgtEl>
                                        <p:attrNameLst>
                                          <p:attrName>style.visibility</p:attrName>
                                        </p:attrNameLst>
                                      </p:cBhvr>
                                      <p:to>
                                        <p:strVal val="visible"/>
                                      </p:to>
                                    </p:set>
                                    <p:animEffect transition="in" filter="fade">
                                      <p:cBhvr>
                                        <p:cTn id="84" dur="500"/>
                                        <p:tgtEl>
                                          <p:spTgt spid="10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6"/>
                                        </p:tgtEl>
                                        <p:attrNameLst>
                                          <p:attrName>style.visibility</p:attrName>
                                        </p:attrNameLst>
                                      </p:cBhvr>
                                      <p:to>
                                        <p:strVal val="visible"/>
                                      </p:to>
                                    </p:set>
                                    <p:animEffect transition="in" filter="fade">
                                      <p:cBhvr>
                                        <p:cTn id="87" dur="500"/>
                                        <p:tgtEl>
                                          <p:spTgt spid="106"/>
                                        </p:tgtEl>
                                      </p:cBhvr>
                                    </p:animEffect>
                                  </p:childTnLst>
                                </p:cTn>
                              </p:par>
                              <p:par>
                                <p:cTn id="88" presetID="10" presetClass="entr" presetSubtype="0" fill="hold" nodeType="with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fade">
                                      <p:cBhvr>
                                        <p:cTn id="90" dur="500"/>
                                        <p:tgtEl>
                                          <p:spTgt spid="105"/>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15"/>
                                        </p:tgtEl>
                                        <p:attrNameLst>
                                          <p:attrName>style.visibility</p:attrName>
                                        </p:attrNameLst>
                                      </p:cBhvr>
                                      <p:to>
                                        <p:strVal val="visible"/>
                                      </p:to>
                                    </p:set>
                                    <p:animEffect transition="in" filter="fade">
                                      <p:cBhvr>
                                        <p:cTn id="93" dur="500"/>
                                        <p:tgtEl>
                                          <p:spTgt spid="115"/>
                                        </p:tgtEl>
                                      </p:cBhvr>
                                    </p:animEffect>
                                  </p:childTnLst>
                                </p:cTn>
                              </p:par>
                              <p:par>
                                <p:cTn id="94" presetID="10" presetClass="entr" presetSubtype="0" fill="hold" nodeType="withEffect">
                                  <p:stCondLst>
                                    <p:cond delay="0"/>
                                  </p:stCondLst>
                                  <p:childTnLst>
                                    <p:set>
                                      <p:cBhvr>
                                        <p:cTn id="95" dur="1" fill="hold">
                                          <p:stCondLst>
                                            <p:cond delay="0"/>
                                          </p:stCondLst>
                                        </p:cTn>
                                        <p:tgtEl>
                                          <p:spTgt spid="109"/>
                                        </p:tgtEl>
                                        <p:attrNameLst>
                                          <p:attrName>style.visibility</p:attrName>
                                        </p:attrNameLst>
                                      </p:cBhvr>
                                      <p:to>
                                        <p:strVal val="visible"/>
                                      </p:to>
                                    </p:set>
                                    <p:animEffect transition="in" filter="fade">
                                      <p:cBhvr>
                                        <p:cTn id="96" dur="500"/>
                                        <p:tgtEl>
                                          <p:spTgt spid="10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16"/>
                                        </p:tgtEl>
                                        <p:attrNameLst>
                                          <p:attrName>style.visibility</p:attrName>
                                        </p:attrNameLst>
                                      </p:cBhvr>
                                      <p:to>
                                        <p:strVal val="visible"/>
                                      </p:to>
                                    </p:set>
                                    <p:animEffect transition="in" filter="fade">
                                      <p:cBhvr>
                                        <p:cTn id="99" dur="500"/>
                                        <p:tgtEl>
                                          <p:spTgt spid="116"/>
                                        </p:tgtEl>
                                      </p:cBhvr>
                                    </p:animEffect>
                                  </p:childTnLst>
                                </p:cTn>
                              </p:par>
                              <p:par>
                                <p:cTn id="100" presetID="10" presetClass="entr" presetSubtype="0" fill="hold" nodeType="withEffect">
                                  <p:stCondLst>
                                    <p:cond delay="0"/>
                                  </p:stCondLst>
                                  <p:childTnLst>
                                    <p:set>
                                      <p:cBhvr>
                                        <p:cTn id="101" dur="1" fill="hold">
                                          <p:stCondLst>
                                            <p:cond delay="0"/>
                                          </p:stCondLst>
                                        </p:cTn>
                                        <p:tgtEl>
                                          <p:spTgt spid="113"/>
                                        </p:tgtEl>
                                        <p:attrNameLst>
                                          <p:attrName>style.visibility</p:attrName>
                                        </p:attrNameLst>
                                      </p:cBhvr>
                                      <p:to>
                                        <p:strVal val="visible"/>
                                      </p:to>
                                    </p:set>
                                    <p:animEffect transition="in" filter="fade">
                                      <p:cBhvr>
                                        <p:cTn id="102" dur="500"/>
                                        <p:tgtEl>
                                          <p:spTgt spid="113"/>
                                        </p:tgtEl>
                                      </p:cBhvr>
                                    </p:animEffect>
                                  </p:childTnLst>
                                </p:cTn>
                              </p:par>
                              <p:par>
                                <p:cTn id="103" presetID="10" presetClass="entr" presetSubtype="0" fill="hold" nodeType="withEffect">
                                  <p:stCondLst>
                                    <p:cond delay="0"/>
                                  </p:stCondLst>
                                  <p:childTnLst>
                                    <p:set>
                                      <p:cBhvr>
                                        <p:cTn id="104" dur="1" fill="hold">
                                          <p:stCondLst>
                                            <p:cond delay="0"/>
                                          </p:stCondLst>
                                        </p:cTn>
                                        <p:tgtEl>
                                          <p:spTgt spid="93"/>
                                        </p:tgtEl>
                                        <p:attrNameLst>
                                          <p:attrName>style.visibility</p:attrName>
                                        </p:attrNameLst>
                                      </p:cBhvr>
                                      <p:to>
                                        <p:strVal val="visible"/>
                                      </p:to>
                                    </p:set>
                                    <p:animEffect transition="in" filter="fade">
                                      <p:cBhvr>
                                        <p:cTn id="105" dur="500"/>
                                        <p:tgtEl>
                                          <p:spTgt spid="9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94"/>
                                        </p:tgtEl>
                                        <p:attrNameLst>
                                          <p:attrName>style.visibility</p:attrName>
                                        </p:attrNameLst>
                                      </p:cBhvr>
                                      <p:to>
                                        <p:strVal val="visible"/>
                                      </p:to>
                                    </p:set>
                                    <p:animEffect transition="in" filter="fade">
                                      <p:cBhvr>
                                        <p:cTn id="108" dur="500"/>
                                        <p:tgtEl>
                                          <p:spTgt spid="94"/>
                                        </p:tgtEl>
                                      </p:cBhvr>
                                    </p:animEffect>
                                  </p:childTnLst>
                                </p:cTn>
                              </p:par>
                              <p:par>
                                <p:cTn id="109" presetID="10" presetClass="entr" presetSubtype="0" fill="hold" nodeType="withEffect">
                                  <p:stCondLst>
                                    <p:cond delay="0"/>
                                  </p:stCondLst>
                                  <p:childTnLst>
                                    <p:set>
                                      <p:cBhvr>
                                        <p:cTn id="110" dur="1" fill="hold">
                                          <p:stCondLst>
                                            <p:cond delay="0"/>
                                          </p:stCondLst>
                                        </p:cTn>
                                        <p:tgtEl>
                                          <p:spTgt spid="69"/>
                                        </p:tgtEl>
                                        <p:attrNameLst>
                                          <p:attrName>style.visibility</p:attrName>
                                        </p:attrNameLst>
                                      </p:cBhvr>
                                      <p:to>
                                        <p:strVal val="visible"/>
                                      </p:to>
                                    </p:set>
                                    <p:animEffect transition="in" filter="fade">
                                      <p:cBhvr>
                                        <p:cTn id="111" dur="500"/>
                                        <p:tgtEl>
                                          <p:spTgt spid="69"/>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500"/>
                                        <p:tgtEl>
                                          <p:spTgt spid="70"/>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fade">
                                      <p:cBhvr>
                                        <p:cTn id="117" dur="500"/>
                                        <p:tgtEl>
                                          <p:spTgt spid="74"/>
                                        </p:tgtEl>
                                      </p:cBhvr>
                                    </p:animEffect>
                                  </p:childTnLst>
                                </p:cTn>
                              </p:par>
                              <p:par>
                                <p:cTn id="118" presetID="10" presetClass="entr" presetSubtype="0" fill="hold" nodeType="withEffect">
                                  <p:stCondLst>
                                    <p:cond delay="0"/>
                                  </p:stCondLst>
                                  <p:childTnLst>
                                    <p:set>
                                      <p:cBhvr>
                                        <p:cTn id="119" dur="1" fill="hold">
                                          <p:stCondLst>
                                            <p:cond delay="0"/>
                                          </p:stCondLst>
                                        </p:cTn>
                                        <p:tgtEl>
                                          <p:spTgt spid="73"/>
                                        </p:tgtEl>
                                        <p:attrNameLst>
                                          <p:attrName>style.visibility</p:attrName>
                                        </p:attrNameLst>
                                      </p:cBhvr>
                                      <p:to>
                                        <p:strVal val="visible"/>
                                      </p:to>
                                    </p:set>
                                    <p:animEffect transition="in" filter="fade">
                                      <p:cBhvr>
                                        <p:cTn id="120" dur="500"/>
                                        <p:tgtEl>
                                          <p:spTgt spid="7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500"/>
                                        <p:tgtEl>
                                          <p:spTgt spid="78"/>
                                        </p:tgtEl>
                                      </p:cBhvr>
                                    </p:animEffect>
                                  </p:childTnLst>
                                </p:cTn>
                              </p:par>
                              <p:par>
                                <p:cTn id="124" presetID="10" presetClass="entr" presetSubtype="0" fill="hold" nodeType="withEffect">
                                  <p:stCondLst>
                                    <p:cond delay="0"/>
                                  </p:stCondLst>
                                  <p:childTnLst>
                                    <p:set>
                                      <p:cBhvr>
                                        <p:cTn id="125" dur="1" fill="hold">
                                          <p:stCondLst>
                                            <p:cond delay="0"/>
                                          </p:stCondLst>
                                        </p:cTn>
                                        <p:tgtEl>
                                          <p:spTgt spid="77"/>
                                        </p:tgtEl>
                                        <p:attrNameLst>
                                          <p:attrName>style.visibility</p:attrName>
                                        </p:attrNameLst>
                                      </p:cBhvr>
                                      <p:to>
                                        <p:strVal val="visible"/>
                                      </p:to>
                                    </p:set>
                                    <p:animEffect transition="in" filter="fade">
                                      <p:cBhvr>
                                        <p:cTn id="126" dur="500"/>
                                        <p:tgtEl>
                                          <p:spTgt spid="77"/>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82"/>
                                        </p:tgtEl>
                                        <p:attrNameLst>
                                          <p:attrName>style.visibility</p:attrName>
                                        </p:attrNameLst>
                                      </p:cBhvr>
                                      <p:to>
                                        <p:strVal val="visible"/>
                                      </p:to>
                                    </p:set>
                                    <p:animEffect transition="in" filter="fade">
                                      <p:cBhvr>
                                        <p:cTn id="129" dur="500"/>
                                        <p:tgtEl>
                                          <p:spTgt spid="82"/>
                                        </p:tgtEl>
                                      </p:cBhvr>
                                    </p:animEffect>
                                  </p:childTnLst>
                                </p:cTn>
                              </p:par>
                              <p:par>
                                <p:cTn id="130" presetID="10" presetClass="entr" presetSubtype="0" fill="hold" nodeType="withEffect">
                                  <p:stCondLst>
                                    <p:cond delay="0"/>
                                  </p:stCondLst>
                                  <p:childTnLst>
                                    <p:set>
                                      <p:cBhvr>
                                        <p:cTn id="131" dur="1" fill="hold">
                                          <p:stCondLst>
                                            <p:cond delay="0"/>
                                          </p:stCondLst>
                                        </p:cTn>
                                        <p:tgtEl>
                                          <p:spTgt spid="81"/>
                                        </p:tgtEl>
                                        <p:attrNameLst>
                                          <p:attrName>style.visibility</p:attrName>
                                        </p:attrNameLst>
                                      </p:cBhvr>
                                      <p:to>
                                        <p:strVal val="visible"/>
                                      </p:to>
                                    </p:set>
                                    <p:animEffect transition="in" filter="fade">
                                      <p:cBhvr>
                                        <p:cTn id="132" dur="500"/>
                                        <p:tgtEl>
                                          <p:spTgt spid="81"/>
                                        </p:tgtEl>
                                      </p:cBhvr>
                                    </p:animEffect>
                                  </p:childTnLst>
                                </p:cTn>
                              </p:par>
                              <p:par>
                                <p:cTn id="133" presetID="10" presetClass="entr" presetSubtype="0" fill="hold" nodeType="withEffect">
                                  <p:stCondLst>
                                    <p:cond delay="0"/>
                                  </p:stCondLst>
                                  <p:childTnLst>
                                    <p:set>
                                      <p:cBhvr>
                                        <p:cTn id="134" dur="1" fill="hold">
                                          <p:stCondLst>
                                            <p:cond delay="0"/>
                                          </p:stCondLst>
                                        </p:cTn>
                                        <p:tgtEl>
                                          <p:spTgt spid="85"/>
                                        </p:tgtEl>
                                        <p:attrNameLst>
                                          <p:attrName>style.visibility</p:attrName>
                                        </p:attrNameLst>
                                      </p:cBhvr>
                                      <p:to>
                                        <p:strVal val="visible"/>
                                      </p:to>
                                    </p:set>
                                    <p:animEffect transition="in" filter="fade">
                                      <p:cBhvr>
                                        <p:cTn id="135" dur="500"/>
                                        <p:tgtEl>
                                          <p:spTgt spid="85"/>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86"/>
                                        </p:tgtEl>
                                        <p:attrNameLst>
                                          <p:attrName>style.visibility</p:attrName>
                                        </p:attrNameLst>
                                      </p:cBhvr>
                                      <p:to>
                                        <p:strVal val="visible"/>
                                      </p:to>
                                    </p:set>
                                    <p:animEffect transition="in" filter="fade">
                                      <p:cBhvr>
                                        <p:cTn id="138" dur="500"/>
                                        <p:tgtEl>
                                          <p:spTgt spid="86"/>
                                        </p:tgtEl>
                                      </p:cBhvr>
                                    </p:animEffect>
                                  </p:childTnLst>
                                </p:cTn>
                              </p:par>
                              <p:par>
                                <p:cTn id="139" presetID="6" presetClass="entr" presetSubtype="16" fill="hold" grpId="0" nodeType="withEffect">
                                  <p:stCondLst>
                                    <p:cond delay="0"/>
                                  </p:stCondLst>
                                  <p:childTnLst>
                                    <p:set>
                                      <p:cBhvr>
                                        <p:cTn id="140" dur="1" fill="hold">
                                          <p:stCondLst>
                                            <p:cond delay="0"/>
                                          </p:stCondLst>
                                        </p:cTn>
                                        <p:tgtEl>
                                          <p:spTgt spid="2"/>
                                        </p:tgtEl>
                                        <p:attrNameLst>
                                          <p:attrName>style.visibility</p:attrName>
                                        </p:attrNameLst>
                                      </p:cBhvr>
                                      <p:to>
                                        <p:strVal val="visible"/>
                                      </p:to>
                                    </p:set>
                                    <p:animEffect transition="in" filter="circle(in)">
                                      <p:cBhvr>
                                        <p:cTn id="141" dur="2000"/>
                                        <p:tgtEl>
                                          <p:spTgt spid="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4"/>
                                        </p:tgtEl>
                                        <p:attrNameLst>
                                          <p:attrName>style.visibility</p:attrName>
                                        </p:attrNameLst>
                                      </p:cBhvr>
                                      <p:to>
                                        <p:strVal val="visible"/>
                                      </p:to>
                                    </p:set>
                                    <p:animEffect transition="in" filter="fade">
                                      <p:cBhvr>
                                        <p:cTn id="1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0" grpId="0" animBg="1"/>
      <p:bldP spid="72" grpId="0" animBg="1"/>
      <p:bldP spid="74" grpId="0" animBg="1"/>
      <p:bldP spid="76" grpId="0" animBg="1"/>
      <p:bldP spid="78" grpId="0" animBg="1"/>
      <p:bldP spid="80" grpId="0" animBg="1"/>
      <p:bldP spid="82" grpId="0" animBg="1"/>
      <p:bldP spid="84" grpId="0" animBg="1"/>
      <p:bldP spid="86" grpId="0" animBg="1"/>
      <p:bldP spid="92" grpId="0" animBg="1"/>
      <p:bldP spid="94" grpId="0" animBg="1"/>
      <p:bldP spid="96" grpId="0" animBg="1"/>
      <p:bldP spid="98" grpId="0" animBg="1"/>
      <p:bldP spid="100" grpId="0" animBg="1"/>
      <p:bldP spid="102" grpId="0" animBg="1"/>
      <p:bldP spid="104" grpId="0" animBg="1"/>
      <p:bldP spid="106" grpId="0" animBg="1"/>
      <p:bldP spid="108" grpId="0" animBg="1"/>
      <p:bldP spid="112" grpId="0" animBg="1"/>
      <p:bldP spid="115" grpId="0" animBg="1"/>
      <p:bldP spid="116" grpId="0" animBg="1"/>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269609" y="1843048"/>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7660" y="1910174"/>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30725" y="437130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5710" y="4371301"/>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1923021"/>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1843048"/>
            <a:ext cx="2216308" cy="221630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conos de computadora mujer, mujer, computadora, iconos, mujer png | PNGWing"/>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7135398" y="4269903"/>
            <a:ext cx="2266909" cy="226690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Hombre - Iconos gratis de perso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24591" y="4254809"/>
            <a:ext cx="2216308" cy="2216308"/>
          </a:xfrm>
          <a:prstGeom prst="rect">
            <a:avLst/>
          </a:prstGeom>
          <a:noFill/>
          <a:extLst>
            <a:ext uri="{909E8E84-426E-40DD-AFC4-6F175D3DCCD1}">
              <a14:hiddenFill xmlns:a14="http://schemas.microsoft.com/office/drawing/2010/main">
                <a:solidFill>
                  <a:srgbClr val="FFFFFF"/>
                </a:solidFill>
              </a14:hiddenFill>
            </a:ext>
          </a:extLst>
        </p:spPr>
      </p:pic>
      <p:sp>
        <p:nvSpPr>
          <p:cNvPr id="21" name="CuadroTexto 20"/>
          <p:cNvSpPr txBox="1"/>
          <p:nvPr/>
        </p:nvSpPr>
        <p:spPr>
          <a:xfrm>
            <a:off x="854957" y="2722245"/>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2" name="CuadroTexto 21"/>
          <p:cNvSpPr txBox="1"/>
          <p:nvPr/>
        </p:nvSpPr>
        <p:spPr>
          <a:xfrm>
            <a:off x="854957" y="5206620"/>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3" name="CuadroTexto 22"/>
          <p:cNvSpPr txBox="1"/>
          <p:nvPr/>
        </p:nvSpPr>
        <p:spPr>
          <a:xfrm>
            <a:off x="7584165" y="2741329"/>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4" name="CuadroTexto 23"/>
          <p:cNvSpPr txBox="1"/>
          <p:nvPr/>
        </p:nvSpPr>
        <p:spPr>
          <a:xfrm>
            <a:off x="7658615" y="5202456"/>
            <a:ext cx="1283865" cy="276999"/>
          </a:xfrm>
          <a:prstGeom prst="rect">
            <a:avLst/>
          </a:prstGeom>
          <a:solidFill>
            <a:srgbClr val="FFC000"/>
          </a:solidFill>
        </p:spPr>
        <p:txBody>
          <a:bodyPr wrap="square" rtlCol="0">
            <a:spAutoFit/>
          </a:bodyPr>
          <a:lstStyle/>
          <a:p>
            <a:pPr algn="ctr"/>
            <a:r>
              <a:rPr lang="es-MX" sz="1200" dirty="0"/>
              <a:t>Tiempo parcial</a:t>
            </a:r>
          </a:p>
        </p:txBody>
      </p:sp>
      <p:sp>
        <p:nvSpPr>
          <p:cNvPr id="25" name="CuadroTexto 24"/>
          <p:cNvSpPr txBox="1"/>
          <p:nvPr/>
        </p:nvSpPr>
        <p:spPr>
          <a:xfrm>
            <a:off x="2810283" y="2718177"/>
            <a:ext cx="1532706" cy="276999"/>
          </a:xfrm>
          <a:prstGeom prst="rect">
            <a:avLst/>
          </a:prstGeom>
          <a:solidFill>
            <a:srgbClr val="FFC000"/>
          </a:solidFill>
        </p:spPr>
        <p:txBody>
          <a:bodyPr wrap="square" rtlCol="0">
            <a:spAutoFit/>
          </a:bodyPr>
          <a:lstStyle/>
          <a:p>
            <a:pPr algn="ctr"/>
            <a:r>
              <a:rPr lang="es-MX" sz="1200" dirty="0"/>
              <a:t>Tiempo parcial</a:t>
            </a:r>
          </a:p>
        </p:txBody>
      </p:sp>
      <p:sp>
        <p:nvSpPr>
          <p:cNvPr id="26" name="CuadroTexto 25"/>
          <p:cNvSpPr txBox="1"/>
          <p:nvPr/>
        </p:nvSpPr>
        <p:spPr>
          <a:xfrm>
            <a:off x="2789693" y="5202456"/>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27" name="CuadroTexto 26"/>
          <p:cNvSpPr txBox="1"/>
          <p:nvPr/>
        </p:nvSpPr>
        <p:spPr>
          <a:xfrm>
            <a:off x="9694340" y="2718177"/>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28" name="CuadroTexto 27"/>
          <p:cNvSpPr txBox="1"/>
          <p:nvPr/>
        </p:nvSpPr>
        <p:spPr>
          <a:xfrm>
            <a:off x="9666392" y="5202455"/>
            <a:ext cx="1532706" cy="276999"/>
          </a:xfrm>
          <a:prstGeom prst="rect">
            <a:avLst/>
          </a:prstGeom>
          <a:solidFill>
            <a:schemeClr val="accent5">
              <a:lumMod val="40000"/>
              <a:lumOff val="60000"/>
            </a:schemeClr>
          </a:solidFill>
        </p:spPr>
        <p:txBody>
          <a:bodyPr wrap="square" rtlCol="0">
            <a:spAutoFit/>
          </a:bodyPr>
          <a:lstStyle/>
          <a:p>
            <a:pPr algn="ctr"/>
            <a:r>
              <a:rPr lang="es-MX" sz="1200" dirty="0"/>
              <a:t>Tiempo completo</a:t>
            </a:r>
          </a:p>
        </p:txBody>
      </p:sp>
      <p:sp>
        <p:nvSpPr>
          <p:cNvPr id="30" name="CuadroTexto 29">
            <a:extLst>
              <a:ext uri="{FF2B5EF4-FFF2-40B4-BE49-F238E27FC236}">
                <a16:creationId xmlns:a16="http://schemas.microsoft.com/office/drawing/2014/main" id="{AC02D0DF-69E3-B909-855A-CA05581AEF03}"/>
              </a:ext>
            </a:extLst>
          </p:cNvPr>
          <p:cNvSpPr txBox="1"/>
          <p:nvPr/>
        </p:nvSpPr>
        <p:spPr>
          <a:xfrm>
            <a:off x="446597" y="874314"/>
            <a:ext cx="8869351" cy="523220"/>
          </a:xfrm>
          <a:prstGeom prst="rect">
            <a:avLst/>
          </a:prstGeom>
          <a:noFill/>
        </p:spPr>
        <p:txBody>
          <a:bodyPr wrap="none" rtlCol="0">
            <a:spAutoFit/>
          </a:bodyPr>
          <a:lstStyle/>
          <a:p>
            <a:r>
              <a:rPr lang="es-MX" sz="2800" dirty="0">
                <a:solidFill>
                  <a:schemeClr val="bg1"/>
                </a:solidFill>
              </a:rPr>
              <a:t>Trabajo remunerado tiempo parcial antes del confinamiento</a:t>
            </a:r>
          </a:p>
        </p:txBody>
      </p:sp>
      <p:sp>
        <p:nvSpPr>
          <p:cNvPr id="7" name="CuadroTexto 6">
            <a:extLst>
              <a:ext uri="{FF2B5EF4-FFF2-40B4-BE49-F238E27FC236}">
                <a16:creationId xmlns:a16="http://schemas.microsoft.com/office/drawing/2014/main" id="{BA2302E5-24DD-C74D-2AA1-466D32A190A6}"/>
              </a:ext>
            </a:extLst>
          </p:cNvPr>
          <p:cNvSpPr txBox="1"/>
          <p:nvPr/>
        </p:nvSpPr>
        <p:spPr>
          <a:xfrm>
            <a:off x="10674773" y="1370596"/>
            <a:ext cx="866126" cy="276999"/>
          </a:xfrm>
          <a:prstGeom prst="rect">
            <a:avLst/>
          </a:prstGeom>
          <a:solidFill>
            <a:schemeClr val="accent5">
              <a:lumMod val="40000"/>
              <a:lumOff val="60000"/>
            </a:schemeClr>
          </a:solidFill>
        </p:spPr>
        <p:txBody>
          <a:bodyPr wrap="square" rtlCol="0">
            <a:spAutoFit/>
          </a:bodyPr>
          <a:lstStyle/>
          <a:p>
            <a:pPr algn="ctr"/>
            <a:r>
              <a:rPr lang="es-MX" sz="1200" dirty="0"/>
              <a:t>Full time </a:t>
            </a:r>
          </a:p>
        </p:txBody>
      </p:sp>
      <p:sp>
        <p:nvSpPr>
          <p:cNvPr id="9" name="CuadroTexto 8">
            <a:extLst>
              <a:ext uri="{FF2B5EF4-FFF2-40B4-BE49-F238E27FC236}">
                <a16:creationId xmlns:a16="http://schemas.microsoft.com/office/drawing/2014/main" id="{DB7E8F8E-E7CC-4AC5-D7BA-F84A9DB6D9D9}"/>
              </a:ext>
            </a:extLst>
          </p:cNvPr>
          <p:cNvSpPr txBox="1"/>
          <p:nvPr/>
        </p:nvSpPr>
        <p:spPr>
          <a:xfrm>
            <a:off x="9764866" y="1370595"/>
            <a:ext cx="866126" cy="276999"/>
          </a:xfrm>
          <a:prstGeom prst="rect">
            <a:avLst/>
          </a:prstGeom>
          <a:solidFill>
            <a:srgbClr val="FFC000"/>
          </a:solidFill>
        </p:spPr>
        <p:txBody>
          <a:bodyPr wrap="square" rtlCol="0">
            <a:spAutoFit/>
          </a:bodyPr>
          <a:lstStyle/>
          <a:p>
            <a:pPr algn="ctr"/>
            <a:r>
              <a:rPr lang="es-MX" sz="1200" dirty="0"/>
              <a:t>Part time </a:t>
            </a:r>
          </a:p>
        </p:txBody>
      </p:sp>
    </p:spTree>
    <p:extLst>
      <p:ext uri="{BB962C8B-B14F-4D97-AF65-F5344CB8AC3E}">
        <p14:creationId xmlns:p14="http://schemas.microsoft.com/office/powerpoint/2010/main" val="10177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heel(1)">
                                      <p:cBhvr>
                                        <p:cTn id="10" dur="2000"/>
                                        <p:tgtEl>
                                          <p:spTgt spid="21"/>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2000"/>
                                        <p:tgtEl>
                                          <p:spTgt spid="22"/>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par>
                                <p:cTn id="17" presetID="21" presetClass="entr" presetSubtype="1"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2000"/>
                                        <p:tgtEl>
                                          <p:spTgt spid="12"/>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heel(1)">
                                      <p:cBhvr>
                                        <p:cTn id="22" dur="2000"/>
                                        <p:tgtEl>
                                          <p:spTgt spid="23"/>
                                        </p:tgtEl>
                                      </p:cBhvr>
                                    </p:animEffect>
                                  </p:childTnLst>
                                </p:cTn>
                              </p:par>
                              <p:par>
                                <p:cTn id="23" presetID="21" presetClass="entr" presetSubtype="1"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1)">
                                      <p:cBhvr>
                                        <p:cTn id="25" dur="2000"/>
                                        <p:tgtEl>
                                          <p:spTgt spid="16"/>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heel(1)">
                                      <p:cBhvr>
                                        <p:cTn id="28" dur="2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randombar(horizontal)">
                                      <p:cBhvr>
                                        <p:cTn id="33" dur="500"/>
                                        <p:tgtEl>
                                          <p:spTgt spid="6"/>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randombar(horizontal)">
                                      <p:cBhvr>
                                        <p:cTn id="36" dur="500"/>
                                        <p:tgtEl>
                                          <p:spTgt spid="25"/>
                                        </p:tgtEl>
                                      </p:cBhvr>
                                    </p:animEffect>
                                  </p:childTnLst>
                                </p:cTn>
                              </p:par>
                              <p:par>
                                <p:cTn id="37" presetID="14" presetClass="entr" presetSubtype="1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randombar(horizontal)">
                                      <p:cBhvr>
                                        <p:cTn id="42" dur="500"/>
                                        <p:tgtEl>
                                          <p:spTgt spid="26"/>
                                        </p:tgtEl>
                                      </p:cBhvr>
                                    </p:animEffect>
                                  </p:childTnLst>
                                </p:cTn>
                              </p:par>
                              <p:par>
                                <p:cTn id="43" presetID="14" presetClass="entr" presetSubtype="1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randombar(horizontal)">
                                      <p:cBhvr>
                                        <p:cTn id="45" dur="500"/>
                                        <p:tgtEl>
                                          <p:spTgt spid="14"/>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randombar(horizontal)">
                                      <p:cBhvr>
                                        <p:cTn id="48" dur="500"/>
                                        <p:tgtEl>
                                          <p:spTgt spid="27"/>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randombar(horizontal)">
                                      <p:cBhvr>
                                        <p:cTn id="51" dur="500"/>
                                        <p:tgtEl>
                                          <p:spTgt spid="28"/>
                                        </p:tgtEl>
                                      </p:cBhvr>
                                    </p:animEffect>
                                  </p:childTnLst>
                                </p:cTn>
                              </p:par>
                              <p:par>
                                <p:cTn id="52" presetID="14" presetClass="entr" presetSubtype="10" fill="hold"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randombar(horizontal)">
                                      <p:cBhvr>
                                        <p:cTn id="54" dur="500"/>
                                        <p:tgtEl>
                                          <p:spTgt spid="18"/>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ircle(in)">
                                      <p:cBhvr>
                                        <p:cTn id="57" dur="2000"/>
                                        <p:tgtEl>
                                          <p:spTgt spid="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637D3-C23F-DB49-D864-11ADD0C4DD7F}"/>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A09F4985-6AF2-A0CE-DE6A-02B68987A1DB}"/>
              </a:ext>
            </a:extLst>
          </p:cNvPr>
          <p:cNvSpPr txBox="1"/>
          <p:nvPr/>
        </p:nvSpPr>
        <p:spPr>
          <a:xfrm>
            <a:off x="446597" y="874314"/>
            <a:ext cx="9315884" cy="523220"/>
          </a:xfrm>
          <a:prstGeom prst="rect">
            <a:avLst/>
          </a:prstGeom>
          <a:noFill/>
        </p:spPr>
        <p:txBody>
          <a:bodyPr wrap="none" rtlCol="0">
            <a:spAutoFit/>
          </a:bodyPr>
          <a:lstStyle/>
          <a:p>
            <a:r>
              <a:rPr lang="es-MX" sz="2800" dirty="0">
                <a:solidFill>
                  <a:schemeClr val="bg1"/>
                </a:solidFill>
              </a:rPr>
              <a:t>Trabajo remunerado tiempo completo antes del confinamiento</a:t>
            </a:r>
            <a:endParaRPr lang="es-MX" sz="4800" dirty="0">
              <a:solidFill>
                <a:schemeClr val="bg1"/>
              </a:solidFill>
            </a:endParaRPr>
          </a:p>
        </p:txBody>
      </p:sp>
      <p:pic>
        <p:nvPicPr>
          <p:cNvPr id="67" name="Picture 2" descr="Iconos de computadora mujer, mujer, computadora, iconos, mujer png | PNGWing">
            <a:extLst>
              <a:ext uri="{FF2B5EF4-FFF2-40B4-BE49-F238E27FC236}">
                <a16:creationId xmlns:a16="http://schemas.microsoft.com/office/drawing/2014/main" id="{FBBEDD92-DA99-F978-C8B1-80198685BAEF}"/>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091658" y="1810708"/>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68" name="CuadroTexto 67">
            <a:extLst>
              <a:ext uri="{FF2B5EF4-FFF2-40B4-BE49-F238E27FC236}">
                <a16:creationId xmlns:a16="http://schemas.microsoft.com/office/drawing/2014/main" id="{7531E42A-2187-F704-2B93-89F007BFBEB2}"/>
              </a:ext>
            </a:extLst>
          </p:cNvPr>
          <p:cNvSpPr txBox="1"/>
          <p:nvPr/>
        </p:nvSpPr>
        <p:spPr>
          <a:xfrm>
            <a:off x="8361942" y="2124787"/>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69" name="Picture 6" descr="Hombre - Iconos gratis de personas">
            <a:extLst>
              <a:ext uri="{FF2B5EF4-FFF2-40B4-BE49-F238E27FC236}">
                <a16:creationId xmlns:a16="http://schemas.microsoft.com/office/drawing/2014/main" id="{8AAC9945-32D3-3A6C-7C95-1958FBCFE9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6903" y="1810708"/>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BFC21A21-421A-FB13-9896-83CD12C98589}"/>
              </a:ext>
            </a:extLst>
          </p:cNvPr>
          <p:cNvSpPr txBox="1"/>
          <p:nvPr/>
        </p:nvSpPr>
        <p:spPr>
          <a:xfrm>
            <a:off x="10584250" y="2124788"/>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1" name="Picture 2" descr="Iconos de computadora mujer, mujer, computadora, iconos, mujer png | PNGWing">
            <a:extLst>
              <a:ext uri="{FF2B5EF4-FFF2-40B4-BE49-F238E27FC236}">
                <a16:creationId xmlns:a16="http://schemas.microsoft.com/office/drawing/2014/main" id="{077C8C45-518D-5849-785E-140A6EC652A7}"/>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3" y="289598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72" name="CuadroTexto 71">
            <a:extLst>
              <a:ext uri="{FF2B5EF4-FFF2-40B4-BE49-F238E27FC236}">
                <a16:creationId xmlns:a16="http://schemas.microsoft.com/office/drawing/2014/main" id="{0179412E-A2FF-62A6-0437-86B4AB5EA035}"/>
              </a:ext>
            </a:extLst>
          </p:cNvPr>
          <p:cNvSpPr txBox="1"/>
          <p:nvPr/>
        </p:nvSpPr>
        <p:spPr>
          <a:xfrm>
            <a:off x="8375797" y="321006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3" name="Picture 6" descr="Hombre - Iconos gratis de personas">
            <a:extLst>
              <a:ext uri="{FF2B5EF4-FFF2-40B4-BE49-F238E27FC236}">
                <a16:creationId xmlns:a16="http://schemas.microsoft.com/office/drawing/2014/main" id="{542997AD-A55D-5967-033B-08AD82D69A0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58" y="289598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4" name="CuadroTexto 73">
            <a:extLst>
              <a:ext uri="{FF2B5EF4-FFF2-40B4-BE49-F238E27FC236}">
                <a16:creationId xmlns:a16="http://schemas.microsoft.com/office/drawing/2014/main" id="{79DE2227-A099-2C23-B5A4-C66028C4245E}"/>
              </a:ext>
            </a:extLst>
          </p:cNvPr>
          <p:cNvSpPr txBox="1"/>
          <p:nvPr/>
        </p:nvSpPr>
        <p:spPr>
          <a:xfrm>
            <a:off x="10598105" y="321006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5" name="Picture 2" descr="Iconos de computadora mujer, mujer, computadora, iconos, mujer png | PNGWing">
            <a:extLst>
              <a:ext uri="{FF2B5EF4-FFF2-40B4-BE49-F238E27FC236}">
                <a16:creationId xmlns:a16="http://schemas.microsoft.com/office/drawing/2014/main" id="{1D61C42E-6F1F-7922-C284-1D1542F4B121}"/>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05515" y="3939696"/>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76" name="CuadroTexto 75">
            <a:extLst>
              <a:ext uri="{FF2B5EF4-FFF2-40B4-BE49-F238E27FC236}">
                <a16:creationId xmlns:a16="http://schemas.microsoft.com/office/drawing/2014/main" id="{6F43CDA2-0DB1-993F-1394-4F023200C647}"/>
              </a:ext>
            </a:extLst>
          </p:cNvPr>
          <p:cNvSpPr txBox="1"/>
          <p:nvPr/>
        </p:nvSpPr>
        <p:spPr>
          <a:xfrm>
            <a:off x="8375799" y="4253775"/>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7" name="Picture 6" descr="Hombre - Iconos gratis de personas">
            <a:extLst>
              <a:ext uri="{FF2B5EF4-FFF2-40B4-BE49-F238E27FC236}">
                <a16:creationId xmlns:a16="http://schemas.microsoft.com/office/drawing/2014/main" id="{19FE8FAE-6584-E697-40FD-0EF42DBE4B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0760" y="3939696"/>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78" name="CuadroTexto 77">
            <a:extLst>
              <a:ext uri="{FF2B5EF4-FFF2-40B4-BE49-F238E27FC236}">
                <a16:creationId xmlns:a16="http://schemas.microsoft.com/office/drawing/2014/main" id="{0D433329-6A06-BCEF-4191-9C8D29928898}"/>
              </a:ext>
            </a:extLst>
          </p:cNvPr>
          <p:cNvSpPr txBox="1"/>
          <p:nvPr/>
        </p:nvSpPr>
        <p:spPr>
          <a:xfrm>
            <a:off x="10598107" y="4253776"/>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79" name="Picture 2" descr="Iconos de computadora mujer, mujer, computadora, iconos, mujer png | PNGWing">
            <a:extLst>
              <a:ext uri="{FF2B5EF4-FFF2-40B4-BE49-F238E27FC236}">
                <a16:creationId xmlns:a16="http://schemas.microsoft.com/office/drawing/2014/main" id="{9182CB34-200A-E79E-36B4-180076F00DBD}"/>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9370" y="5024971"/>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80" name="CuadroTexto 79">
            <a:extLst>
              <a:ext uri="{FF2B5EF4-FFF2-40B4-BE49-F238E27FC236}">
                <a16:creationId xmlns:a16="http://schemas.microsoft.com/office/drawing/2014/main" id="{F0BCD4CE-CB3F-D474-C147-894BA1CF3A28}"/>
              </a:ext>
            </a:extLst>
          </p:cNvPr>
          <p:cNvSpPr txBox="1"/>
          <p:nvPr/>
        </p:nvSpPr>
        <p:spPr>
          <a:xfrm>
            <a:off x="8389654" y="5339050"/>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1" name="Picture 6" descr="Hombre - Iconos gratis de personas">
            <a:extLst>
              <a:ext uri="{FF2B5EF4-FFF2-40B4-BE49-F238E27FC236}">
                <a16:creationId xmlns:a16="http://schemas.microsoft.com/office/drawing/2014/main" id="{634153A6-37EA-5D16-FAAB-0022A48C9E4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4615" y="5024971"/>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82" name="CuadroTexto 81">
            <a:extLst>
              <a:ext uri="{FF2B5EF4-FFF2-40B4-BE49-F238E27FC236}">
                <a16:creationId xmlns:a16="http://schemas.microsoft.com/office/drawing/2014/main" id="{07289D95-A92F-6B61-A318-DAEAADD4FC5A}"/>
              </a:ext>
            </a:extLst>
          </p:cNvPr>
          <p:cNvSpPr txBox="1"/>
          <p:nvPr/>
        </p:nvSpPr>
        <p:spPr>
          <a:xfrm>
            <a:off x="10611962" y="5339051"/>
            <a:ext cx="472113"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pic>
        <p:nvPicPr>
          <p:cNvPr id="83" name="Picture 2" descr="Iconos de computadora mujer, mujer, computadora, iconos, mujer png | PNGWing">
            <a:extLst>
              <a:ext uri="{FF2B5EF4-FFF2-40B4-BE49-F238E27FC236}">
                <a16:creationId xmlns:a16="http://schemas.microsoft.com/office/drawing/2014/main" id="{01FF972C-85F0-E387-FC5A-7B408D8C1CB9}"/>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114752" y="5962455"/>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84" name="CuadroTexto 83">
            <a:extLst>
              <a:ext uri="{FF2B5EF4-FFF2-40B4-BE49-F238E27FC236}">
                <a16:creationId xmlns:a16="http://schemas.microsoft.com/office/drawing/2014/main" id="{8A3A3B8F-0FEA-CAF2-C81E-E520D7CEDCCF}"/>
              </a:ext>
            </a:extLst>
          </p:cNvPr>
          <p:cNvSpPr txBox="1"/>
          <p:nvPr/>
        </p:nvSpPr>
        <p:spPr>
          <a:xfrm>
            <a:off x="8385036" y="6276534"/>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85" name="Picture 6" descr="Hombre - Iconos gratis de personas">
            <a:extLst>
              <a:ext uri="{FF2B5EF4-FFF2-40B4-BE49-F238E27FC236}">
                <a16:creationId xmlns:a16="http://schemas.microsoft.com/office/drawing/2014/main" id="{0D7164E3-DBCC-D2E9-1955-4ABEFB7DF9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59997" y="5962455"/>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86" name="CuadroTexto 85">
            <a:extLst>
              <a:ext uri="{FF2B5EF4-FFF2-40B4-BE49-F238E27FC236}">
                <a16:creationId xmlns:a16="http://schemas.microsoft.com/office/drawing/2014/main" id="{1A5A9AF4-7FCF-0086-E661-A50030B767A5}"/>
              </a:ext>
            </a:extLst>
          </p:cNvPr>
          <p:cNvSpPr txBox="1"/>
          <p:nvPr/>
        </p:nvSpPr>
        <p:spPr>
          <a:xfrm>
            <a:off x="10607344" y="6276535"/>
            <a:ext cx="472113" cy="246221"/>
          </a:xfrm>
          <a:prstGeom prst="rect">
            <a:avLst/>
          </a:prstGeom>
          <a:solidFill>
            <a:srgbClr val="FFC000"/>
          </a:solidFill>
        </p:spPr>
        <p:txBody>
          <a:bodyPr wrap="square" rtlCol="0">
            <a:spAutoFit/>
          </a:bodyPr>
          <a:lstStyle/>
          <a:p>
            <a:pPr algn="ctr"/>
            <a:r>
              <a:rPr lang="es-MX" sz="500" dirty="0"/>
              <a:t>Tiempo</a:t>
            </a:r>
          </a:p>
          <a:p>
            <a:pPr algn="ctr"/>
            <a:r>
              <a:rPr lang="es-MX" sz="500" dirty="0"/>
              <a:t>parcial</a:t>
            </a:r>
          </a:p>
        </p:txBody>
      </p:sp>
      <p:pic>
        <p:nvPicPr>
          <p:cNvPr id="91" name="Picture 2" descr="Iconos de computadora mujer, mujer, computadora, iconos, mujer png | PNGWing">
            <a:extLst>
              <a:ext uri="{FF2B5EF4-FFF2-40B4-BE49-F238E27FC236}">
                <a16:creationId xmlns:a16="http://schemas.microsoft.com/office/drawing/2014/main" id="{5AA4AFBB-E437-8EF7-E301-532CCEAA3918}"/>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4335252" y="289598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2" name="CuadroTexto 91">
            <a:extLst>
              <a:ext uri="{FF2B5EF4-FFF2-40B4-BE49-F238E27FC236}">
                <a16:creationId xmlns:a16="http://schemas.microsoft.com/office/drawing/2014/main" id="{A12AF06C-2FA5-5095-1A89-1B638CDAF382}"/>
              </a:ext>
            </a:extLst>
          </p:cNvPr>
          <p:cNvSpPr txBox="1"/>
          <p:nvPr/>
        </p:nvSpPr>
        <p:spPr>
          <a:xfrm>
            <a:off x="4605536" y="321006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3" name="Picture 6" descr="Hombre - Iconos gratis de personas">
            <a:extLst>
              <a:ext uri="{FF2B5EF4-FFF2-40B4-BE49-F238E27FC236}">
                <a16:creationId xmlns:a16="http://schemas.microsoft.com/office/drawing/2014/main" id="{CBBAF18A-F50A-E74B-FAF6-0E03D3C7E6D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0497" y="289598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94" name="CuadroTexto 93">
            <a:extLst>
              <a:ext uri="{FF2B5EF4-FFF2-40B4-BE49-F238E27FC236}">
                <a16:creationId xmlns:a16="http://schemas.microsoft.com/office/drawing/2014/main" id="{0011B861-E3ED-83B7-A482-19FF673EAFDD}"/>
              </a:ext>
            </a:extLst>
          </p:cNvPr>
          <p:cNvSpPr txBox="1"/>
          <p:nvPr/>
        </p:nvSpPr>
        <p:spPr>
          <a:xfrm>
            <a:off x="6827844" y="321006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5" name="Picture 2" descr="Iconos de computadora mujer, mujer, computadora, iconos, mujer png | PNGWing">
            <a:extLst>
              <a:ext uri="{FF2B5EF4-FFF2-40B4-BE49-F238E27FC236}">
                <a16:creationId xmlns:a16="http://schemas.microsoft.com/office/drawing/2014/main" id="{DB73AD78-FEF4-F798-6AD4-393406373486}"/>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33608" y="1820233"/>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96" name="CuadroTexto 95">
            <a:extLst>
              <a:ext uri="{FF2B5EF4-FFF2-40B4-BE49-F238E27FC236}">
                <a16:creationId xmlns:a16="http://schemas.microsoft.com/office/drawing/2014/main" id="{DF483443-DB6A-E365-B4D2-2F61CD8E6145}"/>
              </a:ext>
            </a:extLst>
          </p:cNvPr>
          <p:cNvSpPr txBox="1"/>
          <p:nvPr/>
        </p:nvSpPr>
        <p:spPr>
          <a:xfrm>
            <a:off x="1103892" y="2134312"/>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7" name="Picture 6" descr="Hombre - Iconos gratis de personas">
            <a:extLst>
              <a:ext uri="{FF2B5EF4-FFF2-40B4-BE49-F238E27FC236}">
                <a16:creationId xmlns:a16="http://schemas.microsoft.com/office/drawing/2014/main" id="{39E72D32-7010-6CA4-C1D6-4950F35413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8853" y="1820233"/>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98" name="CuadroTexto 97">
            <a:extLst>
              <a:ext uri="{FF2B5EF4-FFF2-40B4-BE49-F238E27FC236}">
                <a16:creationId xmlns:a16="http://schemas.microsoft.com/office/drawing/2014/main" id="{3DFC92D9-8AD1-86BE-013C-9C3B2AF4CCAB}"/>
              </a:ext>
            </a:extLst>
          </p:cNvPr>
          <p:cNvSpPr txBox="1"/>
          <p:nvPr/>
        </p:nvSpPr>
        <p:spPr>
          <a:xfrm>
            <a:off x="3326200" y="2134313"/>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99" name="Picture 2" descr="Iconos de computadora mujer, mujer, computadora, iconos, mujer png | PNGWing">
            <a:extLst>
              <a:ext uri="{FF2B5EF4-FFF2-40B4-BE49-F238E27FC236}">
                <a16:creationId xmlns:a16="http://schemas.microsoft.com/office/drawing/2014/main" id="{43382855-E458-7A01-BD18-CC59047B4183}"/>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3" y="2905508"/>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0" name="CuadroTexto 99">
            <a:extLst>
              <a:ext uri="{FF2B5EF4-FFF2-40B4-BE49-F238E27FC236}">
                <a16:creationId xmlns:a16="http://schemas.microsoft.com/office/drawing/2014/main" id="{50BB3336-C93E-AB42-00A8-3C9B1D10D35F}"/>
              </a:ext>
            </a:extLst>
          </p:cNvPr>
          <p:cNvSpPr txBox="1"/>
          <p:nvPr/>
        </p:nvSpPr>
        <p:spPr>
          <a:xfrm>
            <a:off x="1117747" y="3219587"/>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1" name="Picture 6" descr="Hombre - Iconos gratis de personas">
            <a:extLst>
              <a:ext uri="{FF2B5EF4-FFF2-40B4-BE49-F238E27FC236}">
                <a16:creationId xmlns:a16="http://schemas.microsoft.com/office/drawing/2014/main" id="{0AEE4AEF-ACB3-2BF7-1D4B-B6507304C15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08" y="2905508"/>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02" name="CuadroTexto 101">
            <a:extLst>
              <a:ext uri="{FF2B5EF4-FFF2-40B4-BE49-F238E27FC236}">
                <a16:creationId xmlns:a16="http://schemas.microsoft.com/office/drawing/2014/main" id="{4C69EB59-A6B8-3C13-9F98-C7A11572C214}"/>
              </a:ext>
            </a:extLst>
          </p:cNvPr>
          <p:cNvSpPr txBox="1"/>
          <p:nvPr/>
        </p:nvSpPr>
        <p:spPr>
          <a:xfrm>
            <a:off x="3340055" y="3219588"/>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3" name="Picture 2" descr="Iconos de computadora mujer, mujer, computadora, iconos, mujer png | PNGWing">
            <a:extLst>
              <a:ext uri="{FF2B5EF4-FFF2-40B4-BE49-F238E27FC236}">
                <a16:creationId xmlns:a16="http://schemas.microsoft.com/office/drawing/2014/main" id="{4B15CDCE-F399-6870-9AD2-A38F3A3D8936}"/>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47465" y="3949221"/>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4" name="CuadroTexto 103">
            <a:extLst>
              <a:ext uri="{FF2B5EF4-FFF2-40B4-BE49-F238E27FC236}">
                <a16:creationId xmlns:a16="http://schemas.microsoft.com/office/drawing/2014/main" id="{1803B117-7D08-BFF3-89E4-C3F784DC7835}"/>
              </a:ext>
            </a:extLst>
          </p:cNvPr>
          <p:cNvSpPr txBox="1"/>
          <p:nvPr/>
        </p:nvSpPr>
        <p:spPr>
          <a:xfrm>
            <a:off x="1117749" y="4263300"/>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5" name="Picture 6" descr="Hombre - Iconos gratis de personas">
            <a:extLst>
              <a:ext uri="{FF2B5EF4-FFF2-40B4-BE49-F238E27FC236}">
                <a16:creationId xmlns:a16="http://schemas.microsoft.com/office/drawing/2014/main" id="{8BAA678F-95C8-6AFC-3F05-26CA7779296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2710" y="3949221"/>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06" name="CuadroTexto 105">
            <a:extLst>
              <a:ext uri="{FF2B5EF4-FFF2-40B4-BE49-F238E27FC236}">
                <a16:creationId xmlns:a16="http://schemas.microsoft.com/office/drawing/2014/main" id="{A405C1C2-3040-EB75-F702-D45D17563BDC}"/>
              </a:ext>
            </a:extLst>
          </p:cNvPr>
          <p:cNvSpPr txBox="1"/>
          <p:nvPr/>
        </p:nvSpPr>
        <p:spPr>
          <a:xfrm>
            <a:off x="3340057" y="4263301"/>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7" name="Picture 2" descr="Iconos de computadora mujer, mujer, computadora, iconos, mujer png | PNGWing">
            <a:extLst>
              <a:ext uri="{FF2B5EF4-FFF2-40B4-BE49-F238E27FC236}">
                <a16:creationId xmlns:a16="http://schemas.microsoft.com/office/drawing/2014/main" id="{FAD4F654-5911-4C89-3B7D-10F083860C73}"/>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61320" y="5034496"/>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08" name="CuadroTexto 107">
            <a:extLst>
              <a:ext uri="{FF2B5EF4-FFF2-40B4-BE49-F238E27FC236}">
                <a16:creationId xmlns:a16="http://schemas.microsoft.com/office/drawing/2014/main" id="{D9165C46-F1AE-158D-46BA-DCC4EB60CB8E}"/>
              </a:ext>
            </a:extLst>
          </p:cNvPr>
          <p:cNvSpPr txBox="1"/>
          <p:nvPr/>
        </p:nvSpPr>
        <p:spPr>
          <a:xfrm>
            <a:off x="1131604" y="5348575"/>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09" name="Picture 6" descr="Hombre - Iconos gratis de personas">
            <a:extLst>
              <a:ext uri="{FF2B5EF4-FFF2-40B4-BE49-F238E27FC236}">
                <a16:creationId xmlns:a16="http://schemas.microsoft.com/office/drawing/2014/main" id="{9781EA0B-9CF6-8D91-2517-45A8431003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6565" y="5034496"/>
            <a:ext cx="954131" cy="954131"/>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descr="Iconos de computadora mujer, mujer, computadora, iconos, mujer png | PNGWing">
            <a:extLst>
              <a:ext uri="{FF2B5EF4-FFF2-40B4-BE49-F238E27FC236}">
                <a16:creationId xmlns:a16="http://schemas.microsoft.com/office/drawing/2014/main" id="{88B104A1-99AB-4AFC-7B96-CB4F99BA2FC7}"/>
              </a:ext>
            </a:extLst>
          </p:cNvPr>
          <p:cNvPicPr>
            <a:picLocks noChangeAspect="1" noChangeArrowheads="1"/>
          </p:cNvPicPr>
          <p:nvPr/>
        </p:nvPicPr>
        <p:blipFill>
          <a:blip r:embed="rId2" cstate="hqprint">
            <a:extLst>
              <a:ext uri="{BEBA8EAE-BF5A-486C-A8C5-ECC9F3942E4B}">
                <a14:imgProps xmlns:a14="http://schemas.microsoft.com/office/drawing/2010/main">
                  <a14:imgLayer r:embed="rId3">
                    <a14:imgEffect>
                      <a14:backgroundRemoval t="2283" b="99783" l="10000" r="90000">
                        <a14:foregroundMark x1="58478" y1="10326" x2="55326" y2="9457"/>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856702" y="5971980"/>
            <a:ext cx="975915" cy="975915"/>
          </a:xfrm>
          <a:prstGeom prst="rect">
            <a:avLst/>
          </a:prstGeom>
          <a:noFill/>
          <a:extLst>
            <a:ext uri="{909E8E84-426E-40DD-AFC4-6F175D3DCCD1}">
              <a14:hiddenFill xmlns:a14="http://schemas.microsoft.com/office/drawing/2010/main">
                <a:solidFill>
                  <a:srgbClr val="FFFFFF"/>
                </a:solidFill>
              </a14:hiddenFill>
            </a:ext>
          </a:extLst>
        </p:spPr>
      </p:pic>
      <p:sp>
        <p:nvSpPr>
          <p:cNvPr id="112" name="CuadroTexto 111">
            <a:extLst>
              <a:ext uri="{FF2B5EF4-FFF2-40B4-BE49-F238E27FC236}">
                <a16:creationId xmlns:a16="http://schemas.microsoft.com/office/drawing/2014/main" id="{406A35CB-A7CE-45F1-9C03-86A250B7DA54}"/>
              </a:ext>
            </a:extLst>
          </p:cNvPr>
          <p:cNvSpPr txBox="1"/>
          <p:nvPr/>
        </p:nvSpPr>
        <p:spPr>
          <a:xfrm>
            <a:off x="1126986" y="6286059"/>
            <a:ext cx="450775"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pic>
        <p:nvPicPr>
          <p:cNvPr id="113" name="Picture 6" descr="Hombre - Iconos gratis de personas">
            <a:extLst>
              <a:ext uri="{FF2B5EF4-FFF2-40B4-BE49-F238E27FC236}">
                <a16:creationId xmlns:a16="http://schemas.microsoft.com/office/drawing/2014/main" id="{564A8E33-99E2-E37F-1456-F37FA3E0CAE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1947" y="5971980"/>
            <a:ext cx="954131" cy="954131"/>
          </a:xfrm>
          <a:prstGeom prst="rect">
            <a:avLst/>
          </a:prstGeom>
          <a:noFill/>
          <a:extLst>
            <a:ext uri="{909E8E84-426E-40DD-AFC4-6F175D3DCCD1}">
              <a14:hiddenFill xmlns:a14="http://schemas.microsoft.com/office/drawing/2010/main">
                <a:solidFill>
                  <a:srgbClr val="FFFFFF"/>
                </a:solidFill>
              </a14:hiddenFill>
            </a:ext>
          </a:extLst>
        </p:spPr>
      </p:pic>
      <p:sp>
        <p:nvSpPr>
          <p:cNvPr id="115" name="CuadroTexto 114">
            <a:extLst>
              <a:ext uri="{FF2B5EF4-FFF2-40B4-BE49-F238E27FC236}">
                <a16:creationId xmlns:a16="http://schemas.microsoft.com/office/drawing/2014/main" id="{8B36B30F-167A-111C-2088-32DAEBAB79C8}"/>
              </a:ext>
            </a:extLst>
          </p:cNvPr>
          <p:cNvSpPr txBox="1"/>
          <p:nvPr/>
        </p:nvSpPr>
        <p:spPr>
          <a:xfrm>
            <a:off x="3342955" y="5348575"/>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sp>
        <p:nvSpPr>
          <p:cNvPr id="116" name="CuadroTexto 115">
            <a:extLst>
              <a:ext uri="{FF2B5EF4-FFF2-40B4-BE49-F238E27FC236}">
                <a16:creationId xmlns:a16="http://schemas.microsoft.com/office/drawing/2014/main" id="{A752D4F2-AF9E-3516-2119-1724E12086CC}"/>
              </a:ext>
            </a:extLst>
          </p:cNvPr>
          <p:cNvSpPr txBox="1"/>
          <p:nvPr/>
        </p:nvSpPr>
        <p:spPr>
          <a:xfrm>
            <a:off x="3342955" y="6291550"/>
            <a:ext cx="472113" cy="246221"/>
          </a:xfrm>
          <a:prstGeom prst="rect">
            <a:avLst/>
          </a:prstGeom>
          <a:solidFill>
            <a:schemeClr val="accent5">
              <a:lumMod val="40000"/>
              <a:lumOff val="60000"/>
            </a:schemeClr>
          </a:solidFill>
        </p:spPr>
        <p:txBody>
          <a:bodyPr wrap="square" rtlCol="0">
            <a:spAutoFit/>
          </a:bodyPr>
          <a:lstStyle/>
          <a:p>
            <a:pPr algn="ctr"/>
            <a:r>
              <a:rPr lang="es-MX" sz="500" dirty="0"/>
              <a:t>Tiempo</a:t>
            </a:r>
          </a:p>
          <a:p>
            <a:pPr algn="ctr"/>
            <a:r>
              <a:rPr lang="es-MX" sz="500" dirty="0"/>
              <a:t>completo</a:t>
            </a:r>
          </a:p>
        </p:txBody>
      </p:sp>
      <p:sp>
        <p:nvSpPr>
          <p:cNvPr id="2" name="CuadroTexto 1">
            <a:extLst>
              <a:ext uri="{FF2B5EF4-FFF2-40B4-BE49-F238E27FC236}">
                <a16:creationId xmlns:a16="http://schemas.microsoft.com/office/drawing/2014/main" id="{833B8B03-D8EC-B876-ADFC-E8A9B026E895}"/>
              </a:ext>
            </a:extLst>
          </p:cNvPr>
          <p:cNvSpPr txBox="1"/>
          <p:nvPr/>
        </p:nvSpPr>
        <p:spPr>
          <a:xfrm>
            <a:off x="1963217" y="2307567"/>
            <a:ext cx="8394471" cy="3462486"/>
          </a:xfrm>
          <a:prstGeom prst="rect">
            <a:avLst/>
          </a:prstGeom>
          <a:solidFill>
            <a:schemeClr val="bg1"/>
          </a:solidFill>
        </p:spPr>
        <p:txBody>
          <a:bodyPr wrap="square" rtlCol="0">
            <a:spAutoFit/>
          </a:bodyPr>
          <a:lstStyle/>
          <a:p>
            <a:pPr algn="just">
              <a:lnSpc>
                <a:spcPct val="150000"/>
              </a:lnSpc>
            </a:pPr>
            <a:r>
              <a:rPr lang="es-MX" sz="2400" dirty="0">
                <a:effectLst/>
                <a:latin typeface="Times New Roman" panose="02020603050405020304" pitchFamily="18" charset="0"/>
                <a:ea typeface="Calibri" panose="020F0502020204030204" pitchFamily="34" charset="0"/>
                <a:cs typeface="Times New Roman" panose="02020603050405020304" pitchFamily="18" charset="0"/>
              </a:rPr>
              <a:t>“Antes del encierro los dos nos íbamos al trabajo. Casi yo me dedicaba a preparar el desayuno mientras él los apuraba para prepararse, vestirse y peinarse. Los fines de semana es cuando, entre los dos,  nos poníamos a lavar la ropa, hacer limpieza y, en eso todos, hasta la niña grande ayudaba</a:t>
            </a:r>
            <a:r>
              <a:rPr lang="es-MX" sz="2400" dirty="0">
                <a:latin typeface="Times New Roman" panose="02020603050405020304" pitchFamily="18" charset="0"/>
                <a:cs typeface="Times New Roman" panose="02020603050405020304" pitchFamily="18" charset="0"/>
              </a:rPr>
              <a:t>”. </a:t>
            </a:r>
            <a:r>
              <a:rPr lang="es-MX" sz="1400" dirty="0">
                <a:latin typeface="Times New Roman" panose="02020603050405020304" pitchFamily="18" charset="0"/>
                <a:cs typeface="Times New Roman" panose="02020603050405020304" pitchFamily="18" charset="0"/>
              </a:rPr>
              <a:t>(Andrea, 45 años, profesora investigadora en universidad pública , esposo trabajaba tiempo completo antes de la pandemia, hijos e hijas de 10 y 12 años).</a:t>
            </a:r>
          </a:p>
          <a:p>
            <a:endParaRPr lang="es-MX" dirty="0"/>
          </a:p>
        </p:txBody>
      </p:sp>
      <p:sp>
        <p:nvSpPr>
          <p:cNvPr id="3" name="CuadroTexto 2">
            <a:extLst>
              <a:ext uri="{FF2B5EF4-FFF2-40B4-BE49-F238E27FC236}">
                <a16:creationId xmlns:a16="http://schemas.microsoft.com/office/drawing/2014/main" id="{E4129A8F-FE76-7ED0-47E2-C1E4BEB77406}"/>
              </a:ext>
            </a:extLst>
          </p:cNvPr>
          <p:cNvSpPr txBox="1"/>
          <p:nvPr/>
        </p:nvSpPr>
        <p:spPr>
          <a:xfrm>
            <a:off x="1935505" y="2335018"/>
            <a:ext cx="8394471" cy="3785652"/>
          </a:xfrm>
          <a:prstGeom prst="rect">
            <a:avLst/>
          </a:prstGeom>
          <a:solidFill>
            <a:schemeClr val="bg1"/>
          </a:solidFill>
        </p:spPr>
        <p:txBody>
          <a:bodyPr wrap="square" rtlCol="0">
            <a:spAutoFit/>
          </a:bodyPr>
          <a:lstStyle/>
          <a:p>
            <a:pPr indent="0" algn="just">
              <a:lnSpc>
                <a:spcPct val="150000"/>
              </a:lnSpc>
              <a:buNone/>
            </a:pPr>
            <a:r>
              <a:rPr lang="es-MX" sz="2400" dirty="0">
                <a:solidFill>
                  <a:schemeClr val="bg1"/>
                </a:solidFill>
              </a:rPr>
              <a:t>“</a:t>
            </a:r>
            <a:r>
              <a:rPr lang="es-MX" sz="2400" dirty="0">
                <a:latin typeface="Times New Roman" panose="02020603050405020304" pitchFamily="18" charset="0"/>
                <a:ea typeface="Calibri" panose="020F0502020204030204" pitchFamily="34" charset="0"/>
                <a:cs typeface="Times New Roman" panose="02020603050405020304" pitchFamily="18" charset="0"/>
              </a:rPr>
              <a:t>El trabajo de la casa y el de cuidar, educar y apoyar a las hijas está muy balanceado. Nunca ha sido un problema entre nosotros dos. Hay etapas en las que él hace más que yo o al revés. Lo atribuyo a que su mamá también es profesionista. Viene con una idea de que las mujeres trabajan, es lo natural”. (</a:t>
            </a:r>
            <a:r>
              <a:rPr lang="es-MX" sz="1400" dirty="0">
                <a:latin typeface="Times New Roman" panose="02020603050405020304" pitchFamily="18" charset="0"/>
                <a:ea typeface="Calibri" panose="020F0502020204030204" pitchFamily="34" charset="0"/>
                <a:cs typeface="Times New Roman" panose="02020603050405020304" pitchFamily="18" charset="0"/>
              </a:rPr>
              <a:t>Laura, 44 años, docente de tiempo completo en universidad pública, esposo trabajaba tiempo completo antes de la pandemia, hijos e hijas de  5 y 10 años).</a:t>
            </a:r>
          </a:p>
          <a:p>
            <a:endParaRPr lang="es-MX" dirty="0"/>
          </a:p>
        </p:txBody>
      </p:sp>
    </p:spTree>
    <p:extLst>
      <p:ext uri="{BB962C8B-B14F-4D97-AF65-F5344CB8AC3E}">
        <p14:creationId xmlns:p14="http://schemas.microsoft.com/office/powerpoint/2010/main" val="342096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5540</TotalTime>
  <Words>1964</Words>
  <Application>Microsoft Office PowerPoint</Application>
  <PresentationFormat>Panorámica</PresentationFormat>
  <Paragraphs>264</Paragraphs>
  <Slides>23</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23</vt:i4>
      </vt:variant>
    </vt:vector>
  </HeadingPairs>
  <TitlesOfParts>
    <vt:vector size="34" baseType="lpstr">
      <vt:lpstr>Arial</vt:lpstr>
      <vt:lpstr>Arial Nova</vt:lpstr>
      <vt:lpstr>Bookman Old Style</vt:lpstr>
      <vt:lpstr>Calibri</vt:lpstr>
      <vt:lpstr>Didact Gothic</vt:lpstr>
      <vt:lpstr>Gill Sans MT</vt:lpstr>
      <vt:lpstr>Montserrat</vt:lpstr>
      <vt:lpstr>Times New Roman</vt:lpstr>
      <vt:lpstr>Wingdings</vt:lpstr>
      <vt:lpstr>Wingdings 2</vt:lpstr>
      <vt:lpstr>Dividendo</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Importancia otorgada al trabajo</vt:lpstr>
      <vt:lpstr>Mayor Flexibilidad en la distribución del trabajo en el hogar AC</vt:lpstr>
      <vt:lpstr>Mayor flexibilidad en la distribución del trabajo en el hogar AC</vt:lpstr>
      <vt:lpstr>apoyo de las redes familiares femeninas</vt:lpstr>
      <vt:lpstr>Menor Flexibilidad en la distribución del trabajo en el hogar</vt:lpstr>
      <vt:lpstr>Abrumadas con el trabajo</vt:lpstr>
      <vt:lpstr>Minimizando el cansancio</vt:lpstr>
      <vt:lpstr>Menor flexibilización de la distribución del trabajo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PLENO DE PROFESORES Centro de Estudios de Género (CEG) Lunes 24 de enero</dc:title>
  <dc:creator>Nathaly Monserrat Chávez</dc:creator>
  <cp:lastModifiedBy>Ana María Tepichin Valle</cp:lastModifiedBy>
  <cp:revision>163</cp:revision>
  <dcterms:created xsi:type="dcterms:W3CDTF">2022-01-21T15:41:47Z</dcterms:created>
  <dcterms:modified xsi:type="dcterms:W3CDTF">2024-01-22T23:40:41Z</dcterms:modified>
</cp:coreProperties>
</file>