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7" r:id="rId5"/>
  </p:sldMasterIdLst>
  <p:notesMasterIdLst>
    <p:notesMasterId r:id="rId25"/>
  </p:notesMasterIdLst>
  <p:sldIdLst>
    <p:sldId id="4676" r:id="rId6"/>
    <p:sldId id="4659" r:id="rId7"/>
    <p:sldId id="4668" r:id="rId8"/>
    <p:sldId id="4663" r:id="rId9"/>
    <p:sldId id="4666" r:id="rId10"/>
    <p:sldId id="4611" r:id="rId11"/>
    <p:sldId id="4661" r:id="rId12"/>
    <p:sldId id="4648" r:id="rId13"/>
    <p:sldId id="4680" r:id="rId14"/>
    <p:sldId id="4679" r:id="rId15"/>
    <p:sldId id="4671" r:id="rId16"/>
    <p:sldId id="406" r:id="rId17"/>
    <p:sldId id="4665" r:id="rId18"/>
    <p:sldId id="410" r:id="rId19"/>
    <p:sldId id="4674" r:id="rId20"/>
    <p:sldId id="4682" r:id="rId21"/>
    <p:sldId id="4683" r:id="rId22"/>
    <p:sldId id="4660" r:id="rId23"/>
    <p:sldId id="467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haina Al-Iryani" initials="BA" lastIdx="24" clrIdx="0">
    <p:extLst>
      <p:ext uri="{19B8F6BF-5375-455C-9EA6-DF929625EA0E}">
        <p15:presenceInfo xmlns:p15="http://schemas.microsoft.com/office/powerpoint/2012/main" userId="S::baliryani@unicef.org::54b44f15-7ca5-4038-b7e8-b4abf5ca6b78" providerId="AD"/>
      </p:ext>
    </p:extLst>
  </p:cmAuthor>
  <p:cmAuthor id="2" name="Jennifer Asman" initials="JA" lastIdx="1" clrIdx="1">
    <p:extLst>
      <p:ext uri="{19B8F6BF-5375-455C-9EA6-DF929625EA0E}">
        <p15:presenceInfo xmlns:p15="http://schemas.microsoft.com/office/powerpoint/2012/main" userId="S::jasman@unicef.org::01b51ce9-4b42-48e1-9e04-f3863fd0629a" providerId="AD"/>
      </p:ext>
    </p:extLst>
  </p:cmAuthor>
  <p:cmAuthor id="3" name="Natalia Winder-Rossi" initials="NWR" lastIdx="19" clrIdx="2">
    <p:extLst>
      <p:ext uri="{19B8F6BF-5375-455C-9EA6-DF929625EA0E}">
        <p15:presenceInfo xmlns:p15="http://schemas.microsoft.com/office/powerpoint/2012/main" userId="S::nwinderrossi@unicef.org::6d9ebf93-a97b-4fa5-a1a7-f008282c3492" providerId="AD"/>
      </p:ext>
    </p:extLst>
  </p:cmAuthor>
  <p:cmAuthor id="4" name="Diana Vakarelska" initials="DV" lastIdx="3" clrIdx="3">
    <p:extLst>
      <p:ext uri="{19B8F6BF-5375-455C-9EA6-DF929625EA0E}">
        <p15:presenceInfo xmlns:p15="http://schemas.microsoft.com/office/powerpoint/2012/main" userId="S::dvakarelska@unicef.org::8b641bc0-95ec-452f-8bc7-6877eeeded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D7FF"/>
    <a:srgbClr val="0000FF"/>
    <a:srgbClr val="000099"/>
    <a:srgbClr val="336699"/>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D4F7C-0AA3-4CF0-B63B-750B5CF2188F}" v="1" dt="2024-03-18T18:34:46.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35" autoAdjust="0"/>
  </p:normalViewPr>
  <p:slideViewPr>
    <p:cSldViewPr snapToGrid="0">
      <p:cViewPr varScale="1">
        <p:scale>
          <a:sx n="54" d="100"/>
          <a:sy n="54" d="100"/>
        </p:scale>
        <p:origin x="85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rio Esteinou" userId="913b60590169f2cf" providerId="LiveId" clId="{EEED4F7C-0AA3-4CF0-B63B-750B5CF2188F}"/>
    <pc:docChg chg="modSld">
      <pc:chgData name="Rosario Esteinou" userId="913b60590169f2cf" providerId="LiveId" clId="{EEED4F7C-0AA3-4CF0-B63B-750B5CF2188F}" dt="2024-03-18T18:24:14.697" v="0" actId="1036"/>
      <pc:docMkLst>
        <pc:docMk/>
      </pc:docMkLst>
      <pc:sldChg chg="modSp mod">
        <pc:chgData name="Rosario Esteinou" userId="913b60590169f2cf" providerId="LiveId" clId="{EEED4F7C-0AA3-4CF0-B63B-750B5CF2188F}" dt="2024-03-18T18:24:14.697" v="0" actId="1036"/>
        <pc:sldMkLst>
          <pc:docMk/>
          <pc:sldMk cId="4050134606" sldId="4648"/>
        </pc:sldMkLst>
        <pc:picChg chg="mod">
          <ac:chgData name="Rosario Esteinou" userId="913b60590169f2cf" providerId="LiveId" clId="{EEED4F7C-0AA3-4CF0-B63B-750B5CF2188F}" dt="2024-03-18T18:24:14.697" v="0" actId="1036"/>
          <ac:picMkLst>
            <pc:docMk/>
            <pc:sldMk cId="4050134606" sldId="4648"/>
            <ac:picMk id="22" creationId="{9E347A2F-12D7-42F6-8994-3FDEBC57CB77}"/>
          </ac:picMkLst>
        </pc:picChg>
      </pc:sldChg>
    </pc:docChg>
  </pc:docChgLst>
  <pc:docChgLst>
    <pc:chgData name="Rosario Esteinou" userId="913b60590169f2cf" providerId="LiveId" clId="{A8220EA3-F948-4CD9-BA2F-F50370DB48E1}"/>
    <pc:docChg chg="modNotesMaster">
      <pc:chgData name="Rosario Esteinou" userId="913b60590169f2cf" providerId="LiveId" clId="{A8220EA3-F948-4CD9-BA2F-F50370DB48E1}" dt="2024-02-13T23:02:49.956"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A59AEA-9209-42FB-B6A6-427A7BBCF4F0}" type="datetimeFigureOut">
              <a:rPr lang="en-US" smtClean="0"/>
              <a:t>3/18/2024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609895-A7F2-4574-8B76-E00B387806F6}" type="slidenum">
              <a:rPr lang="en-US" smtClean="0"/>
              <a:t>‹Nº›</a:t>
            </a:fld>
            <a:endParaRPr lang="en-US"/>
          </a:p>
        </p:txBody>
      </p:sp>
    </p:spTree>
    <p:extLst>
      <p:ext uri="{BB962C8B-B14F-4D97-AF65-F5344CB8AC3E}">
        <p14:creationId xmlns:p14="http://schemas.microsoft.com/office/powerpoint/2010/main" val="219938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862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i="0" dirty="0">
                <a:solidFill>
                  <a:srgbClr val="00B0F0"/>
                </a:solidFill>
                <a:effectLst/>
                <a:latin typeface="Arial" panose="020B0604020202020204" pitchFamily="34" charset="0"/>
                <a:cs typeface="Arial" panose="020B0604020202020204" pitchFamily="34" charset="0"/>
              </a:rPr>
              <a:t>Evidence clear</a:t>
            </a:r>
            <a:r>
              <a:rPr lang="en-US" b="0" i="0" dirty="0">
                <a:solidFill>
                  <a:srgbClr val="00B0F0"/>
                </a:solidFill>
                <a:effectLst/>
                <a:latin typeface="Arial" panose="020B0604020202020204" pitchFamily="34" charset="0"/>
                <a:cs typeface="Arial" panose="020B0604020202020204" pitchFamily="34" charset="0"/>
              </a:rPr>
              <a:t>: public spending on children is a smart investment</a:t>
            </a:r>
            <a:r>
              <a:rPr lang="en-US" i="0" dirty="0">
                <a:solidFill>
                  <a:srgbClr val="00B0F0"/>
                </a:solidFill>
                <a:effectLst/>
                <a:latin typeface="Arial" panose="020B0604020202020204" pitchFamily="34" charset="0"/>
                <a:cs typeface="Arial" panose="020B0604020202020204" pitchFamily="34" charset="0"/>
              </a:rPr>
              <a:t>. </a:t>
            </a:r>
            <a:r>
              <a:rPr lang="en-US" b="1" dirty="0">
                <a:solidFill>
                  <a:srgbClr val="333333"/>
                </a:solidFill>
                <a:latin typeface="Arial" panose="020B0604020202020204" pitchFamily="34" charset="0"/>
                <a:cs typeface="Arial" panose="020B0604020202020204" pitchFamily="34" charset="0"/>
              </a:rPr>
              <a:t>HOWEVER: </a:t>
            </a:r>
          </a:p>
          <a:p>
            <a:pPr>
              <a:lnSpc>
                <a:spcPct val="107000"/>
              </a:lnSpc>
            </a:pPr>
            <a:endParaRPr lang="en-US" dirty="0">
              <a:solidFill>
                <a:srgbClr val="333333"/>
              </a:solidFill>
              <a:latin typeface="Arial" panose="020B0604020202020204" pitchFamily="34" charset="0"/>
              <a:cs typeface="Arial" panose="020B0604020202020204" pitchFamily="34" charset="0"/>
            </a:endParaRPr>
          </a:p>
          <a:p>
            <a:pPr>
              <a:lnSpc>
                <a:spcPct val="107000"/>
              </a:lnSpc>
            </a:pPr>
            <a:r>
              <a:rPr lang="en-US" b="1" i="0" dirty="0">
                <a:solidFill>
                  <a:srgbClr val="00B0F0"/>
                </a:solidFill>
                <a:effectLst/>
                <a:latin typeface="Arial" panose="020B0604020202020204" pitchFamily="34" charset="0"/>
                <a:cs typeface="Arial" panose="020B0604020202020204" pitchFamily="34" charset="0"/>
              </a:rPr>
              <a:t>Adequacy</a:t>
            </a:r>
            <a:r>
              <a:rPr lang="en-US" b="0" i="0" dirty="0">
                <a:solidFill>
                  <a:srgbClr val="00B0F0"/>
                </a:solidFill>
                <a:effectLst/>
                <a:latin typeface="Arial" panose="020B0604020202020204" pitchFamily="34" charset="0"/>
                <a:cs typeface="Arial" panose="020B0604020202020204" pitchFamily="34" charset="0"/>
              </a:rPr>
              <a:t>:</a:t>
            </a:r>
            <a:r>
              <a:rPr lang="en-US" b="0" i="0" dirty="0">
                <a:solidFill>
                  <a:srgbClr val="333333"/>
                </a:solidFill>
                <a:effectLst/>
                <a:latin typeface="Arial" panose="020B0604020202020204" pitchFamily="34" charset="0"/>
                <a:cs typeface="Arial" panose="020B0604020202020204" pitchFamily="34" charset="0"/>
              </a:rPr>
              <a:t> F</a:t>
            </a:r>
            <a:r>
              <a:rPr lang="en-US" dirty="0">
                <a:solidFill>
                  <a:srgbClr val="333333"/>
                </a:solidFill>
                <a:latin typeface="Arial" panose="020B0604020202020204" pitchFamily="34" charset="0"/>
                <a:cs typeface="Arial" panose="020B0604020202020204" pitchFamily="34" charset="0"/>
              </a:rPr>
              <a:t>inancing annual shortfalls in low and lower-middle-income countries. </a:t>
            </a:r>
          </a:p>
          <a:p>
            <a:pPr marL="291179" indent="-291179">
              <a:lnSpc>
                <a:spcPct val="107000"/>
              </a:lnSpc>
              <a:buFont typeface="Arial" panose="020B0604020202020204" pitchFamily="34" charset="0"/>
              <a:buChar char="•"/>
            </a:pPr>
            <a:r>
              <a:rPr lang="en-US" dirty="0">
                <a:solidFill>
                  <a:srgbClr val="333333"/>
                </a:solidFill>
                <a:latin typeface="Arial" panose="020B0604020202020204" pitchFamily="34" charset="0"/>
                <a:cs typeface="Arial" panose="020B0604020202020204" pitchFamily="34" charset="0"/>
              </a:rPr>
              <a:t>On average, </a:t>
            </a:r>
            <a:r>
              <a:rPr lang="en-US" dirty="0">
                <a:solidFill>
                  <a:srgbClr val="00B0F0"/>
                </a:solidFill>
                <a:latin typeface="Arial" panose="020B0604020202020204" pitchFamily="34" charset="0"/>
                <a:cs typeface="Arial" panose="020B0604020202020204" pitchFamily="34" charset="0"/>
              </a:rPr>
              <a:t>$281 per child (education); $513 per capita (health); and $66 per capita (social assistance, as a component of broader social protection)</a:t>
            </a:r>
            <a:r>
              <a:rPr lang="en-US" dirty="0">
                <a:solidFill>
                  <a:srgbClr val="333333"/>
                </a:solidFill>
                <a:latin typeface="Arial" panose="020B0604020202020204" pitchFamily="34" charset="0"/>
                <a:cs typeface="Arial" panose="020B0604020202020204" pitchFamily="34" charset="0"/>
              </a:rPr>
              <a:t>. </a:t>
            </a:r>
          </a:p>
          <a:p>
            <a:pPr marL="291179" indent="-291179">
              <a:lnSpc>
                <a:spcPct val="107000"/>
              </a:lnSpc>
              <a:buFont typeface="Arial" panose="020B0604020202020204" pitchFamily="34" charset="0"/>
              <a:buChar char="•"/>
            </a:pPr>
            <a:r>
              <a:rPr lang="en-US" dirty="0">
                <a:solidFill>
                  <a:srgbClr val="333333"/>
                </a:solidFill>
                <a:latin typeface="Arial" panose="020B0604020202020204" pitchFamily="34" charset="0"/>
                <a:cs typeface="Arial" panose="020B0604020202020204" pitchFamily="34" charset="0"/>
              </a:rPr>
              <a:t>Climate impacts not integrated in social </a:t>
            </a:r>
            <a:r>
              <a:rPr lang="en-US" dirty="0" err="1">
                <a:solidFill>
                  <a:srgbClr val="333333"/>
                </a:solidFill>
                <a:latin typeface="Arial" panose="020B0604020202020204" pitchFamily="34" charset="0"/>
                <a:cs typeface="Arial" panose="020B0604020202020204" pitchFamily="34" charset="0"/>
              </a:rPr>
              <a:t>secot</a:t>
            </a:r>
            <a:r>
              <a:rPr lang="en-US" dirty="0">
                <a:solidFill>
                  <a:srgbClr val="333333"/>
                </a:solidFill>
                <a:latin typeface="Arial" panose="020B0604020202020204" pitchFamily="34" charset="0"/>
                <a:cs typeface="Arial" panose="020B0604020202020204" pitchFamily="34" charset="0"/>
              </a:rPr>
              <a:t> spending: </a:t>
            </a:r>
            <a:r>
              <a:rPr lang="en-US" dirty="0">
                <a:solidFill>
                  <a:prstClr val="black"/>
                </a:solidFill>
                <a:latin typeface="Arial" panose="020B0604020202020204" pitchFamily="34" charset="0"/>
                <a:cs typeface="Arial" panose="020B0604020202020204" pitchFamily="34" charset="0"/>
              </a:rPr>
              <a:t>Financing gap for adaptation measures: </a:t>
            </a:r>
            <a:r>
              <a:rPr lang="en-US" b="1" dirty="0">
                <a:solidFill>
                  <a:srgbClr val="00B0F0"/>
                </a:solidFill>
                <a:latin typeface="Arial" panose="020B0604020202020204" pitchFamily="34" charset="0"/>
                <a:cs typeface="Arial" panose="020B0604020202020204" pitchFamily="34" charset="0"/>
              </a:rPr>
              <a:t>US$ 140-300 billion/year by 2030</a:t>
            </a:r>
          </a:p>
          <a:p>
            <a:pPr>
              <a:lnSpc>
                <a:spcPct val="107000"/>
              </a:lnSpc>
            </a:pPr>
            <a:endParaRPr lang="en-US" b="0" i="0" dirty="0">
              <a:solidFill>
                <a:srgbClr val="333333"/>
              </a:solidFill>
              <a:effectLst/>
              <a:latin typeface="Arial" panose="020B0604020202020204" pitchFamily="34" charset="0"/>
              <a:cs typeface="Arial" panose="020B0604020202020204" pitchFamily="34" charset="0"/>
            </a:endParaRPr>
          </a:p>
          <a:p>
            <a:pPr>
              <a:lnSpc>
                <a:spcPct val="107000"/>
              </a:lnSpc>
            </a:pPr>
            <a:r>
              <a:rPr lang="en-US" b="1" i="0" dirty="0">
                <a:solidFill>
                  <a:srgbClr val="00B0F0"/>
                </a:solidFill>
                <a:effectLst/>
                <a:latin typeface="Arial" panose="020B0604020202020204" pitchFamily="34" charset="0"/>
                <a:cs typeface="Arial" panose="020B0604020202020204" pitchFamily="34" charset="0"/>
              </a:rPr>
              <a:t>Equity</a:t>
            </a:r>
            <a:r>
              <a:rPr lang="en-US" b="0" i="0" dirty="0">
                <a:solidFill>
                  <a:srgbClr val="333333"/>
                </a:solidFill>
                <a:effectLst/>
                <a:latin typeface="Arial" panose="020B0604020202020204" pitchFamily="34" charset="0"/>
                <a:cs typeface="Arial" panose="020B0604020202020204" pitchFamily="34" charset="0"/>
              </a:rPr>
              <a:t>: Major inequities within countries; e.g.: </a:t>
            </a:r>
            <a:r>
              <a:rPr lang="en-US" b="1" i="0" dirty="0">
                <a:solidFill>
                  <a:srgbClr val="00B0F0"/>
                </a:solidFill>
                <a:effectLst/>
                <a:latin typeface="Arial" panose="020B0604020202020204" pitchFamily="34" charset="0"/>
                <a:cs typeface="Arial" panose="020B0604020202020204" pitchFamily="34" charset="0"/>
              </a:rPr>
              <a:t>only 9% </a:t>
            </a:r>
            <a:r>
              <a:rPr lang="en-US" b="0" i="0" dirty="0">
                <a:solidFill>
                  <a:srgbClr val="333333"/>
                </a:solidFill>
                <a:effectLst/>
                <a:latin typeface="Arial" panose="020B0604020202020204" pitchFamily="34" charset="0"/>
                <a:cs typeface="Arial" panose="020B0604020202020204" pitchFamily="34" charset="0"/>
              </a:rPr>
              <a:t>of social protection spending is going to the poorest quintile</a:t>
            </a:r>
          </a:p>
          <a:p>
            <a:pPr>
              <a:lnSpc>
                <a:spcPct val="107000"/>
              </a:lnSpc>
            </a:pPr>
            <a:endParaRPr lang="en-US" b="0" i="0" dirty="0">
              <a:solidFill>
                <a:srgbClr val="333333"/>
              </a:solidFill>
              <a:effectLst/>
              <a:latin typeface="Arial" panose="020B0604020202020204" pitchFamily="34" charset="0"/>
              <a:cs typeface="Arial" panose="020B0604020202020204" pitchFamily="34" charset="0"/>
            </a:endParaRPr>
          </a:p>
          <a:p>
            <a:pPr>
              <a:lnSpc>
                <a:spcPct val="107000"/>
              </a:lnSpc>
            </a:pPr>
            <a:r>
              <a:rPr lang="en-US" b="1" dirty="0">
                <a:solidFill>
                  <a:srgbClr val="00B0F0"/>
                </a:solidFill>
                <a:latin typeface="Arial" panose="020B0604020202020204" pitchFamily="34" charset="0"/>
                <a:cs typeface="Arial" panose="020B0604020202020204" pitchFamily="34" charset="0"/>
              </a:rPr>
              <a:t>Efficiency</a:t>
            </a:r>
            <a:r>
              <a:rPr lang="en-US" b="1" dirty="0">
                <a:solidFill>
                  <a:srgbClr val="333333"/>
                </a:solidFill>
                <a:latin typeface="Arial" panose="020B0604020202020204" pitchFamily="34" charset="0"/>
                <a:cs typeface="Arial" panose="020B0604020202020204" pitchFamily="34" charset="0"/>
              </a:rPr>
              <a:t>: Limited Absorption capacity, management of resources, planning</a:t>
            </a:r>
            <a:r>
              <a:rPr lang="en-US" dirty="0">
                <a:solidFill>
                  <a:srgbClr val="333333"/>
                </a:solidFill>
                <a:latin typeface="Arial" panose="020B0604020202020204" pitchFamily="34"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Enhancing efficiency can unlock critical resources for national development priorities:  e.g.: </a:t>
            </a:r>
            <a:r>
              <a:rPr lang="en-US"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 per cent of GDP</a:t>
            </a:r>
            <a:r>
              <a:rPr lang="en-US" dirty="0">
                <a:effectLst/>
                <a:latin typeface="Arial" panose="020B0604020202020204" pitchFamily="34" charset="0"/>
                <a:ea typeface="Times New Roman" panose="02020603050405020304" pitchFamily="18" charset="0"/>
                <a:cs typeface="Arial" panose="020B0604020202020204" pitchFamily="34" charset="0"/>
              </a:rPr>
              <a:t> spending on education in low- and middle-income countries is lost due to inefficient spending and management. </a:t>
            </a:r>
          </a:p>
          <a:p>
            <a:pPr>
              <a:lnSpc>
                <a:spcPct val="107000"/>
              </a:lnSpc>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b="1" i="0" dirty="0">
                <a:solidFill>
                  <a:srgbClr val="00B0F0"/>
                </a:solidFill>
                <a:effectLst/>
                <a:latin typeface="Arial" panose="020B0604020202020204" pitchFamily="34" charset="0"/>
                <a:cs typeface="Arial" panose="020B0604020202020204" pitchFamily="34" charset="0"/>
              </a:rPr>
              <a:t>Prioritization</a:t>
            </a:r>
            <a:r>
              <a:rPr lang="en-US" b="1" i="0" dirty="0">
                <a:solidFill>
                  <a:srgbClr val="333333"/>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solidFill>
                  <a:srgbClr val="00B0F0"/>
                </a:solidFill>
                <a:latin typeface="Arial" panose="020B0604020202020204" pitchFamily="34" charset="0"/>
                <a:cs typeface="Arial" panose="020B0604020202020204" pitchFamily="34" charset="0"/>
              </a:rPr>
              <a:t>1in 8</a:t>
            </a:r>
            <a:r>
              <a:rPr lang="en-US" dirty="0">
                <a:latin typeface="Arial" panose="020B0604020202020204" pitchFamily="34" charset="0"/>
                <a:cs typeface="Arial" panose="020B0604020202020204" pitchFamily="34" charset="0"/>
              </a:rPr>
              <a:t> Low Income Countries spent more on </a:t>
            </a:r>
            <a:r>
              <a:rPr lang="en-US" b="1" dirty="0">
                <a:latin typeface="Arial" panose="020B0604020202020204" pitchFamily="34" charset="0"/>
                <a:cs typeface="Arial" panose="020B0604020202020204" pitchFamily="34" charset="0"/>
              </a:rPr>
              <a:t>debt service </a:t>
            </a:r>
            <a:r>
              <a:rPr lang="en-US" dirty="0">
                <a:latin typeface="Arial" panose="020B0604020202020204" pitchFamily="34" charset="0"/>
                <a:cs typeface="Arial" panose="020B0604020202020204" pitchFamily="34" charset="0"/>
              </a:rPr>
              <a:t>than on education, health and social protection combined</a:t>
            </a:r>
          </a:p>
          <a:p>
            <a:endParaRPr lang="en-US" dirty="0"/>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1664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Imbalanced</a:t>
            </a:r>
          </a:p>
          <a:p>
            <a:endParaRPr lang="en-US" dirty="0"/>
          </a:p>
          <a:p>
            <a:r>
              <a:rPr lang="en-US" dirty="0"/>
              <a:t>Incoherent</a:t>
            </a:r>
          </a:p>
          <a:p>
            <a:endParaRPr lang="en-US" dirty="0"/>
          </a:p>
          <a:p>
            <a:r>
              <a:rPr lang="en-US" dirty="0"/>
              <a:t>Unequal</a:t>
            </a:r>
            <a:endParaRPr lang="en-GB" dirty="0"/>
          </a:p>
          <a:p>
            <a:endParaRPr lang="en-GB" dirty="0"/>
          </a:p>
        </p:txBody>
      </p:sp>
      <p:sp>
        <p:nvSpPr>
          <p:cNvPr id="4" name="Slide Number Placeholder 3"/>
          <p:cNvSpPr>
            <a:spLocks noGrp="1"/>
          </p:cNvSpPr>
          <p:nvPr>
            <p:ph type="sldNum" sz="quarter" idx="5"/>
          </p:nvPr>
        </p:nvSpPr>
        <p:spPr/>
        <p:txBody>
          <a:bodyPr/>
          <a:lstStyle/>
          <a:p>
            <a:fld id="{6583E36A-D551-465B-892D-53D7A88799AE}" type="slidenum">
              <a:rPr lang="en-US" smtClean="0"/>
              <a:t>14</a:t>
            </a:fld>
            <a:endParaRPr lang="en-US"/>
          </a:p>
        </p:txBody>
      </p:sp>
    </p:spTree>
    <p:extLst>
      <p:ext uri="{BB962C8B-B14F-4D97-AF65-F5344CB8AC3E}">
        <p14:creationId xmlns:p14="http://schemas.microsoft.com/office/powerpoint/2010/main" val="245226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Mexico eradicates extreme child poverty with UCB at 6% or average wage. </a:t>
            </a:r>
          </a:p>
          <a:p>
            <a:r>
              <a:rPr lang="en-GB" dirty="0"/>
              <a:t>Spending on the youngest goes up from 25 to 29 per cent of total</a:t>
            </a:r>
          </a:p>
          <a:p>
            <a:r>
              <a:rPr lang="en-GB" dirty="0"/>
              <a:t>Spending on cash goes up form 3 per cent to 34 per cent. </a:t>
            </a:r>
          </a:p>
          <a:p>
            <a:r>
              <a:rPr lang="en-GB" dirty="0"/>
              <a:t>Mexico GDP on families goes up from 0.6 per cent to 3.1 per cent. Or the 12 highest spending in OECD countries. </a:t>
            </a:r>
          </a:p>
          <a:p>
            <a:r>
              <a:rPr lang="en-GB" dirty="0"/>
              <a:t>Relative poverty falls from </a:t>
            </a:r>
            <a:r>
              <a:rPr lang="en-US" sz="1800" b="1" dirty="0">
                <a:latin typeface="Calibri" panose="020F0502020204030204" pitchFamily="34" charset="0"/>
                <a:ea typeface="Times New Roman" panose="02020603050405020304" pitchFamily="18" charset="0"/>
              </a:rPr>
              <a:t>Poverty Rate child pop: 20.02, 	Poverty Rate without allowance: 20.02, to Poverty Rate UCB: 12.77 (36% reduction), above the OECD average poverty rates equivalent to  countries like Switzerland, Portugal, Korea and Slovakia.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35846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Times New Roman" panose="02020603050405020304" pitchFamily="18" charset="0"/>
                <a:ea typeface="Times New Roman" panose="02020603050405020304" pitchFamily="18" charset="0"/>
              </a:rPr>
              <a:t>Universal Child Benefits (UCBs) are the foundational policy for children and indeed society as a whole.</a:t>
            </a:r>
            <a:r>
              <a:rPr lang="en-US" sz="1800" dirty="0">
                <a:solidFill>
                  <a:srgbClr val="000000"/>
                </a:solidFill>
                <a:latin typeface="Times New Roman" panose="02020603050405020304" pitchFamily="18" charset="0"/>
                <a:ea typeface="Times New Roman" panose="02020603050405020304" pitchFamily="18" charset="0"/>
              </a:rPr>
              <a:t>  As cash payments made on a regular basis for flexible use to support children’s needs, UCBs offer a simple and scalable route to increase public investment in all children, and especially those in early childhood where welfare systems are weakest, through universal coverage, supporting children’s rights, and promoting child and socio-economic development (Richardson, et al, 2024, forthcoming).</a:t>
            </a:r>
            <a:endParaRPr lang="en-US" sz="1800" dirty="0">
              <a:latin typeface="Times New Roman" panose="02020603050405020304" pitchFamily="18" charset="0"/>
              <a:ea typeface="Times New Roman" panose="02020603050405020304" pitchFamily="18" charset="0"/>
            </a:endParaRPr>
          </a:p>
          <a:p>
            <a:pPr marL="465887" indent="-232943"/>
            <a:r>
              <a:rPr lang="en-US" sz="1800" dirty="0">
                <a:solidFill>
                  <a:srgbClr val="000000"/>
                </a:solidFill>
                <a:latin typeface="Symbol" panose="05050102010706020507" pitchFamily="18" charset="2"/>
                <a:ea typeface="Times New Roman" panose="02020603050405020304" pitchFamily="18" charset="0"/>
              </a:rPr>
              <a:t>·      </a:t>
            </a:r>
            <a:r>
              <a:rPr lang="en-US" sz="1800" dirty="0">
                <a:solidFill>
                  <a:srgbClr val="000000"/>
                </a:solidFill>
                <a:latin typeface="Times New Roman" panose="02020603050405020304" pitchFamily="18" charset="0"/>
                <a:ea typeface="Times New Roman" panose="02020603050405020304" pitchFamily="18" charset="0"/>
              </a:rPr>
              <a:t>Progress in global effective coverage of social protection has stalled since while challenges faced by children continue to grow.</a:t>
            </a:r>
            <a:r>
              <a:rPr lang="en-US" sz="1800" b="1" dirty="0">
                <a:solidFill>
                  <a:srgbClr val="000000"/>
                </a:solidFill>
                <a:latin typeface="Times New Roman" panose="02020603050405020304" pitchFamily="18" charset="0"/>
                <a:ea typeface="Times New Roman" panose="02020603050405020304" pitchFamily="18" charset="0"/>
              </a:rPr>
              <a:t> </a:t>
            </a:r>
            <a:r>
              <a:rPr lang="en-US" sz="1800" dirty="0">
                <a:solidFill>
                  <a:srgbClr val="000000"/>
                </a:solidFill>
                <a:latin typeface="Times New Roman" panose="02020603050405020304" pitchFamily="18" charset="0"/>
                <a:ea typeface="Times New Roman" panose="02020603050405020304" pitchFamily="18" charset="0"/>
              </a:rPr>
              <a:t> Only one in every four children aged 0</a:t>
            </a:r>
            <a:r>
              <a:rPr lang="en-US" sz="1800" dirty="0">
                <a:solidFill>
                  <a:srgbClr val="1C1C1C"/>
                </a:solidFill>
                <a:latin typeface="Times New Roman" panose="02020603050405020304" pitchFamily="18" charset="0"/>
                <a:ea typeface="Times New Roman" panose="02020603050405020304" pitchFamily="18" charset="0"/>
              </a:rPr>
              <a:t>–</a:t>
            </a:r>
            <a:r>
              <a:rPr lang="en-US" sz="1800" dirty="0">
                <a:solidFill>
                  <a:srgbClr val="000000"/>
                </a:solidFill>
                <a:latin typeface="Times New Roman" panose="02020603050405020304" pitchFamily="18" charset="0"/>
                <a:ea typeface="Times New Roman" panose="02020603050405020304" pitchFamily="18" charset="0"/>
              </a:rPr>
              <a:t>18 years have access to a child or family benefit, despite being twice as likely as adults to live in poverty.</a:t>
            </a:r>
            <a:endParaRPr lang="en-US" sz="1800" dirty="0">
              <a:latin typeface="Times New Roman" panose="02020603050405020304" pitchFamily="18" charset="0"/>
              <a:ea typeface="Times New Roman" panose="02020603050405020304" pitchFamily="18" charset="0"/>
            </a:endParaRPr>
          </a:p>
          <a:p>
            <a:pPr marL="465887" indent="-232943"/>
            <a:r>
              <a:rPr lang="en-US" sz="1800" dirty="0">
                <a:solidFill>
                  <a:srgbClr val="000000"/>
                </a:solidFill>
                <a:latin typeface="Symbol" panose="05050102010706020507" pitchFamily="18" charset="2"/>
                <a:ea typeface="Times New Roman" panose="02020603050405020304" pitchFamily="18" charset="0"/>
              </a:rPr>
              <a:t>·      </a:t>
            </a:r>
            <a:r>
              <a:rPr lang="en-US" sz="1800" dirty="0">
                <a:solidFill>
                  <a:srgbClr val="000000"/>
                </a:solidFill>
                <a:latin typeface="Times New Roman" panose="02020603050405020304" pitchFamily="18" charset="0"/>
                <a:ea typeface="Times New Roman" panose="02020603050405020304" pitchFamily="18" charset="0"/>
              </a:rPr>
              <a:t>Global crises, including the COVID-19 pandemic, the war in Ukraine, and the growing climate crisis has demonstrated how essential social protection systems are for achieving the rights of children and reversing the acceleration in child poverty triggered by crises.</a:t>
            </a:r>
            <a:endParaRPr lang="en-US" sz="1800" dirty="0">
              <a:latin typeface="Times New Roman" panose="02020603050405020304" pitchFamily="18" charset="0"/>
              <a:ea typeface="Times New Roman" panose="02020603050405020304" pitchFamily="18" charset="0"/>
            </a:endParaRPr>
          </a:p>
          <a:p>
            <a:pPr marL="465887" indent="-232943"/>
            <a:r>
              <a:rPr lang="en-US" sz="1800" dirty="0">
                <a:solidFill>
                  <a:srgbClr val="000000"/>
                </a:solidFill>
                <a:latin typeface="Symbol" panose="05050102010706020507" pitchFamily="18" charset="2"/>
                <a:ea typeface="Times New Roman" panose="02020603050405020304" pitchFamily="18" charset="0"/>
              </a:rPr>
              <a:t>·      </a:t>
            </a:r>
            <a:r>
              <a:rPr lang="en-US" sz="1800" dirty="0">
                <a:solidFill>
                  <a:srgbClr val="000000"/>
                </a:solidFill>
                <a:latin typeface="Times New Roman" panose="02020603050405020304" pitchFamily="18" charset="0"/>
                <a:ea typeface="Times New Roman" panose="02020603050405020304" pitchFamily="18" charset="0"/>
              </a:rPr>
              <a:t>Significant underinvestment in social protection has contributed to persistent gaps in coverage for children. Public expenditure on social protection often lags behind other sectors, particularly in low- and middle-income countries. Gaps and inequalities in social protection coverage often result in children being excluded by age, gender, disability status, location, and more.</a:t>
            </a:r>
            <a:endParaRPr lang="en-US" sz="1800" dirty="0">
              <a:latin typeface="Times New Roman" panose="02020603050405020304" pitchFamily="18" charset="0"/>
              <a:ea typeface="Times New Roman" panose="02020603050405020304" pitchFamily="18" charset="0"/>
            </a:endParaRPr>
          </a:p>
          <a:p>
            <a:pPr marL="465887" indent="-232943"/>
            <a:r>
              <a:rPr lang="en-US" sz="1800" dirty="0">
                <a:solidFill>
                  <a:srgbClr val="000000"/>
                </a:solidFill>
                <a:latin typeface="Symbol" panose="05050102010706020507" pitchFamily="18" charset="2"/>
                <a:ea typeface="Times New Roman" panose="02020603050405020304" pitchFamily="18" charset="0"/>
              </a:rPr>
              <a:t>·      </a:t>
            </a:r>
            <a:r>
              <a:rPr lang="en-US" sz="1800" dirty="0">
                <a:solidFill>
                  <a:srgbClr val="000000"/>
                </a:solidFill>
                <a:latin typeface="Times New Roman" panose="02020603050405020304" pitchFamily="18" charset="0"/>
                <a:ea typeface="Times New Roman" panose="02020603050405020304" pitchFamily="18" charset="0"/>
              </a:rPr>
              <a:t>Evidence shows UCBs to be a cost-effective way to reduce child poverty in both absolute and relative terms, with the potential to meet a broader array of social and economic goals. Currently, 46 countries and territories operate UCBs or quasi-UCBs. Benefit amounts vary widely across countries, but adequacy and setting benefits at the right level is key. </a:t>
            </a:r>
            <a:endParaRPr lang="en-US" sz="1800" dirty="0">
              <a:latin typeface="Times New Roman" panose="02020603050405020304" pitchFamily="18" charset="0"/>
              <a:ea typeface="Times New Roman" panose="02020603050405020304" pitchFamily="18" charset="0"/>
            </a:endParaRPr>
          </a:p>
          <a:p>
            <a:pPr marL="465887" indent="-232943"/>
            <a:r>
              <a:rPr lang="en-US" sz="1800" dirty="0">
                <a:solidFill>
                  <a:srgbClr val="000000"/>
                </a:solidFill>
                <a:latin typeface="Symbol" panose="05050102010706020507" pitchFamily="18" charset="2"/>
                <a:ea typeface="Times New Roman" panose="02020603050405020304" pitchFamily="18" charset="0"/>
              </a:rPr>
              <a:t>·      </a:t>
            </a:r>
            <a:r>
              <a:rPr lang="en-US" sz="1800" dirty="0">
                <a:solidFill>
                  <a:srgbClr val="000000"/>
                </a:solidFill>
                <a:latin typeface="Times New Roman" panose="02020603050405020304" pitchFamily="18" charset="0"/>
                <a:ea typeface="Times New Roman" panose="02020603050405020304" pitchFamily="18" charset="0"/>
              </a:rPr>
              <a:t>The details matter.  Policy design should be informed by international social security standards, to support countries considering enhancing or establishing a UCB, and should include duration; adequacy; indexation; coverage; eligibility rules with regard to children’s age, family structure, and other socio-demographic considerations; including geography.  </a:t>
            </a:r>
            <a:endParaRPr lang="en-US" sz="1800" dirty="0">
              <a:latin typeface="Times New Roman" panose="02020603050405020304" pitchFamily="18" charset="0"/>
              <a:ea typeface="Times New Roman" panose="02020603050405020304" pitchFamily="18" charset="0"/>
            </a:endParaRPr>
          </a:p>
          <a:p>
            <a:r>
              <a:rPr lang="en-US" sz="1800" kern="0" dirty="0">
                <a:latin typeface="Calibri" panose="020F0502020204030204" pitchFamily="34" charset="0"/>
                <a:ea typeface="Times New Roman" panose="02020603050405020304" pitchFamily="18" charset="0"/>
                <a:cs typeface="Calibri" panose="020F0502020204030204" pitchFamily="34" charset="0"/>
              </a:rPr>
              <a:t>A well-designed and adequate UCB that ensures universal coverage can be the foundation of a comprehensive social protection system for children and enhance the design and delivery of other services.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7609895-A7F2-4574-8B76-E00B387806F6}" type="slidenum">
              <a:rPr lang="en-US" smtClean="0"/>
              <a:t>17</a:t>
            </a:fld>
            <a:endParaRPr lang="en-US"/>
          </a:p>
        </p:txBody>
      </p:sp>
    </p:spTree>
    <p:extLst>
      <p:ext uri="{BB962C8B-B14F-4D97-AF65-F5344CB8AC3E}">
        <p14:creationId xmlns:p14="http://schemas.microsoft.com/office/powerpoint/2010/main" val="233773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latin typeface="Arial" panose="020B0604020202020204" pitchFamily="34" charset="0"/>
                <a:ea typeface="Times New Roman" panose="02020603050405020304" pitchFamily="18" charset="0"/>
                <a:cs typeface="Arial" panose="020B0604020202020204" pitchFamily="34" charset="0"/>
              </a:rPr>
              <a:t>Children have been disproportionately impacted</a:t>
            </a:r>
            <a:r>
              <a:rPr lang="en-US" dirty="0">
                <a:latin typeface="Arial" panose="020B0604020202020204" pitchFamily="34" charset="0"/>
                <a:ea typeface="Times New Roman" panose="02020603050405020304" pitchFamily="18" charset="0"/>
                <a:cs typeface="Arial" panose="020B0604020202020204" pitchFamily="34" charset="0"/>
              </a:rPr>
              <a:t>. 100 million additional children fall into poverty due to COVID, climate crises and conflict.</a:t>
            </a: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b="1" dirty="0">
                <a:effectLst/>
                <a:latin typeface="Arial" panose="020B0604020202020204" pitchFamily="34" charset="0"/>
                <a:ea typeface="Calibri" panose="020F0502020204030204" pitchFamily="34" charset="0"/>
                <a:cs typeface="Arial" panose="020B0604020202020204" pitchFamily="34" charset="0"/>
              </a:rPr>
              <a:t>Urgency / enhanced relevance of </a:t>
            </a:r>
            <a:r>
              <a:rPr lang="en-GB" b="1" dirty="0">
                <a:highlight>
                  <a:srgbClr val="FFFF00"/>
                </a:highlight>
                <a:latin typeface="Arial" panose="020B0604020202020204" pitchFamily="34" charset="0"/>
                <a:ea typeface="Calibri" panose="020F0502020204030204" pitchFamily="34" charset="0"/>
                <a:cs typeface="Arial" panose="020B0604020202020204" pitchFamily="34" charset="0"/>
              </a:rPr>
              <a:t>leveraging public finance</a:t>
            </a:r>
            <a:r>
              <a:rPr lang="en-GB" b="1" dirty="0">
                <a:latin typeface="Arial" panose="020B0604020202020204" pitchFamily="34" charset="0"/>
                <a:ea typeface="Calibri" panose="020F0502020204030204" pitchFamily="34" charset="0"/>
                <a:cs typeface="Arial" panose="020B0604020202020204" pitchFamily="34" charset="0"/>
              </a:rPr>
              <a:t>: </a:t>
            </a:r>
            <a:r>
              <a:rPr lang="en-GB" dirty="0">
                <a:effectLst/>
                <a:latin typeface="Arial" panose="020B0604020202020204" pitchFamily="34" charset="0"/>
                <a:ea typeface="Calibri" panose="020F0502020204030204" pitchFamily="34" charset="0"/>
                <a:cs typeface="Arial" panose="020B0604020202020204" pitchFamily="34" charset="0"/>
              </a:rPr>
              <a:t>Critical call to protect social spending, enhance its impact, while also identifying new financing mechanisms to address gaps and scale up innovation</a:t>
            </a:r>
          </a:p>
          <a:p>
            <a:endParaRPr lang="en-US" dirty="0"/>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51510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spcBef>
                <a:spcPct val="0"/>
              </a:spcBef>
              <a:spcAft>
                <a:spcPts val="611"/>
              </a:spcAft>
              <a:defRPr/>
            </a:pPr>
            <a:endParaRPr lang="en-US" sz="2400" b="1">
              <a:solidFill>
                <a:prstClr val="white"/>
              </a:solidFill>
              <a:latin typeface="Calibri Light" panose="020F0302020204030204"/>
            </a:endParaRPr>
          </a:p>
          <a:p>
            <a:pPr defTabSz="931774">
              <a:lnSpc>
                <a:spcPct val="90000"/>
              </a:lnSpc>
              <a:spcBef>
                <a:spcPct val="0"/>
              </a:spcBef>
              <a:spcAft>
                <a:spcPts val="611"/>
              </a:spcAft>
              <a:defRPr/>
            </a:pPr>
            <a:r>
              <a:rPr lang="en-US" sz="2400" b="1">
                <a:solidFill>
                  <a:prstClr val="white"/>
                </a:solidFill>
                <a:latin typeface="Calibri Light" panose="020F0302020204030204"/>
              </a:rPr>
              <a:t>UNICEF’s PF4C right-based approach aims to accelerate investments for children</a:t>
            </a:r>
          </a:p>
          <a:p>
            <a:endParaRPr lang="en-US"/>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0032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116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100" b="1" i="1" dirty="0">
              <a:solidFill>
                <a:srgbClr val="00B0F0"/>
              </a:solidFill>
              <a:latin typeface="Calibri" panose="020F0502020204030204" pitchFamily="34" charset="0"/>
            </a:endParaRPr>
          </a:p>
          <a:p>
            <a:pPr defTabSz="931774">
              <a:defRPr/>
            </a:pPr>
            <a:r>
              <a:rPr lang="en-US" sz="1100" b="1" i="1" dirty="0">
                <a:solidFill>
                  <a:srgbClr val="00B0F0"/>
                </a:solidFill>
                <a:latin typeface="Calibri" panose="020F0502020204030204" pitchFamily="34" charset="0"/>
              </a:rPr>
              <a:t>Key messages:  </a:t>
            </a:r>
          </a:p>
          <a:p>
            <a:pPr defTabSz="931774">
              <a:defRPr/>
            </a:pPr>
            <a:r>
              <a:rPr lang="en-US" sz="1100" b="1" i="1" dirty="0">
                <a:solidFill>
                  <a:srgbClr val="00B0F0"/>
                </a:solidFill>
                <a:latin typeface="Calibri" panose="020F0502020204030204" pitchFamily="34" charset="0"/>
              </a:rPr>
              <a:t>UNICEF's work in public finance is pivotal to scaling up equitable and inclusive social services</a:t>
            </a:r>
            <a:endParaRPr lang="en-US" sz="1100" dirty="0">
              <a:solidFill>
                <a:srgbClr val="00B0F0"/>
              </a:solidFill>
              <a:latin typeface="Times New Roman" panose="02020603050405020304" pitchFamily="18" charset="0"/>
              <a:ea typeface="Times New Roman" panose="02020603050405020304" pitchFamily="18" charset="0"/>
            </a:endParaRPr>
          </a:p>
          <a:p>
            <a:pPr defTabSz="931774">
              <a:lnSpc>
                <a:spcPct val="107000"/>
              </a:lnSpc>
              <a:defRPr/>
            </a:pPr>
            <a:r>
              <a:rPr lang="en-GB" sz="11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endParaRPr lang="en-US" sz="1100"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defTabSz="931774">
              <a:lnSpc>
                <a:spcPct val="107000"/>
              </a:lnSpc>
              <a:defRPr/>
            </a:pPr>
            <a:r>
              <a:rPr lang="en-US" sz="1100" b="1" i="1" dirty="0">
                <a:solidFill>
                  <a:srgbClr val="00B0F0"/>
                </a:solidFill>
                <a:latin typeface="Calibri" panose="020F0502020204030204" pitchFamily="34" charset="0"/>
                <a:ea typeface="Calibri" panose="020F0502020204030204" pitchFamily="34" charset="0"/>
                <a:cs typeface="Calibri" panose="020F0502020204030204" pitchFamily="34" charset="0"/>
              </a:rPr>
              <a:t>UNICEF’s unique role as a convener at country level has enabled strengthening of budgets and leveraging of resources for children, and accelerating investments in children and human capital</a:t>
            </a:r>
          </a:p>
          <a:p>
            <a:pPr marL="349415" indent="-349415" defTabSz="931774">
              <a:lnSpc>
                <a:spcPct val="107000"/>
              </a:lnSpc>
              <a:spcAft>
                <a:spcPts val="815"/>
              </a:spcAft>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 adopts a right-based approach to financing to ensure universal and equitable access to social services and leaving no one behind.  To ensure realizing a universal agenda, we focus on equity, participation and reaching all children, including those most vulnerable and marginalized. </a:t>
            </a:r>
          </a:p>
          <a:p>
            <a:pPr marL="349415" indent="-349415" defTabSz="931774">
              <a:lnSpc>
                <a:spcPct val="107000"/>
              </a:lnSpc>
              <a:spcAft>
                <a:spcPts val="815"/>
              </a:spcAft>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 undertakes evidence generation, advocacy, and policy dialogue to make children a priority in public budgets.  UNICEF  translates evidence-based advocacy and policy dialogue into programmatic interventions that have positive impacts on social sectors financing.</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9415" indent="-349415" defTabSz="931774">
              <a:lnSpc>
                <a:spcPct val="107000"/>
              </a:lnSpc>
              <a:spcAft>
                <a:spcPts val="815"/>
              </a:spcAft>
              <a:buFont typeface="+mj-lt"/>
              <a:buAutoNum type="arabicPeriod"/>
              <a:defRPr/>
            </a:pPr>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UNICEF applies a system strengthening approach at both central and subnational levels of government, with a focus on public finance management reforms, performance-based budgeting, and subnational financial flows.  </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9415" indent="-349415" defTabSz="931774">
              <a:lnSpc>
                <a:spcPct val="107000"/>
              </a:lnSpc>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 works with government and partners to actively engage in all stages of the budget process - strategic planning, budget preparation, implementation, and reporting - to build an evidence-based case to improve social services for children.</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9415" indent="-349415" defTabSz="931774">
              <a:lnSpc>
                <a:spcPct val="107000"/>
              </a:lnSpc>
              <a:spcAft>
                <a:spcPts val="815"/>
              </a:spcAft>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 has been instrumental in safeguarding social spending and in supporting the expansion of fiscal space.  This includes mobilizing domestic resources as well as leveraging international resources through mechanisms such as scaled up Official Development Assistance, debt relief, bonds, and concessional lending. </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9415" indent="-349415" defTabSz="931774">
              <a:lnSpc>
                <a:spcPct val="107000"/>
              </a:lnSpc>
              <a:spcAft>
                <a:spcPts val="815"/>
              </a:spcAft>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 leverages its expertise on public finance in all different contexts including humanitarian and fragile contexts, while ensuring transparency, systems strengthening and promoting the nexus between development and humanitarian action.   </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9415" indent="-349415" defTabSz="931774">
              <a:lnSpc>
                <a:spcPct val="107000"/>
              </a:lnSpc>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 works in partnership to enhance investments in in children and human capital</a:t>
            </a:r>
          </a:p>
          <a:p>
            <a:pPr marL="349415" indent="-349415" defTabSz="931774">
              <a:lnSpc>
                <a:spcPct val="107000"/>
              </a:lnSpc>
              <a:buFont typeface="+mj-lt"/>
              <a:buAutoNum type="arabicPeriod"/>
              <a:defRPr/>
            </a:pPr>
            <a:r>
              <a:rPr lang="en-GB" sz="1100" b="1" dirty="0">
                <a:solidFill>
                  <a:prstClr val="black"/>
                </a:solidFill>
                <a:latin typeface="Calibri" panose="020F0502020204030204" pitchFamily="34" charset="0"/>
                <a:ea typeface="Calibri" panose="020F0502020204030204" pitchFamily="34" charset="0"/>
              </a:rPr>
              <a:t>UNICEF has strong field presence and long-standing public finance work at country level, for over 10 years</a:t>
            </a:r>
          </a:p>
          <a:p>
            <a:pPr marL="349415" indent="-349415" defTabSz="931774">
              <a:lnSpc>
                <a:spcPct val="107000"/>
              </a:lnSpc>
              <a:buFont typeface="+mj-lt"/>
              <a:buAutoNum type="arabicPeriod"/>
              <a:defRPr/>
            </a:pPr>
            <a:r>
              <a:rPr lang="en-US" sz="1100" b="1" dirty="0">
                <a:solidFill>
                  <a:prstClr val="black"/>
                </a:solidFill>
                <a:latin typeface="Calibri" panose="020F0502020204030204" pitchFamily="34" charset="0"/>
                <a:ea typeface="Calibri" panose="020F0502020204030204" pitchFamily="34" charset="0"/>
              </a:rPr>
              <a:t>Public finance capacity strengthening of UNICEF’s technical staff as well as senior leaders as an </a:t>
            </a:r>
            <a:r>
              <a:rPr lang="en-US" sz="1100" b="1" dirty="0" err="1">
                <a:solidFill>
                  <a:prstClr val="black"/>
                </a:solidFill>
                <a:latin typeface="Calibri" panose="020F0502020204030204" pitchFamily="34" charset="0"/>
                <a:ea typeface="Calibri" panose="020F0502020204030204" pitchFamily="34" charset="0"/>
              </a:rPr>
              <a:t>organisational</a:t>
            </a:r>
            <a:r>
              <a:rPr lang="en-US" sz="1100" b="1" dirty="0">
                <a:solidFill>
                  <a:prstClr val="black"/>
                </a:solidFill>
                <a:latin typeface="Calibri" panose="020F0502020204030204" pitchFamily="34" charset="0"/>
                <a:ea typeface="Calibri" panose="020F0502020204030204" pitchFamily="34" charset="0"/>
              </a:rPr>
              <a:t> priority</a:t>
            </a:r>
          </a:p>
          <a:p>
            <a:pPr marL="349415" indent="-349415" defTabSz="931774">
              <a:lnSpc>
                <a:spcPct val="107000"/>
              </a:lnSpc>
              <a:spcAft>
                <a:spcPts val="815"/>
              </a:spcAft>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UNICEF’s public finance work is guided by a clear vision on how to achieve results for children and is supported by technical guidance to UNICEF staff on public finance programming approaches with UNICEF’s Global Public Finance for Children framework, and an action-oriented public finance toolkit</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9415" indent="-349415" defTabSz="931774">
              <a:lnSpc>
                <a:spcPct val="107000"/>
              </a:lnSpc>
              <a:spcAft>
                <a:spcPts val="815"/>
              </a:spcAft>
              <a:buFont typeface="+mj-lt"/>
              <a:buAutoNum type="arabicPeriod"/>
              <a:defRPr/>
            </a:pP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UNICEF’s global evidence and advocacy on safeguarding social spending and advancing investments in human capital has influenced decision and policy makers and has been cited in key global financing documents.</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defTabSz="931774">
              <a:lnSpc>
                <a:spcPct val="107000"/>
              </a:lnSpc>
              <a:defRPr/>
            </a:pPr>
            <a:endParaRPr lang="en-US" sz="1100" b="1" i="1"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defTabSz="931774">
              <a:lnSpc>
                <a:spcPct val="107000"/>
              </a:lnSpc>
              <a:defRPr/>
            </a:pPr>
            <a:endParaRPr lang="en-US" dirty="0"/>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86639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09895-A7F2-4574-8B76-E00B387806F6}" type="slidenum">
              <a:rPr lang="en-US" smtClean="0"/>
              <a:t>6</a:t>
            </a:fld>
            <a:endParaRPr lang="en-US"/>
          </a:p>
        </p:txBody>
      </p:sp>
    </p:spTree>
    <p:extLst>
      <p:ext uri="{BB962C8B-B14F-4D97-AF65-F5344CB8AC3E}">
        <p14:creationId xmlns:p14="http://schemas.microsoft.com/office/powerpoint/2010/main" val="323261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cs typeface="Calibri"/>
              </a:rPr>
              <a:t>Majority of HICs </a:t>
            </a:r>
            <a:r>
              <a:rPr lang="en-US"/>
              <a:t>are highly decentralized</a:t>
            </a:r>
            <a:r>
              <a:rPr lang="en-US">
                <a:cs typeface="Calibri"/>
              </a:rPr>
              <a:t>, including Canada, which is one of the most decentralized federations: therefore subnational finance is very important for improving child wellbeing. </a:t>
            </a:r>
            <a:r>
              <a:rPr lang="en-US"/>
              <a:t>In the OECD countries , subnational governments - states, regions, municipalities - account for 40% of total public expenditure and 57% of total public investment in their countries.</a:t>
            </a:r>
          </a:p>
          <a:p>
            <a:r>
              <a:rPr lang="en-US">
                <a:cs typeface="Calibri"/>
              </a:rPr>
              <a:t>In Canada subnational</a:t>
            </a:r>
            <a:r>
              <a:rPr lang="en-US"/>
              <a:t> government expenditure (SNG) as a percentage of GDP is more than 53% in 2020 (increase form 31% in 2013). SNG investment is particularly large in the federal countries, accounting for 63.1% of public investment (close to 90% in Belgium and Canada), against about 33.9% in the unitary countries. </a:t>
            </a:r>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23261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defTabSz="931774">
              <a:defRPr/>
            </a:pPr>
            <a:fld id="{C7609895-A7F2-4574-8B76-E00B387806F6}"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85121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7609895-A7F2-4574-8B76-E00B387806F6}" type="slidenum">
              <a:rPr lang="en-US" smtClean="0"/>
              <a:t>10</a:t>
            </a:fld>
            <a:endParaRPr lang="en-US"/>
          </a:p>
        </p:txBody>
      </p:sp>
    </p:spTree>
    <p:extLst>
      <p:ext uri="{BB962C8B-B14F-4D97-AF65-F5344CB8AC3E}">
        <p14:creationId xmlns:p14="http://schemas.microsoft.com/office/powerpoint/2010/main" val="5889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7609895-A7F2-4574-8B76-E00B387806F6}" type="slidenum">
              <a:rPr lang="en-US" smtClean="0"/>
              <a:t>12</a:t>
            </a:fld>
            <a:endParaRPr lang="en-US"/>
          </a:p>
        </p:txBody>
      </p:sp>
    </p:spTree>
    <p:extLst>
      <p:ext uri="{BB962C8B-B14F-4D97-AF65-F5344CB8AC3E}">
        <p14:creationId xmlns:p14="http://schemas.microsoft.com/office/powerpoint/2010/main" val="291535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0198-C9F3-46D9-A834-1089D2433C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668553-E7C2-4DC9-924E-330AC1C61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6A010-9214-43EB-9184-1AA0502ACCA6}"/>
              </a:ext>
            </a:extLst>
          </p:cNvPr>
          <p:cNvSpPr>
            <a:spLocks noGrp="1"/>
          </p:cNvSpPr>
          <p:nvPr>
            <p:ph type="dt" sz="half" idx="10"/>
          </p:nvPr>
        </p:nvSpPr>
        <p:spPr/>
        <p:txBody>
          <a:bodyPr/>
          <a:lstStyle/>
          <a:p>
            <a:fld id="{C12F626F-7424-4E09-8DBC-2BA3DDA378E0}" type="datetime1">
              <a:rPr lang="en-US" smtClean="0"/>
              <a:t>3/18/2024</a:t>
            </a:fld>
            <a:endParaRPr lang="en-US"/>
          </a:p>
        </p:txBody>
      </p:sp>
      <p:sp>
        <p:nvSpPr>
          <p:cNvPr id="5" name="Footer Placeholder 4">
            <a:extLst>
              <a:ext uri="{FF2B5EF4-FFF2-40B4-BE49-F238E27FC236}">
                <a16:creationId xmlns:a16="http://schemas.microsoft.com/office/drawing/2014/main" id="{792F9D19-4BA0-4780-AE5E-C7B805925BB9}"/>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960FBEB9-628E-4BE5-898F-8E3C377C539E}"/>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31176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EBB5-CF6C-4A29-87EA-3BB2556DAB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52FE3-F71C-4ED4-9B54-C8C1A77514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853EB-FCF8-4C27-82BC-262B3E806728}"/>
              </a:ext>
            </a:extLst>
          </p:cNvPr>
          <p:cNvSpPr>
            <a:spLocks noGrp="1"/>
          </p:cNvSpPr>
          <p:nvPr>
            <p:ph type="dt" sz="half" idx="10"/>
          </p:nvPr>
        </p:nvSpPr>
        <p:spPr/>
        <p:txBody>
          <a:bodyPr/>
          <a:lstStyle/>
          <a:p>
            <a:fld id="{C5A312A2-F096-4C59-97BB-6CA9CBF92AA1}" type="datetime1">
              <a:rPr lang="en-US" smtClean="0"/>
              <a:t>3/18/2024</a:t>
            </a:fld>
            <a:endParaRPr lang="en-US"/>
          </a:p>
        </p:txBody>
      </p:sp>
      <p:sp>
        <p:nvSpPr>
          <p:cNvPr id="5" name="Footer Placeholder 4">
            <a:extLst>
              <a:ext uri="{FF2B5EF4-FFF2-40B4-BE49-F238E27FC236}">
                <a16:creationId xmlns:a16="http://schemas.microsoft.com/office/drawing/2014/main" id="{5D14A8E3-5533-4F36-936C-EEB96F4DFF21}"/>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AF8E84E5-1412-480F-B484-EA83ED854AF2}"/>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424235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0C368-363B-4D6D-B82A-B04EA55062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226E4-180D-4EDA-9150-F51730882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B43DE-F6C4-47A1-8E11-7CDEDA4ACEF9}"/>
              </a:ext>
            </a:extLst>
          </p:cNvPr>
          <p:cNvSpPr>
            <a:spLocks noGrp="1"/>
          </p:cNvSpPr>
          <p:nvPr>
            <p:ph type="dt" sz="half" idx="10"/>
          </p:nvPr>
        </p:nvSpPr>
        <p:spPr/>
        <p:txBody>
          <a:bodyPr/>
          <a:lstStyle/>
          <a:p>
            <a:fld id="{53017297-9DAB-4E69-BD78-0F0522DDA167}" type="datetime1">
              <a:rPr lang="en-US" smtClean="0"/>
              <a:t>3/18/2024</a:t>
            </a:fld>
            <a:endParaRPr lang="en-US"/>
          </a:p>
        </p:txBody>
      </p:sp>
      <p:sp>
        <p:nvSpPr>
          <p:cNvPr id="5" name="Footer Placeholder 4">
            <a:extLst>
              <a:ext uri="{FF2B5EF4-FFF2-40B4-BE49-F238E27FC236}">
                <a16:creationId xmlns:a16="http://schemas.microsoft.com/office/drawing/2014/main" id="{53F96D82-2CEC-4121-979A-13395CCD727F}"/>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A2778A76-7B3B-4B55-A19E-D80F7C0DD021}"/>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252426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0198-C9F3-46D9-A834-1089D2433C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668553-E7C2-4DC9-924E-330AC1C61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6A010-9214-43EB-9184-1AA0502ACCA6}"/>
              </a:ext>
            </a:extLst>
          </p:cNvPr>
          <p:cNvSpPr>
            <a:spLocks noGrp="1"/>
          </p:cNvSpPr>
          <p:nvPr>
            <p:ph type="dt" sz="half" idx="10"/>
          </p:nvPr>
        </p:nvSpPr>
        <p:spPr/>
        <p:txBody>
          <a:bodyPr/>
          <a:lstStyle/>
          <a:p>
            <a:fld id="{C12F626F-7424-4E09-8DBC-2BA3DDA378E0}" type="datetime1">
              <a:rPr lang="en-US" smtClean="0"/>
              <a:t>3/18/2024</a:t>
            </a:fld>
            <a:endParaRPr lang="en-US"/>
          </a:p>
        </p:txBody>
      </p:sp>
      <p:sp>
        <p:nvSpPr>
          <p:cNvPr id="5" name="Footer Placeholder 4">
            <a:extLst>
              <a:ext uri="{FF2B5EF4-FFF2-40B4-BE49-F238E27FC236}">
                <a16:creationId xmlns:a16="http://schemas.microsoft.com/office/drawing/2014/main" id="{792F9D19-4BA0-4780-AE5E-C7B805925BB9}"/>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960FBEB9-628E-4BE5-898F-8E3C377C539E}"/>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70061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A00E-7E4E-4A18-BBF4-CEBB9E68D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6C0F1-F73E-4563-9E79-AAA1C9B0B3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0CD0D-1A76-4F30-BE1C-FDD968B99D80}"/>
              </a:ext>
            </a:extLst>
          </p:cNvPr>
          <p:cNvSpPr>
            <a:spLocks noGrp="1"/>
          </p:cNvSpPr>
          <p:nvPr>
            <p:ph type="dt" sz="half" idx="10"/>
          </p:nvPr>
        </p:nvSpPr>
        <p:spPr/>
        <p:txBody>
          <a:bodyPr/>
          <a:lstStyle/>
          <a:p>
            <a:fld id="{AB6D6B7E-F63E-4218-B1AB-036548F82720}" type="datetime1">
              <a:rPr lang="en-US" smtClean="0"/>
              <a:t>3/18/2024</a:t>
            </a:fld>
            <a:endParaRPr lang="en-US"/>
          </a:p>
        </p:txBody>
      </p:sp>
      <p:sp>
        <p:nvSpPr>
          <p:cNvPr id="5" name="Footer Placeholder 4">
            <a:extLst>
              <a:ext uri="{FF2B5EF4-FFF2-40B4-BE49-F238E27FC236}">
                <a16:creationId xmlns:a16="http://schemas.microsoft.com/office/drawing/2014/main" id="{8C7AF40A-1740-4243-9CC8-DF5FDD5D4E06}"/>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72D05676-1D75-4D38-802D-021C1990C276}"/>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2806482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2862-ABF2-4A2D-BC9B-A7870D4532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5AD6D5-C525-4B3F-BF21-277DA8D1A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6E6E9-2AFB-4875-B237-92AA2FA45448}"/>
              </a:ext>
            </a:extLst>
          </p:cNvPr>
          <p:cNvSpPr>
            <a:spLocks noGrp="1"/>
          </p:cNvSpPr>
          <p:nvPr>
            <p:ph type="dt" sz="half" idx="10"/>
          </p:nvPr>
        </p:nvSpPr>
        <p:spPr/>
        <p:txBody>
          <a:bodyPr/>
          <a:lstStyle/>
          <a:p>
            <a:fld id="{A995791A-0553-4324-A2EC-ADEF01A11F50}" type="datetime1">
              <a:rPr lang="en-US" smtClean="0"/>
              <a:t>3/18/2024</a:t>
            </a:fld>
            <a:endParaRPr lang="en-US"/>
          </a:p>
        </p:txBody>
      </p:sp>
      <p:sp>
        <p:nvSpPr>
          <p:cNvPr id="5" name="Footer Placeholder 4">
            <a:extLst>
              <a:ext uri="{FF2B5EF4-FFF2-40B4-BE49-F238E27FC236}">
                <a16:creationId xmlns:a16="http://schemas.microsoft.com/office/drawing/2014/main" id="{E75CCBF4-6717-4C2B-AE39-084FD8762C55}"/>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2689AC56-9981-4278-9CD5-035D45FC0FD0}"/>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79185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D69-F09B-481E-888A-A8F23EA66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7207B-9B55-4136-8A8C-6B40E427A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451C76-6D27-4AC9-A83B-AF143A2E2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5CBEB9-16D3-4D73-98E9-F91455D33949}"/>
              </a:ext>
            </a:extLst>
          </p:cNvPr>
          <p:cNvSpPr>
            <a:spLocks noGrp="1"/>
          </p:cNvSpPr>
          <p:nvPr>
            <p:ph type="dt" sz="half" idx="10"/>
          </p:nvPr>
        </p:nvSpPr>
        <p:spPr/>
        <p:txBody>
          <a:bodyPr/>
          <a:lstStyle/>
          <a:p>
            <a:fld id="{3F103BB8-DA52-4E34-85B4-3A410B5FC330}" type="datetime1">
              <a:rPr lang="en-US" smtClean="0"/>
              <a:t>3/18/2024</a:t>
            </a:fld>
            <a:endParaRPr lang="en-US"/>
          </a:p>
        </p:txBody>
      </p:sp>
      <p:sp>
        <p:nvSpPr>
          <p:cNvPr id="6" name="Footer Placeholder 5">
            <a:extLst>
              <a:ext uri="{FF2B5EF4-FFF2-40B4-BE49-F238E27FC236}">
                <a16:creationId xmlns:a16="http://schemas.microsoft.com/office/drawing/2014/main" id="{36633DE9-1B0B-4FA8-BC9E-4352E4CC2AD5}"/>
              </a:ext>
            </a:extLst>
          </p:cNvPr>
          <p:cNvSpPr>
            <a:spLocks noGrp="1"/>
          </p:cNvSpPr>
          <p:nvPr>
            <p:ph type="ftr" sz="quarter" idx="11"/>
          </p:nvPr>
        </p:nvSpPr>
        <p:spPr/>
        <p:txBody>
          <a:bodyPr/>
          <a:lstStyle/>
          <a:p>
            <a:r>
              <a:rPr lang="en-US"/>
              <a:t>CRC Guidance Note on Public Finance</a:t>
            </a:r>
          </a:p>
        </p:txBody>
      </p:sp>
      <p:sp>
        <p:nvSpPr>
          <p:cNvPr id="7" name="Slide Number Placeholder 6">
            <a:extLst>
              <a:ext uri="{FF2B5EF4-FFF2-40B4-BE49-F238E27FC236}">
                <a16:creationId xmlns:a16="http://schemas.microsoft.com/office/drawing/2014/main" id="{491EB4D6-BE02-47C1-BE04-8D511EBF125F}"/>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2186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0926-7A9C-48AC-9E3B-62BCD4CDC8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D56CE-9C5B-4B77-8A29-1258C4CC0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6D072-E213-4915-B4DE-D26D172E0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96807-8C05-4125-A92F-1E7E80DF5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B0732E-E3AB-4B1D-A2E5-CB0205977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BE94D-73D1-4488-9D93-6492500754AA}"/>
              </a:ext>
            </a:extLst>
          </p:cNvPr>
          <p:cNvSpPr>
            <a:spLocks noGrp="1"/>
          </p:cNvSpPr>
          <p:nvPr>
            <p:ph type="dt" sz="half" idx="10"/>
          </p:nvPr>
        </p:nvSpPr>
        <p:spPr/>
        <p:txBody>
          <a:bodyPr/>
          <a:lstStyle/>
          <a:p>
            <a:fld id="{05119F1D-3F9C-4112-BAEA-0A67FF6C1CA5}" type="datetime1">
              <a:rPr lang="en-US" smtClean="0"/>
              <a:t>3/18/2024</a:t>
            </a:fld>
            <a:endParaRPr lang="en-US"/>
          </a:p>
        </p:txBody>
      </p:sp>
      <p:sp>
        <p:nvSpPr>
          <p:cNvPr id="8" name="Footer Placeholder 7">
            <a:extLst>
              <a:ext uri="{FF2B5EF4-FFF2-40B4-BE49-F238E27FC236}">
                <a16:creationId xmlns:a16="http://schemas.microsoft.com/office/drawing/2014/main" id="{5BF1E58F-72D7-47EB-AB67-80F801E6A2ED}"/>
              </a:ext>
            </a:extLst>
          </p:cNvPr>
          <p:cNvSpPr>
            <a:spLocks noGrp="1"/>
          </p:cNvSpPr>
          <p:nvPr>
            <p:ph type="ftr" sz="quarter" idx="11"/>
          </p:nvPr>
        </p:nvSpPr>
        <p:spPr/>
        <p:txBody>
          <a:bodyPr/>
          <a:lstStyle/>
          <a:p>
            <a:r>
              <a:rPr lang="en-US"/>
              <a:t>CRC Guidance Note on Public Finance</a:t>
            </a:r>
          </a:p>
        </p:txBody>
      </p:sp>
      <p:sp>
        <p:nvSpPr>
          <p:cNvPr id="9" name="Slide Number Placeholder 8">
            <a:extLst>
              <a:ext uri="{FF2B5EF4-FFF2-40B4-BE49-F238E27FC236}">
                <a16:creationId xmlns:a16="http://schemas.microsoft.com/office/drawing/2014/main" id="{545F3B36-5A06-4570-9C9E-23049DE41CF2}"/>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3547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FC39-E219-42C5-AEA8-BCDA47763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FB25BF-5622-422D-89F1-448E96F9FF4E}"/>
              </a:ext>
            </a:extLst>
          </p:cNvPr>
          <p:cNvSpPr>
            <a:spLocks noGrp="1"/>
          </p:cNvSpPr>
          <p:nvPr>
            <p:ph type="dt" sz="half" idx="10"/>
          </p:nvPr>
        </p:nvSpPr>
        <p:spPr/>
        <p:txBody>
          <a:bodyPr/>
          <a:lstStyle/>
          <a:p>
            <a:fld id="{AC9E58EB-6CB7-4F3F-8939-64CBAD7E3AFD}" type="datetime1">
              <a:rPr lang="en-US" smtClean="0"/>
              <a:t>3/18/2024</a:t>
            </a:fld>
            <a:endParaRPr lang="en-US"/>
          </a:p>
        </p:txBody>
      </p:sp>
      <p:sp>
        <p:nvSpPr>
          <p:cNvPr id="4" name="Footer Placeholder 3">
            <a:extLst>
              <a:ext uri="{FF2B5EF4-FFF2-40B4-BE49-F238E27FC236}">
                <a16:creationId xmlns:a16="http://schemas.microsoft.com/office/drawing/2014/main" id="{6EC4ABA4-3AE7-4D94-98DC-AED2B6CC75E7}"/>
              </a:ext>
            </a:extLst>
          </p:cNvPr>
          <p:cNvSpPr>
            <a:spLocks noGrp="1"/>
          </p:cNvSpPr>
          <p:nvPr>
            <p:ph type="ftr" sz="quarter" idx="11"/>
          </p:nvPr>
        </p:nvSpPr>
        <p:spPr/>
        <p:txBody>
          <a:bodyPr/>
          <a:lstStyle/>
          <a:p>
            <a:r>
              <a:rPr lang="en-US"/>
              <a:t>CRC Guidance Note on Public Finance</a:t>
            </a:r>
          </a:p>
        </p:txBody>
      </p:sp>
      <p:sp>
        <p:nvSpPr>
          <p:cNvPr id="5" name="Slide Number Placeholder 4">
            <a:extLst>
              <a:ext uri="{FF2B5EF4-FFF2-40B4-BE49-F238E27FC236}">
                <a16:creationId xmlns:a16="http://schemas.microsoft.com/office/drawing/2014/main" id="{8B6BB9DB-ED05-45B1-A06E-0760BB177A2E}"/>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044781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C17AF-BD77-4E5B-9DD5-0390AB932E1B}"/>
              </a:ext>
            </a:extLst>
          </p:cNvPr>
          <p:cNvSpPr>
            <a:spLocks noGrp="1"/>
          </p:cNvSpPr>
          <p:nvPr>
            <p:ph type="dt" sz="half" idx="10"/>
          </p:nvPr>
        </p:nvSpPr>
        <p:spPr/>
        <p:txBody>
          <a:bodyPr/>
          <a:lstStyle/>
          <a:p>
            <a:fld id="{54340622-F01C-4F64-BD21-0813A00B9D72}" type="datetime1">
              <a:rPr lang="en-US" smtClean="0"/>
              <a:t>3/18/2024</a:t>
            </a:fld>
            <a:endParaRPr lang="en-US"/>
          </a:p>
        </p:txBody>
      </p:sp>
      <p:sp>
        <p:nvSpPr>
          <p:cNvPr id="3" name="Footer Placeholder 2">
            <a:extLst>
              <a:ext uri="{FF2B5EF4-FFF2-40B4-BE49-F238E27FC236}">
                <a16:creationId xmlns:a16="http://schemas.microsoft.com/office/drawing/2014/main" id="{6152C080-68DD-4FB8-8E34-17CA0A3D919C}"/>
              </a:ext>
            </a:extLst>
          </p:cNvPr>
          <p:cNvSpPr>
            <a:spLocks noGrp="1"/>
          </p:cNvSpPr>
          <p:nvPr>
            <p:ph type="ftr" sz="quarter" idx="11"/>
          </p:nvPr>
        </p:nvSpPr>
        <p:spPr/>
        <p:txBody>
          <a:bodyPr/>
          <a:lstStyle/>
          <a:p>
            <a:r>
              <a:rPr lang="en-US"/>
              <a:t>CRC Guidance Note on Public Finance</a:t>
            </a:r>
          </a:p>
        </p:txBody>
      </p:sp>
      <p:sp>
        <p:nvSpPr>
          <p:cNvPr id="4" name="Slide Number Placeholder 3">
            <a:extLst>
              <a:ext uri="{FF2B5EF4-FFF2-40B4-BE49-F238E27FC236}">
                <a16:creationId xmlns:a16="http://schemas.microsoft.com/office/drawing/2014/main" id="{0B58989B-B34E-4B42-945F-6FE884ECE0FB}"/>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90151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F41C-BC9D-4DF0-8861-1538A67A0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14ADB0-50BA-43D0-BAAC-C47D88F27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FC795-9617-4B89-B041-AB8EE2BBF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DC7951-CD21-4F7E-B67A-228535725744}"/>
              </a:ext>
            </a:extLst>
          </p:cNvPr>
          <p:cNvSpPr>
            <a:spLocks noGrp="1"/>
          </p:cNvSpPr>
          <p:nvPr>
            <p:ph type="dt" sz="half" idx="10"/>
          </p:nvPr>
        </p:nvSpPr>
        <p:spPr/>
        <p:txBody>
          <a:bodyPr/>
          <a:lstStyle/>
          <a:p>
            <a:fld id="{3E056F1E-F4CC-44F0-9F84-2776AC5AD140}" type="datetime1">
              <a:rPr lang="en-US" smtClean="0"/>
              <a:t>3/18/2024</a:t>
            </a:fld>
            <a:endParaRPr lang="en-US"/>
          </a:p>
        </p:txBody>
      </p:sp>
      <p:sp>
        <p:nvSpPr>
          <p:cNvPr id="6" name="Footer Placeholder 5">
            <a:extLst>
              <a:ext uri="{FF2B5EF4-FFF2-40B4-BE49-F238E27FC236}">
                <a16:creationId xmlns:a16="http://schemas.microsoft.com/office/drawing/2014/main" id="{13F4640A-3156-43B4-B5D4-AE05CE7829AB}"/>
              </a:ext>
            </a:extLst>
          </p:cNvPr>
          <p:cNvSpPr>
            <a:spLocks noGrp="1"/>
          </p:cNvSpPr>
          <p:nvPr>
            <p:ph type="ftr" sz="quarter" idx="11"/>
          </p:nvPr>
        </p:nvSpPr>
        <p:spPr/>
        <p:txBody>
          <a:bodyPr/>
          <a:lstStyle/>
          <a:p>
            <a:r>
              <a:rPr lang="en-US"/>
              <a:t>CRC Guidance Note on Public Finance</a:t>
            </a:r>
          </a:p>
        </p:txBody>
      </p:sp>
      <p:sp>
        <p:nvSpPr>
          <p:cNvPr id="7" name="Slide Number Placeholder 6">
            <a:extLst>
              <a:ext uri="{FF2B5EF4-FFF2-40B4-BE49-F238E27FC236}">
                <a16:creationId xmlns:a16="http://schemas.microsoft.com/office/drawing/2014/main" id="{3902E148-FE4F-43AD-8494-B74B82D89B84}"/>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96685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A00E-7E4E-4A18-BBF4-CEBB9E68D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6C0F1-F73E-4563-9E79-AAA1C9B0B3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0CD0D-1A76-4F30-BE1C-FDD968B99D80}"/>
              </a:ext>
            </a:extLst>
          </p:cNvPr>
          <p:cNvSpPr>
            <a:spLocks noGrp="1"/>
          </p:cNvSpPr>
          <p:nvPr>
            <p:ph type="dt" sz="half" idx="10"/>
          </p:nvPr>
        </p:nvSpPr>
        <p:spPr/>
        <p:txBody>
          <a:bodyPr/>
          <a:lstStyle/>
          <a:p>
            <a:fld id="{AB6D6B7E-F63E-4218-B1AB-036548F82720}" type="datetime1">
              <a:rPr lang="en-US" smtClean="0"/>
              <a:t>3/18/2024</a:t>
            </a:fld>
            <a:endParaRPr lang="en-US"/>
          </a:p>
        </p:txBody>
      </p:sp>
      <p:sp>
        <p:nvSpPr>
          <p:cNvPr id="5" name="Footer Placeholder 4">
            <a:extLst>
              <a:ext uri="{FF2B5EF4-FFF2-40B4-BE49-F238E27FC236}">
                <a16:creationId xmlns:a16="http://schemas.microsoft.com/office/drawing/2014/main" id="{8C7AF40A-1740-4243-9CC8-DF5FDD5D4E06}"/>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72D05676-1D75-4D38-802D-021C1990C276}"/>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388158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765A-3D77-415D-A029-88770EBE8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CD55B-06D0-4125-808B-102026512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DA33B-5C33-44BE-AB9A-F3BF2BB31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5BD60-0EDA-4676-AB87-053D27C82E8E}"/>
              </a:ext>
            </a:extLst>
          </p:cNvPr>
          <p:cNvSpPr>
            <a:spLocks noGrp="1"/>
          </p:cNvSpPr>
          <p:nvPr>
            <p:ph type="dt" sz="half" idx="10"/>
          </p:nvPr>
        </p:nvSpPr>
        <p:spPr/>
        <p:txBody>
          <a:bodyPr/>
          <a:lstStyle/>
          <a:p>
            <a:fld id="{669FE657-C8C6-47E5-AC44-01E6DBFA2D57}" type="datetime1">
              <a:rPr lang="en-US" smtClean="0"/>
              <a:t>3/18/2024</a:t>
            </a:fld>
            <a:endParaRPr lang="en-US"/>
          </a:p>
        </p:txBody>
      </p:sp>
      <p:sp>
        <p:nvSpPr>
          <p:cNvPr id="6" name="Footer Placeholder 5">
            <a:extLst>
              <a:ext uri="{FF2B5EF4-FFF2-40B4-BE49-F238E27FC236}">
                <a16:creationId xmlns:a16="http://schemas.microsoft.com/office/drawing/2014/main" id="{9839AFF5-9112-4C1D-9417-32DCDDB6BFFF}"/>
              </a:ext>
            </a:extLst>
          </p:cNvPr>
          <p:cNvSpPr>
            <a:spLocks noGrp="1"/>
          </p:cNvSpPr>
          <p:nvPr>
            <p:ph type="ftr" sz="quarter" idx="11"/>
          </p:nvPr>
        </p:nvSpPr>
        <p:spPr/>
        <p:txBody>
          <a:bodyPr/>
          <a:lstStyle/>
          <a:p>
            <a:r>
              <a:rPr lang="en-US"/>
              <a:t>CRC Guidance Note on Public Finance</a:t>
            </a:r>
          </a:p>
        </p:txBody>
      </p:sp>
      <p:sp>
        <p:nvSpPr>
          <p:cNvPr id="7" name="Slide Number Placeholder 6">
            <a:extLst>
              <a:ext uri="{FF2B5EF4-FFF2-40B4-BE49-F238E27FC236}">
                <a16:creationId xmlns:a16="http://schemas.microsoft.com/office/drawing/2014/main" id="{204529B8-D041-4159-88A0-A4494F38B4B6}"/>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2976576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EBB5-CF6C-4A29-87EA-3BB2556DAB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52FE3-F71C-4ED4-9B54-C8C1A77514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853EB-FCF8-4C27-82BC-262B3E806728}"/>
              </a:ext>
            </a:extLst>
          </p:cNvPr>
          <p:cNvSpPr>
            <a:spLocks noGrp="1"/>
          </p:cNvSpPr>
          <p:nvPr>
            <p:ph type="dt" sz="half" idx="10"/>
          </p:nvPr>
        </p:nvSpPr>
        <p:spPr/>
        <p:txBody>
          <a:bodyPr/>
          <a:lstStyle/>
          <a:p>
            <a:fld id="{C5A312A2-F096-4C59-97BB-6CA9CBF92AA1}" type="datetime1">
              <a:rPr lang="en-US" smtClean="0"/>
              <a:t>3/18/2024</a:t>
            </a:fld>
            <a:endParaRPr lang="en-US"/>
          </a:p>
        </p:txBody>
      </p:sp>
      <p:sp>
        <p:nvSpPr>
          <p:cNvPr id="5" name="Footer Placeholder 4">
            <a:extLst>
              <a:ext uri="{FF2B5EF4-FFF2-40B4-BE49-F238E27FC236}">
                <a16:creationId xmlns:a16="http://schemas.microsoft.com/office/drawing/2014/main" id="{5D14A8E3-5533-4F36-936C-EEB96F4DFF21}"/>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AF8E84E5-1412-480F-B484-EA83ED854AF2}"/>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420808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0C368-363B-4D6D-B82A-B04EA55062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226E4-180D-4EDA-9150-F51730882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B43DE-F6C4-47A1-8E11-7CDEDA4ACEF9}"/>
              </a:ext>
            </a:extLst>
          </p:cNvPr>
          <p:cNvSpPr>
            <a:spLocks noGrp="1"/>
          </p:cNvSpPr>
          <p:nvPr>
            <p:ph type="dt" sz="half" idx="10"/>
          </p:nvPr>
        </p:nvSpPr>
        <p:spPr/>
        <p:txBody>
          <a:bodyPr/>
          <a:lstStyle/>
          <a:p>
            <a:fld id="{53017297-9DAB-4E69-BD78-0F0522DDA167}" type="datetime1">
              <a:rPr lang="en-US" smtClean="0"/>
              <a:t>3/18/2024</a:t>
            </a:fld>
            <a:endParaRPr lang="en-US"/>
          </a:p>
        </p:txBody>
      </p:sp>
      <p:sp>
        <p:nvSpPr>
          <p:cNvPr id="5" name="Footer Placeholder 4">
            <a:extLst>
              <a:ext uri="{FF2B5EF4-FFF2-40B4-BE49-F238E27FC236}">
                <a16:creationId xmlns:a16="http://schemas.microsoft.com/office/drawing/2014/main" id="{53F96D82-2CEC-4121-979A-13395CCD727F}"/>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A2778A76-7B3B-4B55-A19E-D80F7C0DD021}"/>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11930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2862-ABF2-4A2D-BC9B-A7870D4532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5AD6D5-C525-4B3F-BF21-277DA8D1A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6E6E9-2AFB-4875-B237-92AA2FA45448}"/>
              </a:ext>
            </a:extLst>
          </p:cNvPr>
          <p:cNvSpPr>
            <a:spLocks noGrp="1"/>
          </p:cNvSpPr>
          <p:nvPr>
            <p:ph type="dt" sz="half" idx="10"/>
          </p:nvPr>
        </p:nvSpPr>
        <p:spPr/>
        <p:txBody>
          <a:bodyPr/>
          <a:lstStyle/>
          <a:p>
            <a:fld id="{A995791A-0553-4324-A2EC-ADEF01A11F50}" type="datetime1">
              <a:rPr lang="en-US" smtClean="0"/>
              <a:t>3/18/2024</a:t>
            </a:fld>
            <a:endParaRPr lang="en-US"/>
          </a:p>
        </p:txBody>
      </p:sp>
      <p:sp>
        <p:nvSpPr>
          <p:cNvPr id="5" name="Footer Placeholder 4">
            <a:extLst>
              <a:ext uri="{FF2B5EF4-FFF2-40B4-BE49-F238E27FC236}">
                <a16:creationId xmlns:a16="http://schemas.microsoft.com/office/drawing/2014/main" id="{E75CCBF4-6717-4C2B-AE39-084FD8762C55}"/>
              </a:ext>
            </a:extLst>
          </p:cNvPr>
          <p:cNvSpPr>
            <a:spLocks noGrp="1"/>
          </p:cNvSpPr>
          <p:nvPr>
            <p:ph type="ftr" sz="quarter" idx="11"/>
          </p:nvPr>
        </p:nvSpPr>
        <p:spPr/>
        <p:txBody>
          <a:bodyPr/>
          <a:lstStyle/>
          <a:p>
            <a:r>
              <a:rPr lang="en-US"/>
              <a:t>CRC Guidance Note on Public Finance</a:t>
            </a:r>
          </a:p>
        </p:txBody>
      </p:sp>
      <p:sp>
        <p:nvSpPr>
          <p:cNvPr id="6" name="Slide Number Placeholder 5">
            <a:extLst>
              <a:ext uri="{FF2B5EF4-FFF2-40B4-BE49-F238E27FC236}">
                <a16:creationId xmlns:a16="http://schemas.microsoft.com/office/drawing/2014/main" id="{2689AC56-9981-4278-9CD5-035D45FC0FD0}"/>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406876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D69-F09B-481E-888A-A8F23EA66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7207B-9B55-4136-8A8C-6B40E427A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451C76-6D27-4AC9-A83B-AF143A2E2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5CBEB9-16D3-4D73-98E9-F91455D33949}"/>
              </a:ext>
            </a:extLst>
          </p:cNvPr>
          <p:cNvSpPr>
            <a:spLocks noGrp="1"/>
          </p:cNvSpPr>
          <p:nvPr>
            <p:ph type="dt" sz="half" idx="10"/>
          </p:nvPr>
        </p:nvSpPr>
        <p:spPr/>
        <p:txBody>
          <a:bodyPr/>
          <a:lstStyle/>
          <a:p>
            <a:fld id="{3F103BB8-DA52-4E34-85B4-3A410B5FC330}" type="datetime1">
              <a:rPr lang="en-US" smtClean="0"/>
              <a:t>3/18/2024</a:t>
            </a:fld>
            <a:endParaRPr lang="en-US"/>
          </a:p>
        </p:txBody>
      </p:sp>
      <p:sp>
        <p:nvSpPr>
          <p:cNvPr id="6" name="Footer Placeholder 5">
            <a:extLst>
              <a:ext uri="{FF2B5EF4-FFF2-40B4-BE49-F238E27FC236}">
                <a16:creationId xmlns:a16="http://schemas.microsoft.com/office/drawing/2014/main" id="{36633DE9-1B0B-4FA8-BC9E-4352E4CC2AD5}"/>
              </a:ext>
            </a:extLst>
          </p:cNvPr>
          <p:cNvSpPr>
            <a:spLocks noGrp="1"/>
          </p:cNvSpPr>
          <p:nvPr>
            <p:ph type="ftr" sz="quarter" idx="11"/>
          </p:nvPr>
        </p:nvSpPr>
        <p:spPr/>
        <p:txBody>
          <a:bodyPr/>
          <a:lstStyle/>
          <a:p>
            <a:r>
              <a:rPr lang="en-US"/>
              <a:t>CRC Guidance Note on Public Finance</a:t>
            </a:r>
          </a:p>
        </p:txBody>
      </p:sp>
      <p:sp>
        <p:nvSpPr>
          <p:cNvPr id="7" name="Slide Number Placeholder 6">
            <a:extLst>
              <a:ext uri="{FF2B5EF4-FFF2-40B4-BE49-F238E27FC236}">
                <a16:creationId xmlns:a16="http://schemas.microsoft.com/office/drawing/2014/main" id="{491EB4D6-BE02-47C1-BE04-8D511EBF125F}"/>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44977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0926-7A9C-48AC-9E3B-62BCD4CDC8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D56CE-9C5B-4B77-8A29-1258C4CC0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6D072-E213-4915-B4DE-D26D172E0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96807-8C05-4125-A92F-1E7E80DF5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B0732E-E3AB-4B1D-A2E5-CB0205977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BE94D-73D1-4488-9D93-6492500754AA}"/>
              </a:ext>
            </a:extLst>
          </p:cNvPr>
          <p:cNvSpPr>
            <a:spLocks noGrp="1"/>
          </p:cNvSpPr>
          <p:nvPr>
            <p:ph type="dt" sz="half" idx="10"/>
          </p:nvPr>
        </p:nvSpPr>
        <p:spPr/>
        <p:txBody>
          <a:bodyPr/>
          <a:lstStyle/>
          <a:p>
            <a:fld id="{05119F1D-3F9C-4112-BAEA-0A67FF6C1CA5}" type="datetime1">
              <a:rPr lang="en-US" smtClean="0"/>
              <a:t>3/18/2024</a:t>
            </a:fld>
            <a:endParaRPr lang="en-US"/>
          </a:p>
        </p:txBody>
      </p:sp>
      <p:sp>
        <p:nvSpPr>
          <p:cNvPr id="8" name="Footer Placeholder 7">
            <a:extLst>
              <a:ext uri="{FF2B5EF4-FFF2-40B4-BE49-F238E27FC236}">
                <a16:creationId xmlns:a16="http://schemas.microsoft.com/office/drawing/2014/main" id="{5BF1E58F-72D7-47EB-AB67-80F801E6A2ED}"/>
              </a:ext>
            </a:extLst>
          </p:cNvPr>
          <p:cNvSpPr>
            <a:spLocks noGrp="1"/>
          </p:cNvSpPr>
          <p:nvPr>
            <p:ph type="ftr" sz="quarter" idx="11"/>
          </p:nvPr>
        </p:nvSpPr>
        <p:spPr/>
        <p:txBody>
          <a:bodyPr/>
          <a:lstStyle/>
          <a:p>
            <a:r>
              <a:rPr lang="en-US"/>
              <a:t>CRC Guidance Note on Public Finance</a:t>
            </a:r>
          </a:p>
        </p:txBody>
      </p:sp>
      <p:sp>
        <p:nvSpPr>
          <p:cNvPr id="9" name="Slide Number Placeholder 8">
            <a:extLst>
              <a:ext uri="{FF2B5EF4-FFF2-40B4-BE49-F238E27FC236}">
                <a16:creationId xmlns:a16="http://schemas.microsoft.com/office/drawing/2014/main" id="{545F3B36-5A06-4570-9C9E-23049DE41CF2}"/>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68591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FC39-E219-42C5-AEA8-BCDA47763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FB25BF-5622-422D-89F1-448E96F9FF4E}"/>
              </a:ext>
            </a:extLst>
          </p:cNvPr>
          <p:cNvSpPr>
            <a:spLocks noGrp="1"/>
          </p:cNvSpPr>
          <p:nvPr>
            <p:ph type="dt" sz="half" idx="10"/>
          </p:nvPr>
        </p:nvSpPr>
        <p:spPr/>
        <p:txBody>
          <a:bodyPr/>
          <a:lstStyle/>
          <a:p>
            <a:fld id="{AC9E58EB-6CB7-4F3F-8939-64CBAD7E3AFD}" type="datetime1">
              <a:rPr lang="en-US" smtClean="0"/>
              <a:t>3/18/2024</a:t>
            </a:fld>
            <a:endParaRPr lang="en-US"/>
          </a:p>
        </p:txBody>
      </p:sp>
      <p:sp>
        <p:nvSpPr>
          <p:cNvPr id="4" name="Footer Placeholder 3">
            <a:extLst>
              <a:ext uri="{FF2B5EF4-FFF2-40B4-BE49-F238E27FC236}">
                <a16:creationId xmlns:a16="http://schemas.microsoft.com/office/drawing/2014/main" id="{6EC4ABA4-3AE7-4D94-98DC-AED2B6CC75E7}"/>
              </a:ext>
            </a:extLst>
          </p:cNvPr>
          <p:cNvSpPr>
            <a:spLocks noGrp="1"/>
          </p:cNvSpPr>
          <p:nvPr>
            <p:ph type="ftr" sz="quarter" idx="11"/>
          </p:nvPr>
        </p:nvSpPr>
        <p:spPr/>
        <p:txBody>
          <a:bodyPr/>
          <a:lstStyle/>
          <a:p>
            <a:r>
              <a:rPr lang="en-US"/>
              <a:t>CRC Guidance Note on Public Finance</a:t>
            </a:r>
          </a:p>
        </p:txBody>
      </p:sp>
      <p:sp>
        <p:nvSpPr>
          <p:cNvPr id="5" name="Slide Number Placeholder 4">
            <a:extLst>
              <a:ext uri="{FF2B5EF4-FFF2-40B4-BE49-F238E27FC236}">
                <a16:creationId xmlns:a16="http://schemas.microsoft.com/office/drawing/2014/main" id="{8B6BB9DB-ED05-45B1-A06E-0760BB177A2E}"/>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209252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C17AF-BD77-4E5B-9DD5-0390AB932E1B}"/>
              </a:ext>
            </a:extLst>
          </p:cNvPr>
          <p:cNvSpPr>
            <a:spLocks noGrp="1"/>
          </p:cNvSpPr>
          <p:nvPr>
            <p:ph type="dt" sz="half" idx="10"/>
          </p:nvPr>
        </p:nvSpPr>
        <p:spPr/>
        <p:txBody>
          <a:bodyPr/>
          <a:lstStyle/>
          <a:p>
            <a:fld id="{54340622-F01C-4F64-BD21-0813A00B9D72}" type="datetime1">
              <a:rPr lang="en-US" smtClean="0"/>
              <a:t>3/18/2024</a:t>
            </a:fld>
            <a:endParaRPr lang="en-US"/>
          </a:p>
        </p:txBody>
      </p:sp>
      <p:sp>
        <p:nvSpPr>
          <p:cNvPr id="3" name="Footer Placeholder 2">
            <a:extLst>
              <a:ext uri="{FF2B5EF4-FFF2-40B4-BE49-F238E27FC236}">
                <a16:creationId xmlns:a16="http://schemas.microsoft.com/office/drawing/2014/main" id="{6152C080-68DD-4FB8-8E34-17CA0A3D919C}"/>
              </a:ext>
            </a:extLst>
          </p:cNvPr>
          <p:cNvSpPr>
            <a:spLocks noGrp="1"/>
          </p:cNvSpPr>
          <p:nvPr>
            <p:ph type="ftr" sz="quarter" idx="11"/>
          </p:nvPr>
        </p:nvSpPr>
        <p:spPr/>
        <p:txBody>
          <a:bodyPr/>
          <a:lstStyle/>
          <a:p>
            <a:r>
              <a:rPr lang="en-US"/>
              <a:t>CRC Guidance Note on Public Finance</a:t>
            </a:r>
          </a:p>
        </p:txBody>
      </p:sp>
      <p:sp>
        <p:nvSpPr>
          <p:cNvPr id="4" name="Slide Number Placeholder 3">
            <a:extLst>
              <a:ext uri="{FF2B5EF4-FFF2-40B4-BE49-F238E27FC236}">
                <a16:creationId xmlns:a16="http://schemas.microsoft.com/office/drawing/2014/main" id="{0B58989B-B34E-4B42-945F-6FE884ECE0FB}"/>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214334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F41C-BC9D-4DF0-8861-1538A67A0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14ADB0-50BA-43D0-BAAC-C47D88F27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FC795-9617-4B89-B041-AB8EE2BBF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DC7951-CD21-4F7E-B67A-228535725744}"/>
              </a:ext>
            </a:extLst>
          </p:cNvPr>
          <p:cNvSpPr>
            <a:spLocks noGrp="1"/>
          </p:cNvSpPr>
          <p:nvPr>
            <p:ph type="dt" sz="half" idx="10"/>
          </p:nvPr>
        </p:nvSpPr>
        <p:spPr/>
        <p:txBody>
          <a:bodyPr/>
          <a:lstStyle/>
          <a:p>
            <a:fld id="{3E056F1E-F4CC-44F0-9F84-2776AC5AD140}" type="datetime1">
              <a:rPr lang="en-US" smtClean="0"/>
              <a:t>3/18/2024</a:t>
            </a:fld>
            <a:endParaRPr lang="en-US"/>
          </a:p>
        </p:txBody>
      </p:sp>
      <p:sp>
        <p:nvSpPr>
          <p:cNvPr id="6" name="Footer Placeholder 5">
            <a:extLst>
              <a:ext uri="{FF2B5EF4-FFF2-40B4-BE49-F238E27FC236}">
                <a16:creationId xmlns:a16="http://schemas.microsoft.com/office/drawing/2014/main" id="{13F4640A-3156-43B4-B5D4-AE05CE7829AB}"/>
              </a:ext>
            </a:extLst>
          </p:cNvPr>
          <p:cNvSpPr>
            <a:spLocks noGrp="1"/>
          </p:cNvSpPr>
          <p:nvPr>
            <p:ph type="ftr" sz="quarter" idx="11"/>
          </p:nvPr>
        </p:nvSpPr>
        <p:spPr/>
        <p:txBody>
          <a:bodyPr/>
          <a:lstStyle/>
          <a:p>
            <a:r>
              <a:rPr lang="en-US"/>
              <a:t>CRC Guidance Note on Public Finance</a:t>
            </a:r>
          </a:p>
        </p:txBody>
      </p:sp>
      <p:sp>
        <p:nvSpPr>
          <p:cNvPr id="7" name="Slide Number Placeholder 6">
            <a:extLst>
              <a:ext uri="{FF2B5EF4-FFF2-40B4-BE49-F238E27FC236}">
                <a16:creationId xmlns:a16="http://schemas.microsoft.com/office/drawing/2014/main" id="{3902E148-FE4F-43AD-8494-B74B82D89B84}"/>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148197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765A-3D77-415D-A029-88770EBE8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CD55B-06D0-4125-808B-102026512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DA33B-5C33-44BE-AB9A-F3BF2BB31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5BD60-0EDA-4676-AB87-053D27C82E8E}"/>
              </a:ext>
            </a:extLst>
          </p:cNvPr>
          <p:cNvSpPr>
            <a:spLocks noGrp="1"/>
          </p:cNvSpPr>
          <p:nvPr>
            <p:ph type="dt" sz="half" idx="10"/>
          </p:nvPr>
        </p:nvSpPr>
        <p:spPr/>
        <p:txBody>
          <a:bodyPr/>
          <a:lstStyle/>
          <a:p>
            <a:fld id="{669FE657-C8C6-47E5-AC44-01E6DBFA2D57}" type="datetime1">
              <a:rPr lang="en-US" smtClean="0"/>
              <a:t>3/18/2024</a:t>
            </a:fld>
            <a:endParaRPr lang="en-US"/>
          </a:p>
        </p:txBody>
      </p:sp>
      <p:sp>
        <p:nvSpPr>
          <p:cNvPr id="6" name="Footer Placeholder 5">
            <a:extLst>
              <a:ext uri="{FF2B5EF4-FFF2-40B4-BE49-F238E27FC236}">
                <a16:creationId xmlns:a16="http://schemas.microsoft.com/office/drawing/2014/main" id="{9839AFF5-9112-4C1D-9417-32DCDDB6BFFF}"/>
              </a:ext>
            </a:extLst>
          </p:cNvPr>
          <p:cNvSpPr>
            <a:spLocks noGrp="1"/>
          </p:cNvSpPr>
          <p:nvPr>
            <p:ph type="ftr" sz="quarter" idx="11"/>
          </p:nvPr>
        </p:nvSpPr>
        <p:spPr/>
        <p:txBody>
          <a:bodyPr/>
          <a:lstStyle/>
          <a:p>
            <a:r>
              <a:rPr lang="en-US"/>
              <a:t>CRC Guidance Note on Public Finance</a:t>
            </a:r>
          </a:p>
        </p:txBody>
      </p:sp>
      <p:sp>
        <p:nvSpPr>
          <p:cNvPr id="7" name="Slide Number Placeholder 6">
            <a:extLst>
              <a:ext uri="{FF2B5EF4-FFF2-40B4-BE49-F238E27FC236}">
                <a16:creationId xmlns:a16="http://schemas.microsoft.com/office/drawing/2014/main" id="{204529B8-D041-4159-88A0-A4494F38B4B6}"/>
              </a:ext>
            </a:extLst>
          </p:cNvPr>
          <p:cNvSpPr>
            <a:spLocks noGrp="1"/>
          </p:cNvSpPr>
          <p:nvPr>
            <p:ph type="sldNum" sz="quarter" idx="12"/>
          </p:nvPr>
        </p:nvSpPr>
        <p:spPr/>
        <p:txBody>
          <a:bodyPr/>
          <a:lstStyle/>
          <a:p>
            <a:fld id="{020C9B5A-48BD-404B-B69E-6B61D9A5FE58}" type="slidenum">
              <a:rPr lang="en-US" smtClean="0"/>
              <a:t>‹Nº›</a:t>
            </a:fld>
            <a:endParaRPr lang="en-US"/>
          </a:p>
        </p:txBody>
      </p:sp>
    </p:spTree>
    <p:extLst>
      <p:ext uri="{BB962C8B-B14F-4D97-AF65-F5344CB8AC3E}">
        <p14:creationId xmlns:p14="http://schemas.microsoft.com/office/powerpoint/2010/main" val="392528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CF416-F5AC-4801-9FD8-9631C1A53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A9A8D-DC10-4D1F-A57E-B65D3B217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F3844-10B0-4DCA-A027-3D9F44738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5E27F-4947-4EE3-9E6A-BB305563E6DA}" type="datetime1">
              <a:rPr lang="en-US" smtClean="0"/>
              <a:t>3/18/2024</a:t>
            </a:fld>
            <a:endParaRPr lang="en-US"/>
          </a:p>
        </p:txBody>
      </p:sp>
      <p:sp>
        <p:nvSpPr>
          <p:cNvPr id="5" name="Footer Placeholder 4">
            <a:extLst>
              <a:ext uri="{FF2B5EF4-FFF2-40B4-BE49-F238E27FC236}">
                <a16:creationId xmlns:a16="http://schemas.microsoft.com/office/drawing/2014/main" id="{AEDF3197-3601-4D82-95DB-A5245CC4F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CRC Guidance Note on Public Finance</a:t>
            </a:r>
          </a:p>
        </p:txBody>
      </p:sp>
      <p:sp>
        <p:nvSpPr>
          <p:cNvPr id="6" name="Slide Number Placeholder 5">
            <a:extLst>
              <a:ext uri="{FF2B5EF4-FFF2-40B4-BE49-F238E27FC236}">
                <a16:creationId xmlns:a16="http://schemas.microsoft.com/office/drawing/2014/main" id="{4AC4AF63-B1E8-4D2A-BACC-89B458375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C9B5A-48BD-404B-B69E-6B61D9A5FE58}" type="slidenum">
              <a:rPr lang="en-US" smtClean="0"/>
              <a:t>‹Nº›</a:t>
            </a:fld>
            <a:endParaRPr lang="en-US"/>
          </a:p>
        </p:txBody>
      </p:sp>
    </p:spTree>
    <p:extLst>
      <p:ext uri="{BB962C8B-B14F-4D97-AF65-F5344CB8AC3E}">
        <p14:creationId xmlns:p14="http://schemas.microsoft.com/office/powerpoint/2010/main" val="2144714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CF416-F5AC-4801-9FD8-9631C1A53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A9A8D-DC10-4D1F-A57E-B65D3B217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F3844-10B0-4DCA-A027-3D9F44738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5E27F-4947-4EE3-9E6A-BB305563E6DA}" type="datetime1">
              <a:rPr lang="en-US" smtClean="0"/>
              <a:t>3/18/2024</a:t>
            </a:fld>
            <a:endParaRPr lang="en-US"/>
          </a:p>
        </p:txBody>
      </p:sp>
      <p:sp>
        <p:nvSpPr>
          <p:cNvPr id="5" name="Footer Placeholder 4">
            <a:extLst>
              <a:ext uri="{FF2B5EF4-FFF2-40B4-BE49-F238E27FC236}">
                <a16:creationId xmlns:a16="http://schemas.microsoft.com/office/drawing/2014/main" id="{AEDF3197-3601-4D82-95DB-A5245CC4F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CRC Guidance Note on Public Finance</a:t>
            </a:r>
          </a:p>
        </p:txBody>
      </p:sp>
      <p:sp>
        <p:nvSpPr>
          <p:cNvPr id="6" name="Slide Number Placeholder 5">
            <a:extLst>
              <a:ext uri="{FF2B5EF4-FFF2-40B4-BE49-F238E27FC236}">
                <a16:creationId xmlns:a16="http://schemas.microsoft.com/office/drawing/2014/main" id="{4AC4AF63-B1E8-4D2A-BACC-89B458375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C9B5A-48BD-404B-B69E-6B61D9A5FE58}" type="slidenum">
              <a:rPr lang="en-US" smtClean="0"/>
              <a:t>‹Nº›</a:t>
            </a:fld>
            <a:endParaRPr lang="en-US"/>
          </a:p>
        </p:txBody>
      </p:sp>
    </p:spTree>
    <p:extLst>
      <p:ext uri="{BB962C8B-B14F-4D97-AF65-F5344CB8AC3E}">
        <p14:creationId xmlns:p14="http://schemas.microsoft.com/office/powerpoint/2010/main" val="172481784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EBD178-6941-AFF6-F47B-BC331E66CCAE}"/>
              </a:ext>
            </a:extLst>
          </p:cNvPr>
          <p:cNvPicPr>
            <a:picLocks noChangeAspect="1"/>
          </p:cNvPicPr>
          <p:nvPr/>
        </p:nvPicPr>
        <p:blipFill>
          <a:blip r:embed="rId2"/>
          <a:stretch>
            <a:fillRect/>
          </a:stretch>
        </p:blipFill>
        <p:spPr>
          <a:xfrm>
            <a:off x="4566008" y="1461319"/>
            <a:ext cx="6029325" cy="1752600"/>
          </a:xfrm>
          <a:prstGeom prst="rect">
            <a:avLst/>
          </a:prstGeom>
        </p:spPr>
      </p:pic>
      <p:sp>
        <p:nvSpPr>
          <p:cNvPr id="4" name="TextBox 3">
            <a:extLst>
              <a:ext uri="{FF2B5EF4-FFF2-40B4-BE49-F238E27FC236}">
                <a16:creationId xmlns:a16="http://schemas.microsoft.com/office/drawing/2014/main" id="{40A08280-86E1-75BA-1180-2013AF4FAAF2}"/>
              </a:ext>
            </a:extLst>
          </p:cNvPr>
          <p:cNvSpPr txBox="1"/>
          <p:nvPr/>
        </p:nvSpPr>
        <p:spPr>
          <a:xfrm>
            <a:off x="1828801" y="4257368"/>
            <a:ext cx="8849032" cy="1200329"/>
          </a:xfrm>
          <a:prstGeom prst="rect">
            <a:avLst/>
          </a:prstGeom>
          <a:noFill/>
        </p:spPr>
        <p:txBody>
          <a:bodyPr wrap="square" rtlCol="0">
            <a:spAutoFit/>
          </a:bodyPr>
          <a:lstStyle/>
          <a:p>
            <a:pPr algn="r"/>
            <a:r>
              <a:rPr lang="en-GB" dirty="0"/>
              <a:t>EGM Mexico, January 2024</a:t>
            </a:r>
          </a:p>
          <a:p>
            <a:pPr algn="r"/>
            <a:endParaRPr lang="en-GB" dirty="0"/>
          </a:p>
          <a:p>
            <a:pPr algn="r"/>
            <a:r>
              <a:rPr lang="en-GB" dirty="0"/>
              <a:t>Dominic Richardson (The Learning for Well-being Institute)</a:t>
            </a:r>
          </a:p>
          <a:p>
            <a:pPr algn="r"/>
            <a:r>
              <a:rPr lang="en-GB" dirty="0"/>
              <a:t>David Harris (Columbia University, US and UNICEF Innocenti)</a:t>
            </a:r>
          </a:p>
        </p:txBody>
      </p:sp>
    </p:spTree>
    <p:extLst>
      <p:ext uri="{BB962C8B-B14F-4D97-AF65-F5344CB8AC3E}">
        <p14:creationId xmlns:p14="http://schemas.microsoft.com/office/powerpoint/2010/main" val="147682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2D178-A0E4-48EA-A746-218442A1925A}"/>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4000" b="1" dirty="0">
                <a:solidFill>
                  <a:srgbClr val="FFFFFF"/>
                </a:solidFill>
              </a:rPr>
              <a:t>Differences in expenditures on young children in LMIC countries</a:t>
            </a:r>
            <a:endParaRPr lang="en-US" sz="4000" kern="1200" dirty="0">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561F471D-C4A3-4FCB-B149-CE120015FD52}"/>
              </a:ext>
            </a:extLst>
          </p:cNvPr>
          <p:cNvPicPr>
            <a:picLocks noChangeAspect="1"/>
          </p:cNvPicPr>
          <p:nvPr/>
        </p:nvPicPr>
        <p:blipFill>
          <a:blip r:embed="rId3"/>
          <a:stretch>
            <a:fillRect/>
          </a:stretch>
        </p:blipFill>
        <p:spPr>
          <a:xfrm>
            <a:off x="966440" y="1811220"/>
            <a:ext cx="9743638" cy="4798742"/>
          </a:xfrm>
          <a:prstGeom prst="rect">
            <a:avLst/>
          </a:prstGeom>
        </p:spPr>
      </p:pic>
      <p:sp>
        <p:nvSpPr>
          <p:cNvPr id="4" name="Date Placeholder 3">
            <a:extLst>
              <a:ext uri="{FF2B5EF4-FFF2-40B4-BE49-F238E27FC236}">
                <a16:creationId xmlns:a16="http://schemas.microsoft.com/office/drawing/2014/main" id="{46F0D7C2-14F9-413D-B47E-113FF50CE421}"/>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AB6D6B7E-F63E-4218-B1AB-036548F82720}" type="datetime1">
              <a:rPr lang="en-US" sz="1100">
                <a:solidFill>
                  <a:schemeClr val="tx1">
                    <a:lumMod val="50000"/>
                    <a:lumOff val="50000"/>
                  </a:schemeClr>
                </a:solidFill>
              </a:rPr>
              <a:pPr algn="r">
                <a:spcAft>
                  <a:spcPts val="600"/>
                </a:spcAft>
              </a:pPr>
              <a:t>3/18/2024</a:t>
            </a:fld>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87B1C619-726C-4F85-8E24-8757E0D39EB4}"/>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020C9B5A-48BD-404B-B69E-6B61D9A5FE58}"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245845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473777-3E2C-4DD3-9181-787DE527BD21}"/>
              </a:ext>
            </a:extLst>
          </p:cNvPr>
          <p:cNvSpPr>
            <a:spLocks noGrp="1"/>
          </p:cNvSpPr>
          <p:nvPr>
            <p:ph type="title"/>
          </p:nvPr>
        </p:nvSpPr>
        <p:spPr>
          <a:xfrm>
            <a:off x="183322" y="259590"/>
            <a:ext cx="7762213" cy="877729"/>
          </a:xfrm>
        </p:spPr>
        <p:txBody>
          <a:bodyPr anchor="ctr">
            <a:normAutofit fontScale="90000"/>
          </a:bodyPr>
          <a:lstStyle/>
          <a:p>
            <a:r>
              <a:rPr lang="en-US" sz="4000" b="1" dirty="0">
                <a:solidFill>
                  <a:srgbClr val="FFFFFF"/>
                </a:solidFill>
              </a:rPr>
              <a:t>Differences in family policy expenditures in OECD countries</a:t>
            </a:r>
            <a:endParaRPr lang="en-GB" sz="4000" b="1" dirty="0">
              <a:solidFill>
                <a:srgbClr val="FFFFFF"/>
              </a:solidFill>
            </a:endParaRPr>
          </a:p>
        </p:txBody>
      </p:sp>
      <p:sp>
        <p:nvSpPr>
          <p:cNvPr id="4" name="Date Placeholder 3">
            <a:extLst>
              <a:ext uri="{FF2B5EF4-FFF2-40B4-BE49-F238E27FC236}">
                <a16:creationId xmlns:a16="http://schemas.microsoft.com/office/drawing/2014/main" id="{A8C7E18E-F503-4164-B31F-1ACEB714D397}"/>
              </a:ext>
            </a:extLst>
          </p:cNvPr>
          <p:cNvSpPr>
            <a:spLocks noGrp="1"/>
          </p:cNvSpPr>
          <p:nvPr>
            <p:ph type="dt" sz="half" idx="10"/>
          </p:nvPr>
        </p:nvSpPr>
        <p:spPr>
          <a:xfrm>
            <a:off x="8970264" y="6455664"/>
            <a:ext cx="2743200" cy="365125"/>
          </a:xfrm>
        </p:spPr>
        <p:txBody>
          <a:bodyPr>
            <a:normAutofit/>
          </a:bodyPr>
          <a:lstStyle/>
          <a:p>
            <a:pPr algn="r">
              <a:spcAft>
                <a:spcPts val="600"/>
              </a:spcAft>
            </a:pPr>
            <a:fld id="{AB6D6B7E-F63E-4218-B1AB-036548F82720}" type="datetime1">
              <a:rPr lang="en-US" sz="1100">
                <a:solidFill>
                  <a:schemeClr val="tx1">
                    <a:lumMod val="50000"/>
                    <a:lumOff val="50000"/>
                  </a:schemeClr>
                </a:solidFill>
              </a:rPr>
              <a:pPr algn="r">
                <a:spcAft>
                  <a:spcPts val="600"/>
                </a:spcAft>
              </a:pPr>
              <a:t>3/18/2024</a:t>
            </a:fld>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1FA9BECA-79EE-4045-B9C9-02459ED91C2C}"/>
              </a:ext>
            </a:extLst>
          </p:cNvPr>
          <p:cNvSpPr>
            <a:spLocks noGrp="1"/>
          </p:cNvSpPr>
          <p:nvPr>
            <p:ph type="sldNum" sz="quarter" idx="12"/>
          </p:nvPr>
        </p:nvSpPr>
        <p:spPr>
          <a:xfrm>
            <a:off x="11704320" y="6455664"/>
            <a:ext cx="448056" cy="365125"/>
          </a:xfrm>
        </p:spPr>
        <p:txBody>
          <a:bodyPr>
            <a:normAutofit/>
          </a:bodyPr>
          <a:lstStyle/>
          <a:p>
            <a:pPr>
              <a:spcAft>
                <a:spcPts val="600"/>
              </a:spcAft>
            </a:pPr>
            <a:fld id="{020C9B5A-48BD-404B-B69E-6B61D9A5FE58}"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pic>
        <p:nvPicPr>
          <p:cNvPr id="11" name="Picture 10">
            <a:extLst>
              <a:ext uri="{FF2B5EF4-FFF2-40B4-BE49-F238E27FC236}">
                <a16:creationId xmlns:a16="http://schemas.microsoft.com/office/drawing/2014/main" id="{0C022CAB-4910-41F7-87D3-9A2E6F4ABE3D}"/>
              </a:ext>
            </a:extLst>
          </p:cNvPr>
          <p:cNvPicPr>
            <a:picLocks noChangeAspect="1"/>
          </p:cNvPicPr>
          <p:nvPr/>
        </p:nvPicPr>
        <p:blipFill>
          <a:blip r:embed="rId2"/>
          <a:stretch>
            <a:fillRect/>
          </a:stretch>
        </p:blipFill>
        <p:spPr>
          <a:xfrm>
            <a:off x="1057274" y="1575955"/>
            <a:ext cx="9477375" cy="4892695"/>
          </a:xfrm>
          <a:prstGeom prst="rect">
            <a:avLst/>
          </a:prstGeom>
        </p:spPr>
      </p:pic>
      <p:sp>
        <p:nvSpPr>
          <p:cNvPr id="17" name="TextBox 16">
            <a:extLst>
              <a:ext uri="{FF2B5EF4-FFF2-40B4-BE49-F238E27FC236}">
                <a16:creationId xmlns:a16="http://schemas.microsoft.com/office/drawing/2014/main" id="{68FB1ECA-6C2B-4106-B342-947B8D1C0AFA}"/>
              </a:ext>
            </a:extLst>
          </p:cNvPr>
          <p:cNvSpPr txBox="1"/>
          <p:nvPr/>
        </p:nvSpPr>
        <p:spPr>
          <a:xfrm>
            <a:off x="183322" y="6413744"/>
            <a:ext cx="8930964" cy="369332"/>
          </a:xfrm>
          <a:prstGeom prst="rect">
            <a:avLst/>
          </a:prstGeom>
          <a:noFill/>
        </p:spPr>
        <p:txBody>
          <a:bodyPr wrap="square">
            <a:spAutoFit/>
          </a:bodyPr>
          <a:lstStyle/>
          <a:p>
            <a:r>
              <a:rPr lang="en-GB" dirty="0"/>
              <a:t>Source: OECD, 2023</a:t>
            </a:r>
          </a:p>
        </p:txBody>
      </p:sp>
    </p:spTree>
    <p:extLst>
      <p:ext uri="{BB962C8B-B14F-4D97-AF65-F5344CB8AC3E}">
        <p14:creationId xmlns:p14="http://schemas.microsoft.com/office/powerpoint/2010/main" val="174497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22D02A94-84CC-45FC-9811-98E62469638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14948" y="301093"/>
            <a:ext cx="11561337" cy="6255386"/>
          </a:xfrm>
          <a:prstGeom prst="rect">
            <a:avLst/>
          </a:prstGeom>
        </p:spPr>
      </p:pic>
    </p:spTree>
    <p:extLst>
      <p:ext uri="{BB962C8B-B14F-4D97-AF65-F5344CB8AC3E}">
        <p14:creationId xmlns:p14="http://schemas.microsoft.com/office/powerpoint/2010/main" val="344106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242769"/>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8C2705D4-9238-E9AB-4BEE-A3B7B61941DF}"/>
              </a:ext>
            </a:extLst>
          </p:cNvPr>
          <p:cNvSpPr txBox="1"/>
          <p:nvPr/>
        </p:nvSpPr>
        <p:spPr>
          <a:xfrm>
            <a:off x="229891" y="399459"/>
            <a:ext cx="77711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Examples of country profiles</a:t>
            </a:r>
          </a:p>
        </p:txBody>
      </p:sp>
      <p:sp>
        <p:nvSpPr>
          <p:cNvPr id="5" name="Content Placeholder 2">
            <a:extLst>
              <a:ext uri="{FF2B5EF4-FFF2-40B4-BE49-F238E27FC236}">
                <a16:creationId xmlns:a16="http://schemas.microsoft.com/office/drawing/2014/main" id="{79FD918A-F5E2-0800-4760-2304FC7ACE0F}"/>
              </a:ext>
            </a:extLst>
          </p:cNvPr>
          <p:cNvSpPr txBox="1">
            <a:spLocks/>
          </p:cNvSpPr>
          <p:nvPr/>
        </p:nvSpPr>
        <p:spPr>
          <a:xfrm>
            <a:off x="7352411" y="1915329"/>
            <a:ext cx="4574865" cy="45401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p:txBody>
      </p:sp>
      <p:pic>
        <p:nvPicPr>
          <p:cNvPr id="15" name="Content Placeholder 4">
            <a:extLst>
              <a:ext uri="{FF2B5EF4-FFF2-40B4-BE49-F238E27FC236}">
                <a16:creationId xmlns:a16="http://schemas.microsoft.com/office/drawing/2014/main" id="{71E9233C-E327-4781-A804-1CCE4BE433AB}"/>
              </a:ext>
            </a:extLst>
          </p:cNvPr>
          <p:cNvPicPr>
            <a:picLocks noChangeAspect="1"/>
          </p:cNvPicPr>
          <p:nvPr/>
        </p:nvPicPr>
        <p:blipFill>
          <a:blip r:embed="rId3"/>
          <a:stretch>
            <a:fillRect/>
          </a:stretch>
        </p:blipFill>
        <p:spPr>
          <a:xfrm>
            <a:off x="1356512" y="1833510"/>
            <a:ext cx="7875093" cy="4846320"/>
          </a:xfrm>
          <a:prstGeom prst="rect">
            <a:avLst/>
          </a:prstGeom>
        </p:spPr>
      </p:pic>
      <p:sp>
        <p:nvSpPr>
          <p:cNvPr id="16" name="TextBox 15">
            <a:extLst>
              <a:ext uri="{FF2B5EF4-FFF2-40B4-BE49-F238E27FC236}">
                <a16:creationId xmlns:a16="http://schemas.microsoft.com/office/drawing/2014/main" id="{E1F41F95-124E-485B-85A3-A71F825581CC}"/>
              </a:ext>
            </a:extLst>
          </p:cNvPr>
          <p:cNvSpPr txBox="1"/>
          <p:nvPr/>
        </p:nvSpPr>
        <p:spPr>
          <a:xfrm>
            <a:off x="10078584" y="4427796"/>
            <a:ext cx="2014680" cy="1477328"/>
          </a:xfrm>
          <a:prstGeom prst="rect">
            <a:avLst/>
          </a:prstGeom>
          <a:noFill/>
        </p:spPr>
        <p:txBody>
          <a:bodyPr wrap="square">
            <a:spAutoFit/>
          </a:bodyPr>
          <a:lstStyle/>
          <a:p>
            <a:r>
              <a:rPr lang="en-GB" dirty="0"/>
              <a:t>Adapted from: Heckman (2007)</a:t>
            </a:r>
          </a:p>
          <a:p>
            <a:endParaRPr lang="en-GB" dirty="0"/>
          </a:p>
          <a:p>
            <a:r>
              <a:rPr lang="en-GB" dirty="0"/>
              <a:t>Source: Richardson et al, 2023</a:t>
            </a:r>
          </a:p>
        </p:txBody>
      </p:sp>
      <p:pic>
        <p:nvPicPr>
          <p:cNvPr id="18" name="Picture 17">
            <a:extLst>
              <a:ext uri="{FF2B5EF4-FFF2-40B4-BE49-F238E27FC236}">
                <a16:creationId xmlns:a16="http://schemas.microsoft.com/office/drawing/2014/main" id="{A393DA02-59F8-452E-B5A9-D239909EBFBC}"/>
              </a:ext>
            </a:extLst>
          </p:cNvPr>
          <p:cNvPicPr>
            <a:picLocks noChangeAspect="1"/>
          </p:cNvPicPr>
          <p:nvPr/>
        </p:nvPicPr>
        <p:blipFill>
          <a:blip r:embed="rId4"/>
          <a:stretch>
            <a:fillRect/>
          </a:stretch>
        </p:blipFill>
        <p:spPr>
          <a:xfrm>
            <a:off x="1357582" y="1821378"/>
            <a:ext cx="7805785" cy="4846320"/>
          </a:xfrm>
          <a:prstGeom prst="rect">
            <a:avLst/>
          </a:prstGeom>
        </p:spPr>
      </p:pic>
      <p:sp>
        <p:nvSpPr>
          <p:cNvPr id="22" name="TextBox 21">
            <a:extLst>
              <a:ext uri="{FF2B5EF4-FFF2-40B4-BE49-F238E27FC236}">
                <a16:creationId xmlns:a16="http://schemas.microsoft.com/office/drawing/2014/main" id="{8024856A-2727-47C0-AE9A-7490B246DDA1}"/>
              </a:ext>
            </a:extLst>
          </p:cNvPr>
          <p:cNvSpPr txBox="1"/>
          <p:nvPr/>
        </p:nvSpPr>
        <p:spPr>
          <a:xfrm rot="16200000">
            <a:off x="-714216" y="3707724"/>
            <a:ext cx="3207308" cy="369332"/>
          </a:xfrm>
          <a:prstGeom prst="rect">
            <a:avLst/>
          </a:prstGeom>
          <a:noFill/>
        </p:spPr>
        <p:txBody>
          <a:bodyPr wrap="square">
            <a:spAutoFit/>
          </a:bodyPr>
          <a:lstStyle/>
          <a:p>
            <a:pPr algn="ctr"/>
            <a:r>
              <a:rPr lang="en-GB" i="1" dirty="0"/>
              <a:t>Per capita child spend (USD PPP)</a:t>
            </a:r>
          </a:p>
        </p:txBody>
      </p:sp>
      <p:pic>
        <p:nvPicPr>
          <p:cNvPr id="24" name="Picture 23">
            <a:extLst>
              <a:ext uri="{FF2B5EF4-FFF2-40B4-BE49-F238E27FC236}">
                <a16:creationId xmlns:a16="http://schemas.microsoft.com/office/drawing/2014/main" id="{0257C1DB-EE0C-40BB-B33B-08834DC2B8B6}"/>
              </a:ext>
            </a:extLst>
          </p:cNvPr>
          <p:cNvPicPr>
            <a:picLocks noChangeAspect="1"/>
          </p:cNvPicPr>
          <p:nvPr/>
        </p:nvPicPr>
        <p:blipFill>
          <a:blip r:embed="rId5"/>
          <a:stretch>
            <a:fillRect/>
          </a:stretch>
        </p:blipFill>
        <p:spPr>
          <a:xfrm>
            <a:off x="1356513" y="1821378"/>
            <a:ext cx="7760345" cy="4846320"/>
          </a:xfrm>
          <a:prstGeom prst="rect">
            <a:avLst/>
          </a:prstGeom>
        </p:spPr>
      </p:pic>
      <p:pic>
        <p:nvPicPr>
          <p:cNvPr id="25" name="Picture 24">
            <a:extLst>
              <a:ext uri="{FF2B5EF4-FFF2-40B4-BE49-F238E27FC236}">
                <a16:creationId xmlns:a16="http://schemas.microsoft.com/office/drawing/2014/main" id="{C162B00C-8A42-4B44-9F4D-28D885C3332B}"/>
              </a:ext>
            </a:extLst>
          </p:cNvPr>
          <p:cNvPicPr>
            <a:picLocks noChangeAspect="1"/>
          </p:cNvPicPr>
          <p:nvPr/>
        </p:nvPicPr>
        <p:blipFill>
          <a:blip r:embed="rId6"/>
          <a:stretch>
            <a:fillRect/>
          </a:stretch>
        </p:blipFill>
        <p:spPr>
          <a:xfrm>
            <a:off x="1356511" y="1821378"/>
            <a:ext cx="7797956" cy="4846320"/>
          </a:xfrm>
          <a:prstGeom prst="rect">
            <a:avLst/>
          </a:prstGeom>
        </p:spPr>
      </p:pic>
      <p:sp>
        <p:nvSpPr>
          <p:cNvPr id="21" name="TextBox 20">
            <a:extLst>
              <a:ext uri="{FF2B5EF4-FFF2-40B4-BE49-F238E27FC236}">
                <a16:creationId xmlns:a16="http://schemas.microsoft.com/office/drawing/2014/main" id="{0722872E-69B9-410C-81CC-DED28A3E363C}"/>
              </a:ext>
            </a:extLst>
          </p:cNvPr>
          <p:cNvSpPr txBox="1"/>
          <p:nvPr/>
        </p:nvSpPr>
        <p:spPr>
          <a:xfrm>
            <a:off x="7723901" y="6144554"/>
            <a:ext cx="2014680" cy="369332"/>
          </a:xfrm>
          <a:prstGeom prst="rect">
            <a:avLst/>
          </a:prstGeom>
          <a:noFill/>
        </p:spPr>
        <p:txBody>
          <a:bodyPr wrap="square">
            <a:spAutoFit/>
          </a:bodyPr>
          <a:lstStyle/>
          <a:p>
            <a:r>
              <a:rPr lang="en-GB" i="1" dirty="0"/>
              <a:t>Age of the child</a:t>
            </a:r>
          </a:p>
        </p:txBody>
      </p:sp>
      <p:sp>
        <p:nvSpPr>
          <p:cNvPr id="23" name="TextBox 22">
            <a:extLst>
              <a:ext uri="{FF2B5EF4-FFF2-40B4-BE49-F238E27FC236}">
                <a16:creationId xmlns:a16="http://schemas.microsoft.com/office/drawing/2014/main" id="{4D4A8AE6-49D2-4F4D-8258-F35B83A4C1B9}"/>
              </a:ext>
            </a:extLst>
          </p:cNvPr>
          <p:cNvSpPr txBox="1"/>
          <p:nvPr/>
        </p:nvSpPr>
        <p:spPr>
          <a:xfrm>
            <a:off x="0" y="6620501"/>
            <a:ext cx="8930964" cy="200055"/>
          </a:xfrm>
          <a:prstGeom prst="rect">
            <a:avLst/>
          </a:prstGeom>
          <a:noFill/>
        </p:spPr>
        <p:txBody>
          <a:bodyPr wrap="square">
            <a:spAutoFit/>
          </a:bodyPr>
          <a:lstStyle/>
          <a:p>
            <a:r>
              <a:rPr lang="en-GB" sz="700" dirty="0"/>
              <a:t>Source: Richardson et al, 2023</a:t>
            </a:r>
          </a:p>
        </p:txBody>
      </p:sp>
      <p:pic>
        <p:nvPicPr>
          <p:cNvPr id="11" name="Picture 10">
            <a:extLst>
              <a:ext uri="{FF2B5EF4-FFF2-40B4-BE49-F238E27FC236}">
                <a16:creationId xmlns:a16="http://schemas.microsoft.com/office/drawing/2014/main" id="{3E3BDC39-3E01-98B4-1DEE-E607886B1F87}"/>
              </a:ext>
            </a:extLst>
          </p:cNvPr>
          <p:cNvPicPr>
            <a:picLocks noChangeAspect="1"/>
          </p:cNvPicPr>
          <p:nvPr/>
        </p:nvPicPr>
        <p:blipFill>
          <a:blip r:embed="rId7"/>
          <a:stretch>
            <a:fillRect/>
          </a:stretch>
        </p:blipFill>
        <p:spPr>
          <a:xfrm>
            <a:off x="3280570" y="1754122"/>
            <a:ext cx="6652837" cy="449619"/>
          </a:xfrm>
          <a:prstGeom prst="rect">
            <a:avLst/>
          </a:prstGeom>
        </p:spPr>
      </p:pic>
    </p:spTree>
    <p:extLst>
      <p:ext uri="{BB962C8B-B14F-4D97-AF65-F5344CB8AC3E}">
        <p14:creationId xmlns:p14="http://schemas.microsoft.com/office/powerpoint/2010/main" val="342332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6DCD1-7D3B-816C-6E43-73B113713A60}"/>
              </a:ext>
            </a:extLst>
          </p:cNvPr>
          <p:cNvPicPr>
            <a:picLocks noChangeAspect="1"/>
          </p:cNvPicPr>
          <p:nvPr/>
        </p:nvPicPr>
        <p:blipFill>
          <a:blip r:embed="rId3"/>
          <a:stretch>
            <a:fillRect/>
          </a:stretch>
        </p:blipFill>
        <p:spPr>
          <a:xfrm>
            <a:off x="389595" y="323714"/>
            <a:ext cx="8296846" cy="5905772"/>
          </a:xfrm>
          <a:prstGeom prst="rect">
            <a:avLst/>
          </a:prstGeom>
        </p:spPr>
      </p:pic>
      <p:pic>
        <p:nvPicPr>
          <p:cNvPr id="12" name="Picture 11">
            <a:extLst>
              <a:ext uri="{FF2B5EF4-FFF2-40B4-BE49-F238E27FC236}">
                <a16:creationId xmlns:a16="http://schemas.microsoft.com/office/drawing/2014/main" id="{25A250D3-F510-A088-468C-CB0FE0BE6E58}"/>
              </a:ext>
            </a:extLst>
          </p:cNvPr>
          <p:cNvPicPr>
            <a:picLocks noChangeAspect="1"/>
          </p:cNvPicPr>
          <p:nvPr/>
        </p:nvPicPr>
        <p:blipFill>
          <a:blip r:embed="rId4"/>
          <a:stretch>
            <a:fillRect/>
          </a:stretch>
        </p:blipFill>
        <p:spPr>
          <a:xfrm>
            <a:off x="314633" y="323714"/>
            <a:ext cx="8174218" cy="6005080"/>
          </a:xfrm>
          <a:prstGeom prst="rect">
            <a:avLst/>
          </a:prstGeom>
        </p:spPr>
      </p:pic>
      <p:sp>
        <p:nvSpPr>
          <p:cNvPr id="2" name="Title 1">
            <a:extLst>
              <a:ext uri="{FF2B5EF4-FFF2-40B4-BE49-F238E27FC236}">
                <a16:creationId xmlns:a16="http://schemas.microsoft.com/office/drawing/2014/main" id="{3516BC57-2827-43DC-AB8D-711613EC6CA8}"/>
              </a:ext>
            </a:extLst>
          </p:cNvPr>
          <p:cNvSpPr>
            <a:spLocks noGrp="1"/>
          </p:cNvSpPr>
          <p:nvPr>
            <p:ph type="title"/>
          </p:nvPr>
        </p:nvSpPr>
        <p:spPr>
          <a:xfrm>
            <a:off x="9195738" y="2173064"/>
            <a:ext cx="2304638" cy="2207072"/>
          </a:xfrm>
        </p:spPr>
        <p:txBody>
          <a:bodyPr>
            <a:normAutofit fontScale="90000"/>
          </a:bodyPr>
          <a:lstStyle/>
          <a:p>
            <a:r>
              <a:rPr lang="en-US" dirty="0"/>
              <a:t>How &amp; when money is spent on children matters!</a:t>
            </a:r>
            <a:endParaRPr lang="en-GB" dirty="0"/>
          </a:p>
        </p:txBody>
      </p:sp>
      <p:pic>
        <p:nvPicPr>
          <p:cNvPr id="10" name="Picture 9">
            <a:extLst>
              <a:ext uri="{FF2B5EF4-FFF2-40B4-BE49-F238E27FC236}">
                <a16:creationId xmlns:a16="http://schemas.microsoft.com/office/drawing/2014/main" id="{675D5A4E-308C-4DF3-A5F8-F8F0C5953608}"/>
              </a:ext>
            </a:extLst>
          </p:cNvPr>
          <p:cNvPicPr>
            <a:picLocks noChangeAspect="1"/>
          </p:cNvPicPr>
          <p:nvPr/>
        </p:nvPicPr>
        <p:blipFill>
          <a:blip r:embed="rId5"/>
          <a:stretch>
            <a:fillRect/>
          </a:stretch>
        </p:blipFill>
        <p:spPr>
          <a:xfrm>
            <a:off x="314633" y="264855"/>
            <a:ext cx="8037062" cy="5974598"/>
          </a:xfrm>
          <a:prstGeom prst="rect">
            <a:avLst/>
          </a:prstGeom>
        </p:spPr>
      </p:pic>
    </p:spTree>
    <p:extLst>
      <p:ext uri="{BB962C8B-B14F-4D97-AF65-F5344CB8AC3E}">
        <p14:creationId xmlns:p14="http://schemas.microsoft.com/office/powerpoint/2010/main" val="6155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9BC60-6B24-4C06-B9FF-032CF0C99C52}"/>
              </a:ext>
            </a:extLst>
          </p:cNvPr>
          <p:cNvSpPr>
            <a:spLocks noGrp="1"/>
          </p:cNvSpPr>
          <p:nvPr>
            <p:ph type="title"/>
          </p:nvPr>
        </p:nvSpPr>
        <p:spPr>
          <a:xfrm>
            <a:off x="281708" y="278535"/>
            <a:ext cx="6239165" cy="1033669"/>
          </a:xfrm>
        </p:spPr>
        <p:txBody>
          <a:bodyPr>
            <a:normAutofit fontScale="90000"/>
          </a:bodyPr>
          <a:lstStyle/>
          <a:p>
            <a:r>
              <a:rPr lang="en-GB" sz="4000" b="1" dirty="0">
                <a:solidFill>
                  <a:srgbClr val="FFFFFF"/>
                </a:solidFill>
              </a:rPr>
              <a:t>Comparing national income groups differences</a:t>
            </a:r>
          </a:p>
        </p:txBody>
      </p:sp>
      <p:sp>
        <p:nvSpPr>
          <p:cNvPr id="4" name="Date Placeholder 3">
            <a:extLst>
              <a:ext uri="{FF2B5EF4-FFF2-40B4-BE49-F238E27FC236}">
                <a16:creationId xmlns:a16="http://schemas.microsoft.com/office/drawing/2014/main" id="{8BD183BF-6444-418D-B86C-5A3532E6E874}"/>
              </a:ext>
            </a:extLst>
          </p:cNvPr>
          <p:cNvSpPr>
            <a:spLocks noGrp="1"/>
          </p:cNvSpPr>
          <p:nvPr>
            <p:ph type="dt" sz="half" idx="10"/>
          </p:nvPr>
        </p:nvSpPr>
        <p:spPr>
          <a:xfrm>
            <a:off x="8970264" y="6455431"/>
            <a:ext cx="2743200" cy="365125"/>
          </a:xfrm>
        </p:spPr>
        <p:txBody>
          <a:bodyPr>
            <a:normAutofit/>
          </a:bodyPr>
          <a:lstStyle/>
          <a:p>
            <a:pPr algn="r">
              <a:spcAft>
                <a:spcPts val="600"/>
              </a:spcAft>
            </a:pPr>
            <a:fld id="{AB6D6B7E-F63E-4218-B1AB-036548F82720}" type="datetime1">
              <a:rPr lang="en-US" sz="1100">
                <a:solidFill>
                  <a:schemeClr val="tx1">
                    <a:lumMod val="50000"/>
                    <a:lumOff val="50000"/>
                  </a:schemeClr>
                </a:solidFill>
              </a:rPr>
              <a:pPr algn="r">
                <a:spcAft>
                  <a:spcPts val="600"/>
                </a:spcAft>
              </a:pPr>
              <a:t>3/18/2024</a:t>
            </a:fld>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05249433-3F75-4A2B-95D0-9D2E3140C52A}"/>
              </a:ext>
            </a:extLst>
          </p:cNvPr>
          <p:cNvSpPr>
            <a:spLocks noGrp="1"/>
          </p:cNvSpPr>
          <p:nvPr>
            <p:ph type="sldNum" sz="quarter" idx="12"/>
          </p:nvPr>
        </p:nvSpPr>
        <p:spPr>
          <a:xfrm>
            <a:off x="11704320" y="6455431"/>
            <a:ext cx="445913" cy="365125"/>
          </a:xfrm>
        </p:spPr>
        <p:txBody>
          <a:bodyPr>
            <a:normAutofit/>
          </a:bodyPr>
          <a:lstStyle/>
          <a:p>
            <a:pPr>
              <a:spcAft>
                <a:spcPts val="600"/>
              </a:spcAft>
            </a:pPr>
            <a:fld id="{020C9B5A-48BD-404B-B69E-6B61D9A5FE58}"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pic>
        <p:nvPicPr>
          <p:cNvPr id="14" name="Picture 13">
            <a:extLst>
              <a:ext uri="{FF2B5EF4-FFF2-40B4-BE49-F238E27FC236}">
                <a16:creationId xmlns:a16="http://schemas.microsoft.com/office/drawing/2014/main" id="{4EC403B7-2DB9-4F0E-A2E0-80005098BB47}"/>
              </a:ext>
            </a:extLst>
          </p:cNvPr>
          <p:cNvPicPr>
            <a:picLocks noChangeAspect="1"/>
          </p:cNvPicPr>
          <p:nvPr/>
        </p:nvPicPr>
        <p:blipFill>
          <a:blip r:embed="rId2"/>
          <a:stretch>
            <a:fillRect/>
          </a:stretch>
        </p:blipFill>
        <p:spPr>
          <a:xfrm>
            <a:off x="1493903" y="1725366"/>
            <a:ext cx="8915400" cy="4730065"/>
          </a:xfrm>
          <a:prstGeom prst="rect">
            <a:avLst/>
          </a:prstGeom>
        </p:spPr>
      </p:pic>
      <p:sp>
        <p:nvSpPr>
          <p:cNvPr id="18" name="TextBox 17">
            <a:extLst>
              <a:ext uri="{FF2B5EF4-FFF2-40B4-BE49-F238E27FC236}">
                <a16:creationId xmlns:a16="http://schemas.microsoft.com/office/drawing/2014/main" id="{F740B280-8656-49D0-8837-1897224E64A0}"/>
              </a:ext>
            </a:extLst>
          </p:cNvPr>
          <p:cNvSpPr txBox="1"/>
          <p:nvPr/>
        </p:nvSpPr>
        <p:spPr>
          <a:xfrm>
            <a:off x="-2467" y="6614060"/>
            <a:ext cx="8930964" cy="215444"/>
          </a:xfrm>
          <a:prstGeom prst="rect">
            <a:avLst/>
          </a:prstGeom>
          <a:noFill/>
        </p:spPr>
        <p:txBody>
          <a:bodyPr wrap="square">
            <a:spAutoFit/>
          </a:bodyPr>
          <a:lstStyle/>
          <a:p>
            <a:r>
              <a:rPr lang="en-GB" sz="800" dirty="0"/>
              <a:t>Source: Richardson et al, 2023</a:t>
            </a:r>
          </a:p>
        </p:txBody>
      </p:sp>
    </p:spTree>
    <p:extLst>
      <p:ext uri="{BB962C8B-B14F-4D97-AF65-F5344CB8AC3E}">
        <p14:creationId xmlns:p14="http://schemas.microsoft.com/office/powerpoint/2010/main" val="131826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242769"/>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8C2705D4-9238-E9AB-4BEE-A3B7B61941DF}"/>
              </a:ext>
            </a:extLst>
          </p:cNvPr>
          <p:cNvSpPr txBox="1"/>
          <p:nvPr/>
        </p:nvSpPr>
        <p:spPr>
          <a:xfrm>
            <a:off x="1868734" y="194579"/>
            <a:ext cx="777110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Mexico profile, 2019</a:t>
            </a:r>
          </a:p>
        </p:txBody>
      </p:sp>
      <p:sp>
        <p:nvSpPr>
          <p:cNvPr id="5" name="Content Placeholder 2">
            <a:extLst>
              <a:ext uri="{FF2B5EF4-FFF2-40B4-BE49-F238E27FC236}">
                <a16:creationId xmlns:a16="http://schemas.microsoft.com/office/drawing/2014/main" id="{79FD918A-F5E2-0800-4760-2304FC7ACE0F}"/>
              </a:ext>
            </a:extLst>
          </p:cNvPr>
          <p:cNvSpPr txBox="1">
            <a:spLocks/>
          </p:cNvSpPr>
          <p:nvPr/>
        </p:nvSpPr>
        <p:spPr>
          <a:xfrm>
            <a:off x="7352411" y="1915329"/>
            <a:ext cx="4574865" cy="45401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p:txBody>
      </p:sp>
      <p:pic>
        <p:nvPicPr>
          <p:cNvPr id="7" name="Picture 6">
            <a:extLst>
              <a:ext uri="{FF2B5EF4-FFF2-40B4-BE49-F238E27FC236}">
                <a16:creationId xmlns:a16="http://schemas.microsoft.com/office/drawing/2014/main" id="{6133C04F-4033-0DB6-5A9D-3193B70FCBC3}"/>
              </a:ext>
            </a:extLst>
          </p:cNvPr>
          <p:cNvPicPr>
            <a:picLocks noChangeAspect="1"/>
          </p:cNvPicPr>
          <p:nvPr/>
        </p:nvPicPr>
        <p:blipFill>
          <a:blip r:embed="rId3"/>
          <a:stretch>
            <a:fillRect/>
          </a:stretch>
        </p:blipFill>
        <p:spPr>
          <a:xfrm>
            <a:off x="1895380" y="1158954"/>
            <a:ext cx="7717816" cy="4582108"/>
          </a:xfrm>
          <a:prstGeom prst="rect">
            <a:avLst/>
          </a:prstGeom>
        </p:spPr>
      </p:pic>
      <p:pic>
        <p:nvPicPr>
          <p:cNvPr id="17" name="Picture 16">
            <a:extLst>
              <a:ext uri="{FF2B5EF4-FFF2-40B4-BE49-F238E27FC236}">
                <a16:creationId xmlns:a16="http://schemas.microsoft.com/office/drawing/2014/main" id="{A5308B58-2C18-0647-8C59-CBF095A9B7F5}"/>
              </a:ext>
            </a:extLst>
          </p:cNvPr>
          <p:cNvPicPr>
            <a:picLocks noChangeAspect="1"/>
          </p:cNvPicPr>
          <p:nvPr/>
        </p:nvPicPr>
        <p:blipFill>
          <a:blip r:embed="rId4"/>
          <a:stretch>
            <a:fillRect/>
          </a:stretch>
        </p:blipFill>
        <p:spPr>
          <a:xfrm>
            <a:off x="1767879" y="6247494"/>
            <a:ext cx="8314140" cy="563929"/>
          </a:xfrm>
          <a:prstGeom prst="rect">
            <a:avLst/>
          </a:prstGeom>
        </p:spPr>
      </p:pic>
      <p:pic>
        <p:nvPicPr>
          <p:cNvPr id="4" name="Picture 3">
            <a:extLst>
              <a:ext uri="{FF2B5EF4-FFF2-40B4-BE49-F238E27FC236}">
                <a16:creationId xmlns:a16="http://schemas.microsoft.com/office/drawing/2014/main" id="{88CA3D60-EE68-ED4E-35EA-B4E49C64AFF2}"/>
              </a:ext>
            </a:extLst>
          </p:cNvPr>
          <p:cNvPicPr>
            <a:picLocks noChangeAspect="1"/>
          </p:cNvPicPr>
          <p:nvPr/>
        </p:nvPicPr>
        <p:blipFill>
          <a:blip r:embed="rId5"/>
          <a:stretch>
            <a:fillRect/>
          </a:stretch>
        </p:blipFill>
        <p:spPr>
          <a:xfrm>
            <a:off x="1704224" y="1227052"/>
            <a:ext cx="8235229" cy="4664449"/>
          </a:xfrm>
          <a:prstGeom prst="rect">
            <a:avLst/>
          </a:prstGeom>
        </p:spPr>
      </p:pic>
    </p:spTree>
    <p:extLst>
      <p:ext uri="{BB962C8B-B14F-4D97-AF65-F5344CB8AC3E}">
        <p14:creationId xmlns:p14="http://schemas.microsoft.com/office/powerpoint/2010/main" val="316855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1C445-5D06-473D-A366-9C7A5AF3BB3E}"/>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Delivering on a Universal Child Benefit</a:t>
            </a:r>
            <a:endParaRPr lang="en-GB" sz="4000" b="1" dirty="0">
              <a:solidFill>
                <a:srgbClr val="FFFFFF"/>
              </a:solidFill>
            </a:endParaRPr>
          </a:p>
        </p:txBody>
      </p:sp>
      <p:sp>
        <p:nvSpPr>
          <p:cNvPr id="3" name="Content Placeholder 2">
            <a:extLst>
              <a:ext uri="{FF2B5EF4-FFF2-40B4-BE49-F238E27FC236}">
                <a16:creationId xmlns:a16="http://schemas.microsoft.com/office/drawing/2014/main" id="{C81C3D1E-2F7B-4F95-B7FD-088016A4D281}"/>
              </a:ext>
            </a:extLst>
          </p:cNvPr>
          <p:cNvSpPr>
            <a:spLocks noGrp="1"/>
          </p:cNvSpPr>
          <p:nvPr>
            <p:ph idx="1"/>
          </p:nvPr>
        </p:nvSpPr>
        <p:spPr>
          <a:xfrm>
            <a:off x="278296" y="1736035"/>
            <a:ext cx="11732645" cy="4929808"/>
          </a:xfrm>
        </p:spPr>
        <p:txBody>
          <a:bodyPr anchor="ctr">
            <a:normAutofit/>
          </a:bodyPr>
          <a:lstStyle/>
          <a:p>
            <a:pPr marL="342900" indent="-342900">
              <a:spcBef>
                <a:spcPts val="600"/>
              </a:spcBef>
              <a:spcAft>
                <a:spcPts val="600"/>
              </a:spcAft>
              <a:buFont typeface="Arial" panose="020B0604020202020204" pitchFamily="34" charset="0"/>
              <a:buChar char="●"/>
            </a:pPr>
            <a:r>
              <a:rPr lang="en-US" sz="2400" dirty="0">
                <a:latin typeface="Noto Sans Symbols"/>
              </a:rPr>
              <a:t>Only one in every four children aged 0–18 years have access to a child or family benefit</a:t>
            </a:r>
          </a:p>
          <a:p>
            <a:pPr marL="342900" indent="-342900">
              <a:spcBef>
                <a:spcPts val="600"/>
              </a:spcBef>
              <a:spcAft>
                <a:spcPts val="600"/>
              </a:spcAft>
              <a:buFont typeface="Arial" panose="020B0604020202020204" pitchFamily="34" charset="0"/>
              <a:buChar char="●"/>
            </a:pPr>
            <a:r>
              <a:rPr lang="en-US" sz="2400" dirty="0">
                <a:latin typeface="Noto Sans Symbols"/>
              </a:rPr>
              <a:t>Global crises have demonstrated how essential social protection systems are for achieving the rights of children </a:t>
            </a:r>
          </a:p>
          <a:p>
            <a:pPr marL="342900" indent="-342900">
              <a:spcBef>
                <a:spcPts val="600"/>
              </a:spcBef>
              <a:spcAft>
                <a:spcPts val="600"/>
              </a:spcAft>
              <a:buFont typeface="Arial" panose="020B0604020202020204" pitchFamily="34" charset="0"/>
              <a:buChar char="●"/>
            </a:pPr>
            <a:r>
              <a:rPr lang="en-US" sz="2400" dirty="0">
                <a:latin typeface="Noto Sans Symbols"/>
              </a:rPr>
              <a:t>Significant underinvestment in social protection has contributed to persistent gaps in coverage for children.</a:t>
            </a:r>
          </a:p>
          <a:p>
            <a:pPr marL="342900" indent="-342900">
              <a:spcBef>
                <a:spcPts val="600"/>
              </a:spcBef>
              <a:spcAft>
                <a:spcPts val="600"/>
              </a:spcAft>
              <a:buFont typeface="Arial" panose="020B0604020202020204" pitchFamily="34" charset="0"/>
              <a:buChar char="●"/>
            </a:pPr>
            <a:r>
              <a:rPr lang="en-US" sz="2400" dirty="0">
                <a:latin typeface="Noto Sans Symbols"/>
              </a:rPr>
              <a:t>Evidence shows UCBs to be a cost-effective way to reduce child poverty in both absolute and relative terms</a:t>
            </a:r>
          </a:p>
          <a:p>
            <a:pPr marL="800100" lvl="1" indent="-342900">
              <a:spcBef>
                <a:spcPts val="600"/>
              </a:spcBef>
              <a:spcAft>
                <a:spcPts val="600"/>
              </a:spcAft>
              <a:buFont typeface="Arial" panose="020B0604020202020204" pitchFamily="34" charset="0"/>
              <a:buChar char="●"/>
            </a:pPr>
            <a:r>
              <a:rPr lang="en-US" dirty="0">
                <a:latin typeface="Noto Sans Symbols"/>
              </a:rPr>
              <a:t>Currently, 46 countries and territories operate UCBs or quasi-UCBs. </a:t>
            </a:r>
          </a:p>
          <a:p>
            <a:pPr marL="342900" indent="-342900">
              <a:spcBef>
                <a:spcPts val="600"/>
              </a:spcBef>
              <a:spcAft>
                <a:spcPts val="600"/>
              </a:spcAft>
              <a:buFont typeface="Arial" panose="020B0604020202020204" pitchFamily="34" charset="0"/>
              <a:buChar char="●"/>
            </a:pPr>
            <a:r>
              <a:rPr lang="en-US" sz="2400" dirty="0">
                <a:latin typeface="Noto Sans Symbols"/>
              </a:rPr>
              <a:t>The details matter.  Policy design should be informed by international social security standards</a:t>
            </a:r>
            <a:endParaRPr lang="en-GB" sz="2400" dirty="0">
              <a:latin typeface="Noto Sans Symbols"/>
            </a:endParaRPr>
          </a:p>
        </p:txBody>
      </p:sp>
    </p:spTree>
    <p:extLst>
      <p:ext uri="{BB962C8B-B14F-4D97-AF65-F5344CB8AC3E}">
        <p14:creationId xmlns:p14="http://schemas.microsoft.com/office/powerpoint/2010/main" val="358265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26A7EE-1FF9-BC3F-4E2C-3AA93ECFD006}"/>
              </a:ext>
            </a:extLst>
          </p:cNvPr>
          <p:cNvSpPr>
            <a:spLocks noGrp="1"/>
          </p:cNvSpPr>
          <p:nvPr>
            <p:ph idx="1"/>
          </p:nvPr>
        </p:nvSpPr>
        <p:spPr>
          <a:xfrm>
            <a:off x="456763" y="1430735"/>
            <a:ext cx="5388605" cy="5771604"/>
          </a:xfrm>
        </p:spPr>
        <p:txBody>
          <a:bodyPr anchor="ctr">
            <a:noAutofit/>
          </a:bodyPr>
          <a:lstStyle/>
          <a:p>
            <a:pPr marL="457200" marR="0" lvl="0" indent="-457200" defTabSz="914400" rtl="0" eaLnBrk="1" fontAlgn="auto" latinLnBrk="0" hangingPunct="1">
              <a:lnSpc>
                <a:spcPct val="90000"/>
              </a:lnSpc>
              <a:spcBef>
                <a:spcPct val="0"/>
              </a:spcBef>
              <a:spcAft>
                <a:spcPts val="600"/>
              </a:spcAft>
              <a:buClrTx/>
              <a:buSzTx/>
              <a:buFont typeface="+mj-lt"/>
              <a:buAutoNum type="arabicPeriod"/>
              <a:tabLst/>
              <a:defRPr/>
            </a:pPr>
            <a:endParaRPr kumimoji="0" lang="en-US" sz="1200" b="1" i="0" u="none" strike="noStrike" kern="1200" cap="none" spc="0" normalizeH="0" baseline="0" noProof="0">
              <a:ln>
                <a:noFill/>
              </a:ln>
              <a:effectLst/>
              <a:uLnTx/>
              <a:uFillTx/>
              <a:ea typeface="+mn-ea"/>
              <a:cs typeface="+mn-cs"/>
            </a:endParaRPr>
          </a:p>
          <a:p>
            <a:pPr marL="0" indent="0">
              <a:buNone/>
            </a:pPr>
            <a:endParaRPr lang="en-US" sz="1200" b="1">
              <a:effectLst/>
              <a:ea typeface="Calibri" panose="020F0502020204030204" pitchFamily="34" charset="0"/>
            </a:endParaRPr>
          </a:p>
          <a:p>
            <a:pPr marL="0" indent="0">
              <a:buNone/>
            </a:pPr>
            <a:endParaRPr lang="en-GB" sz="1200">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614475" y="6438629"/>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510614" y="166701"/>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8C2705D4-9238-E9AB-4BEE-A3B7B61941DF}"/>
              </a:ext>
            </a:extLst>
          </p:cNvPr>
          <p:cNvSpPr txBox="1"/>
          <p:nvPr/>
        </p:nvSpPr>
        <p:spPr>
          <a:xfrm>
            <a:off x="1826" y="118268"/>
            <a:ext cx="81668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Trend changes in OECD spending on under-6’s pre-Covid</a:t>
            </a:r>
          </a:p>
        </p:txBody>
      </p:sp>
      <p:sp>
        <p:nvSpPr>
          <p:cNvPr id="5" name="Content Placeholder 2">
            <a:extLst>
              <a:ext uri="{FF2B5EF4-FFF2-40B4-BE49-F238E27FC236}">
                <a16:creationId xmlns:a16="http://schemas.microsoft.com/office/drawing/2014/main" id="{79FD918A-F5E2-0800-4760-2304FC7ACE0F}"/>
              </a:ext>
            </a:extLst>
          </p:cNvPr>
          <p:cNvSpPr txBox="1">
            <a:spLocks/>
          </p:cNvSpPr>
          <p:nvPr/>
        </p:nvSpPr>
        <p:spPr>
          <a:xfrm>
            <a:off x="7573475" y="1839261"/>
            <a:ext cx="4574865" cy="45401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p:txBody>
      </p:sp>
      <p:pic>
        <p:nvPicPr>
          <p:cNvPr id="17" name="Picture 16">
            <a:extLst>
              <a:ext uri="{FF2B5EF4-FFF2-40B4-BE49-F238E27FC236}">
                <a16:creationId xmlns:a16="http://schemas.microsoft.com/office/drawing/2014/main" id="{331AD4F3-EFF2-4F81-B258-FDC85D15C22D}"/>
              </a:ext>
            </a:extLst>
          </p:cNvPr>
          <p:cNvPicPr>
            <a:picLocks noChangeAspect="1"/>
          </p:cNvPicPr>
          <p:nvPr/>
        </p:nvPicPr>
        <p:blipFill>
          <a:blip r:embed="rId3"/>
          <a:stretch>
            <a:fillRect/>
          </a:stretch>
        </p:blipFill>
        <p:spPr>
          <a:xfrm>
            <a:off x="373464" y="1681374"/>
            <a:ext cx="11109399" cy="5120640"/>
          </a:xfrm>
          <a:prstGeom prst="rect">
            <a:avLst/>
          </a:prstGeom>
        </p:spPr>
      </p:pic>
      <p:pic>
        <p:nvPicPr>
          <p:cNvPr id="18" name="Picture 17">
            <a:extLst>
              <a:ext uri="{FF2B5EF4-FFF2-40B4-BE49-F238E27FC236}">
                <a16:creationId xmlns:a16="http://schemas.microsoft.com/office/drawing/2014/main" id="{711527EA-EB80-4EEA-9550-A3866931C572}"/>
              </a:ext>
            </a:extLst>
          </p:cNvPr>
          <p:cNvPicPr>
            <a:picLocks noChangeAspect="1"/>
          </p:cNvPicPr>
          <p:nvPr/>
        </p:nvPicPr>
        <p:blipFill>
          <a:blip r:embed="rId4"/>
          <a:stretch>
            <a:fillRect/>
          </a:stretch>
        </p:blipFill>
        <p:spPr>
          <a:xfrm>
            <a:off x="373464" y="1681374"/>
            <a:ext cx="11094720" cy="5120640"/>
          </a:xfrm>
          <a:prstGeom prst="rect">
            <a:avLst/>
          </a:prstGeom>
        </p:spPr>
      </p:pic>
      <p:sp>
        <p:nvSpPr>
          <p:cNvPr id="15" name="TextBox 14">
            <a:extLst>
              <a:ext uri="{FF2B5EF4-FFF2-40B4-BE49-F238E27FC236}">
                <a16:creationId xmlns:a16="http://schemas.microsoft.com/office/drawing/2014/main" id="{A0BFCCFE-072C-4B53-8FCC-BF6C0A0F7456}"/>
              </a:ext>
            </a:extLst>
          </p:cNvPr>
          <p:cNvSpPr txBox="1"/>
          <p:nvPr/>
        </p:nvSpPr>
        <p:spPr>
          <a:xfrm>
            <a:off x="-2763" y="6584868"/>
            <a:ext cx="8930964" cy="307777"/>
          </a:xfrm>
          <a:prstGeom prst="rect">
            <a:avLst/>
          </a:prstGeom>
          <a:noFill/>
        </p:spPr>
        <p:txBody>
          <a:bodyPr wrap="square">
            <a:spAutoFit/>
          </a:bodyPr>
          <a:lstStyle/>
          <a:p>
            <a:r>
              <a:rPr lang="en-GB" sz="1400" dirty="0"/>
              <a:t>Source: OECD, 2023</a:t>
            </a:r>
          </a:p>
        </p:txBody>
      </p:sp>
    </p:spTree>
    <p:extLst>
      <p:ext uri="{BB962C8B-B14F-4D97-AF65-F5344CB8AC3E}">
        <p14:creationId xmlns:p14="http://schemas.microsoft.com/office/powerpoint/2010/main" val="29925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1C445-5D06-473D-A366-9C7A5AF3BB3E}"/>
              </a:ext>
            </a:extLst>
          </p:cNvPr>
          <p:cNvSpPr>
            <a:spLocks noGrp="1"/>
          </p:cNvSpPr>
          <p:nvPr>
            <p:ph type="title"/>
          </p:nvPr>
        </p:nvSpPr>
        <p:spPr>
          <a:xfrm>
            <a:off x="352425" y="199288"/>
            <a:ext cx="10103540" cy="1033669"/>
          </a:xfrm>
        </p:spPr>
        <p:txBody>
          <a:bodyPr>
            <a:normAutofit/>
          </a:bodyPr>
          <a:lstStyle/>
          <a:p>
            <a:r>
              <a:rPr lang="en-US" sz="4000" b="1" dirty="0">
                <a:solidFill>
                  <a:srgbClr val="FFFFFF"/>
                </a:solidFill>
              </a:rPr>
              <a:t>Priority recommendations</a:t>
            </a:r>
            <a:endParaRPr lang="en-GB" sz="4000" b="1" dirty="0">
              <a:solidFill>
                <a:srgbClr val="FFFFFF"/>
              </a:solidFill>
            </a:endParaRPr>
          </a:p>
        </p:txBody>
      </p:sp>
      <p:sp>
        <p:nvSpPr>
          <p:cNvPr id="3" name="Content Placeholder 2">
            <a:extLst>
              <a:ext uri="{FF2B5EF4-FFF2-40B4-BE49-F238E27FC236}">
                <a16:creationId xmlns:a16="http://schemas.microsoft.com/office/drawing/2014/main" id="{C81C3D1E-2F7B-4F95-B7FD-088016A4D281}"/>
              </a:ext>
            </a:extLst>
          </p:cNvPr>
          <p:cNvSpPr>
            <a:spLocks noGrp="1"/>
          </p:cNvSpPr>
          <p:nvPr>
            <p:ph idx="1"/>
          </p:nvPr>
        </p:nvSpPr>
        <p:spPr>
          <a:xfrm>
            <a:off x="352425" y="1790029"/>
            <a:ext cx="11602009" cy="4627958"/>
          </a:xfrm>
        </p:spPr>
        <p:txBody>
          <a:bodyPr anchor="ctr">
            <a:normAutofit/>
          </a:bodyPr>
          <a:lstStyle/>
          <a:p>
            <a:pPr marL="342900" indent="-342900">
              <a:lnSpc>
                <a:spcPct val="107000"/>
              </a:lnSpc>
              <a:spcBef>
                <a:spcPts val="600"/>
              </a:spcBef>
              <a:spcAft>
                <a:spcPts val="1200"/>
              </a:spcAft>
              <a:buFont typeface="Arial" panose="020B0604020202020204" pitchFamily="34" charset="0"/>
              <a:buChar char="●"/>
            </a:pPr>
            <a:r>
              <a:rPr lang="en-US" sz="2400" dirty="0">
                <a:solidFill>
                  <a:srgbClr val="000000"/>
                </a:solidFill>
                <a:latin typeface="Noto Sans Symbols"/>
              </a:rPr>
              <a:t>Provide more for all of the youngest children, and families with the youngest children </a:t>
            </a:r>
          </a:p>
          <a:p>
            <a:pPr marL="342900" indent="-342900">
              <a:lnSpc>
                <a:spcPct val="107000"/>
              </a:lnSpc>
              <a:spcBef>
                <a:spcPts val="600"/>
              </a:spcBef>
              <a:spcAft>
                <a:spcPts val="1200"/>
              </a:spcAft>
              <a:buFont typeface="Arial" panose="020B0604020202020204" pitchFamily="34" charset="0"/>
              <a:buChar char="●"/>
            </a:pPr>
            <a:r>
              <a:rPr lang="en-US" sz="2400" dirty="0">
                <a:solidFill>
                  <a:srgbClr val="000000"/>
                </a:solidFill>
                <a:latin typeface="Noto Sans Symbols"/>
              </a:rPr>
              <a:t>Prioritize social protection policies that are inclusive of all children, beginning with UCBs as the foundational policy for children</a:t>
            </a:r>
          </a:p>
          <a:p>
            <a:pPr marL="342900" indent="-342900">
              <a:lnSpc>
                <a:spcPct val="107000"/>
              </a:lnSpc>
              <a:spcBef>
                <a:spcPts val="600"/>
              </a:spcBef>
              <a:spcAft>
                <a:spcPts val="1200"/>
              </a:spcAft>
              <a:buFont typeface="Arial" panose="020B0604020202020204" pitchFamily="34" charset="0"/>
              <a:buChar char="●"/>
            </a:pPr>
            <a:r>
              <a:rPr lang="en-US" sz="2400" dirty="0">
                <a:solidFill>
                  <a:srgbClr val="000000"/>
                </a:solidFill>
                <a:latin typeface="Noto Sans Symbols"/>
              </a:rPr>
              <a:t>Use foreign assistance, and other less-sustainable sources of finance, to </a:t>
            </a:r>
            <a:r>
              <a:rPr lang="en-US" sz="2400" dirty="0" err="1">
                <a:solidFill>
                  <a:srgbClr val="000000"/>
                </a:solidFill>
                <a:latin typeface="Noto Sans Symbols"/>
              </a:rPr>
              <a:t>catalyse</a:t>
            </a:r>
            <a:r>
              <a:rPr lang="en-US" sz="2400" dirty="0">
                <a:solidFill>
                  <a:srgbClr val="000000"/>
                </a:solidFill>
                <a:latin typeface="Noto Sans Symbols"/>
              </a:rPr>
              <a:t> efforts to strengthen welfare systems</a:t>
            </a:r>
          </a:p>
          <a:p>
            <a:pPr marL="342900" indent="-342900">
              <a:lnSpc>
                <a:spcPct val="107000"/>
              </a:lnSpc>
              <a:spcBef>
                <a:spcPts val="600"/>
              </a:spcBef>
              <a:spcAft>
                <a:spcPts val="1200"/>
              </a:spcAft>
              <a:buFont typeface="Arial" panose="020B0604020202020204" pitchFamily="34" charset="0"/>
              <a:buChar char="●"/>
            </a:pPr>
            <a:r>
              <a:rPr lang="en-US" sz="2400" dirty="0">
                <a:solidFill>
                  <a:srgbClr val="000000"/>
                </a:solidFill>
                <a:latin typeface="Noto Sans Symbols"/>
              </a:rPr>
              <a:t>Undertake incremental adjustment to the child policy portfolio</a:t>
            </a:r>
          </a:p>
          <a:p>
            <a:pPr marL="342900" indent="-342900">
              <a:lnSpc>
                <a:spcPct val="107000"/>
              </a:lnSpc>
              <a:spcBef>
                <a:spcPts val="600"/>
              </a:spcBef>
              <a:spcAft>
                <a:spcPts val="1200"/>
              </a:spcAft>
              <a:buFont typeface="Arial" panose="020B0604020202020204" pitchFamily="34" charset="0"/>
              <a:buChar char="●"/>
            </a:pPr>
            <a:r>
              <a:rPr lang="en-US" sz="2400" dirty="0">
                <a:solidFill>
                  <a:srgbClr val="000000"/>
                </a:solidFill>
                <a:latin typeface="Noto Sans Symbols"/>
              </a:rPr>
              <a:t>Utilize international goals and agreements in efforts to promote political will and consensus for change, particularly for the youngest children</a:t>
            </a:r>
            <a:endParaRPr lang="en-GB" sz="2400" dirty="0">
              <a:solidFill>
                <a:srgbClr val="000000"/>
              </a:solidFill>
              <a:latin typeface="Noto Sans Symbols"/>
            </a:endParaRPr>
          </a:p>
        </p:txBody>
      </p:sp>
    </p:spTree>
    <p:extLst>
      <p:ext uri="{BB962C8B-B14F-4D97-AF65-F5344CB8AC3E}">
        <p14:creationId xmlns:p14="http://schemas.microsoft.com/office/powerpoint/2010/main" val="38280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26A7EE-1FF9-BC3F-4E2C-3AA93ECFD006}"/>
              </a:ext>
            </a:extLst>
          </p:cNvPr>
          <p:cNvSpPr>
            <a:spLocks noGrp="1"/>
          </p:cNvSpPr>
          <p:nvPr>
            <p:ph idx="1"/>
          </p:nvPr>
        </p:nvSpPr>
        <p:spPr>
          <a:xfrm>
            <a:off x="264724" y="1527823"/>
            <a:ext cx="5388605" cy="5771604"/>
          </a:xfrm>
        </p:spPr>
        <p:txBody>
          <a:bodyPr anchor="ctr">
            <a:noAutofit/>
          </a:bodyPr>
          <a:lstStyle/>
          <a:p>
            <a:pPr marL="457200" marR="0" lvl="0" indent="-457200" defTabSz="914400" rtl="0" eaLnBrk="1" fontAlgn="auto" latinLnBrk="0" hangingPunct="1">
              <a:lnSpc>
                <a:spcPct val="90000"/>
              </a:lnSpc>
              <a:spcBef>
                <a:spcPct val="0"/>
              </a:spcBef>
              <a:spcAft>
                <a:spcPts val="600"/>
              </a:spcAft>
              <a:buClrTx/>
              <a:buSzTx/>
              <a:buFont typeface="+mj-lt"/>
              <a:buAutoNum type="arabicPeriod"/>
              <a:tabLst/>
              <a:defRPr/>
            </a:pPr>
            <a:endParaRPr kumimoji="0" lang="en-US" sz="1200" b="1" i="0" u="none" strike="noStrike" kern="1200" cap="none" spc="0" normalizeH="0" baseline="0" noProof="0">
              <a:ln>
                <a:noFill/>
              </a:ln>
              <a:effectLst/>
              <a:uLnTx/>
              <a:uFillTx/>
              <a:ea typeface="+mn-ea"/>
              <a:cs typeface="+mn-cs"/>
            </a:endParaRPr>
          </a:p>
          <a:p>
            <a:pPr marL="0" indent="0">
              <a:buNone/>
            </a:pPr>
            <a:endParaRPr lang="en-US" sz="1200" b="1">
              <a:effectLst/>
              <a:ea typeface="Calibri" panose="020F0502020204030204" pitchFamily="34" charset="0"/>
            </a:endParaRPr>
          </a:p>
          <a:p>
            <a:pPr marL="0" indent="0">
              <a:buNone/>
            </a:pPr>
            <a:endParaRPr lang="en-GB" sz="1200">
              <a:effectLst/>
              <a:ea typeface="Calibri" panose="020F0502020204030204" pitchFamily="34" charset="0"/>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242769"/>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8C2705D4-9238-E9AB-4BEE-A3B7B61941DF}"/>
              </a:ext>
            </a:extLst>
          </p:cNvPr>
          <p:cNvSpPr txBox="1"/>
          <p:nvPr/>
        </p:nvSpPr>
        <p:spPr>
          <a:xfrm>
            <a:off x="459346" y="344610"/>
            <a:ext cx="57814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Key Messages</a:t>
            </a:r>
          </a:p>
        </p:txBody>
      </p:sp>
      <p:sp>
        <p:nvSpPr>
          <p:cNvPr id="5" name="Content Placeholder 2">
            <a:extLst>
              <a:ext uri="{FF2B5EF4-FFF2-40B4-BE49-F238E27FC236}">
                <a16:creationId xmlns:a16="http://schemas.microsoft.com/office/drawing/2014/main" id="{79FD918A-F5E2-0800-4760-2304FC7ACE0F}"/>
              </a:ext>
            </a:extLst>
          </p:cNvPr>
          <p:cNvSpPr txBox="1">
            <a:spLocks/>
          </p:cNvSpPr>
          <p:nvPr/>
        </p:nvSpPr>
        <p:spPr>
          <a:xfrm>
            <a:off x="7352411" y="1915329"/>
            <a:ext cx="4574865" cy="45401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p:txBody>
      </p:sp>
      <p:sp>
        <p:nvSpPr>
          <p:cNvPr id="7" name="TextBox 6">
            <a:extLst>
              <a:ext uri="{FF2B5EF4-FFF2-40B4-BE49-F238E27FC236}">
                <a16:creationId xmlns:a16="http://schemas.microsoft.com/office/drawing/2014/main" id="{321369F8-F613-4771-9F5B-4DCE70FECE59}"/>
              </a:ext>
            </a:extLst>
          </p:cNvPr>
          <p:cNvSpPr txBox="1"/>
          <p:nvPr/>
        </p:nvSpPr>
        <p:spPr>
          <a:xfrm>
            <a:off x="289550" y="1876922"/>
            <a:ext cx="11697384" cy="4688206"/>
          </a:xfrm>
          <a:prstGeom prst="rect">
            <a:avLst/>
          </a:prstGeom>
          <a:noFill/>
        </p:spPr>
        <p:txBody>
          <a:bodyPr wrap="square" rtlCol="0">
            <a:spAutoFit/>
          </a:bodyPr>
          <a:lstStyle/>
          <a:p>
            <a:pPr marL="342900" marR="0" indent="-342900">
              <a:lnSpc>
                <a:spcPct val="107000"/>
              </a:lnSpc>
              <a:spcBef>
                <a:spcPts val="0"/>
              </a:spcBef>
              <a:spcAft>
                <a:spcPts val="0"/>
              </a:spcAft>
              <a:buClr>
                <a:srgbClr val="00B0F0"/>
              </a:buClr>
              <a:buFont typeface="Arial" panose="020B0604020202020204" pitchFamily="34" charset="0"/>
              <a:buChar char="•"/>
            </a:pPr>
            <a:r>
              <a:rPr lang="en-GB" sz="2000" dirty="0">
                <a:latin typeface="Arial" panose="020B0604020202020204" pitchFamily="34" charset="0"/>
                <a:cs typeface="Arial" panose="020B0604020202020204" pitchFamily="34" charset="0"/>
              </a:rPr>
              <a:t>There is no consensus on how to manage a portfolio of child and family policies worldwide; best evidence is not followed; data on how and when expenditure happens is incomplete</a:t>
            </a:r>
          </a:p>
          <a:p>
            <a:pPr marL="342900" marR="0" indent="-342900">
              <a:lnSpc>
                <a:spcPct val="107000"/>
              </a:lnSpc>
              <a:spcBef>
                <a:spcPts val="0"/>
              </a:spcBef>
              <a:spcAft>
                <a:spcPts val="0"/>
              </a:spcAft>
              <a:buClr>
                <a:srgbClr val="00B0F0"/>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lnSpc>
                <a:spcPct val="107000"/>
              </a:lnSpc>
              <a:buClr>
                <a:srgbClr val="00B0F0"/>
              </a:buClr>
              <a:buFont typeface="Arial" panose="020B0604020202020204" pitchFamily="34" charset="0"/>
              <a:buChar char="•"/>
            </a:pPr>
            <a:r>
              <a:rPr lang="en-GB" sz="2000" dirty="0">
                <a:latin typeface="Arial" panose="020B0604020202020204" pitchFamily="34" charset="0"/>
                <a:cs typeface="Arial" panose="020B0604020202020204" pitchFamily="34" charset="0"/>
              </a:rPr>
              <a:t>Available data shows chronic underinvestment in children, particularly in the early year, and a relative underinvestment in both cash and care services in non-OECD countries</a:t>
            </a:r>
          </a:p>
          <a:p>
            <a:pPr marL="342900" marR="0" indent="-342900">
              <a:lnSpc>
                <a:spcPct val="107000"/>
              </a:lnSpc>
              <a:spcBef>
                <a:spcPts val="0"/>
              </a:spcBef>
              <a:spcAft>
                <a:spcPts val="0"/>
              </a:spcAft>
              <a:buClr>
                <a:srgbClr val="00B0F0"/>
              </a:buClr>
              <a:buFont typeface="Arial" panose="020B0604020202020204" pitchFamily="34" charset="0"/>
              <a:buChar char="•"/>
            </a:pPr>
            <a:endParaRPr lang="en-GB" sz="2000" b="1"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Clr>
                <a:srgbClr val="00B0F0"/>
              </a:buClr>
              <a:buFont typeface="Arial" panose="020B0604020202020204" pitchFamily="34" charset="0"/>
              <a:buChar char="•"/>
            </a:pPr>
            <a:r>
              <a:rPr lang="en-GB" sz="2000" dirty="0">
                <a:latin typeface="Arial" panose="020B0604020202020204" pitchFamily="34" charset="0"/>
                <a:cs typeface="Arial" panose="020B0604020202020204" pitchFamily="34" charset="0"/>
              </a:rPr>
              <a:t>In the poorest countries, children that miss out on school receive less 3 thousand USD PPP per head throughout childhood – and under 6’s receive less than 7 per cent of total</a:t>
            </a:r>
          </a:p>
          <a:p>
            <a:pPr marL="342900" marR="0" indent="-342900">
              <a:lnSpc>
                <a:spcPct val="107000"/>
              </a:lnSpc>
              <a:spcBef>
                <a:spcPts val="0"/>
              </a:spcBef>
              <a:spcAft>
                <a:spcPts val="0"/>
              </a:spcAft>
              <a:buClr>
                <a:srgbClr val="00B0F0"/>
              </a:buClr>
              <a:buFont typeface="Arial" panose="020B0604020202020204" pitchFamily="34" charset="0"/>
              <a:buChar char="•"/>
            </a:pPr>
            <a:endParaRPr lang="en-GB" sz="2000" b="1"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Clr>
                <a:srgbClr val="00B0F0"/>
              </a:buClr>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OECD countries spending shows a slight trend increase in family policy spending overall, with larger relative increases in early years spending and childcare specifically</a:t>
            </a:r>
          </a:p>
          <a:p>
            <a:pPr marL="342900" indent="-342900">
              <a:lnSpc>
                <a:spcPct val="107000"/>
              </a:lnSpc>
              <a:buClr>
                <a:srgbClr val="00B0F0"/>
              </a:buClr>
              <a:buFont typeface="Arial" panose="020B0604020202020204" pitchFamily="34" charset="0"/>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Clr>
                <a:srgbClr val="00B0F0"/>
              </a:buClr>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The poly-crisis risks both domestic spending and foreign assistance</a:t>
            </a:r>
          </a:p>
          <a:p>
            <a:pPr marL="342900" marR="0" indent="-342900">
              <a:lnSpc>
                <a:spcPct val="107000"/>
              </a:lnSpc>
              <a:spcBef>
                <a:spcPts val="0"/>
              </a:spcBef>
              <a:spcAft>
                <a:spcPts val="0"/>
              </a:spcAft>
              <a:buClr>
                <a:srgbClr val="00B0F0"/>
              </a:buClr>
              <a:buFont typeface="Arial" panose="020B0604020202020204" pitchFamily="34" charset="0"/>
              <a:buChar char="•"/>
            </a:pPr>
            <a:endParaRPr lang="en-GB"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5460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438EC19-67CB-4282-89E3-60706A6511C1}"/>
              </a:ext>
            </a:extLst>
          </p:cNvPr>
          <p:cNvSpPr txBox="1"/>
          <p:nvPr/>
        </p:nvSpPr>
        <p:spPr>
          <a:xfrm>
            <a:off x="210299" y="195205"/>
            <a:ext cx="8364354"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Understanding the when &amp; how of investment in children</a:t>
            </a:r>
          </a:p>
        </p:txBody>
      </p:sp>
      <p:sp>
        <p:nvSpPr>
          <p:cNvPr id="13" name="Content Placeholder 2">
            <a:extLst>
              <a:ext uri="{FF2B5EF4-FFF2-40B4-BE49-F238E27FC236}">
                <a16:creationId xmlns:a16="http://schemas.microsoft.com/office/drawing/2014/main" id="{AD293F8D-6545-408E-977E-134D93D9B9BC}"/>
              </a:ext>
            </a:extLst>
          </p:cNvPr>
          <p:cNvSpPr>
            <a:spLocks noGrp="1"/>
          </p:cNvSpPr>
          <p:nvPr>
            <p:ph idx="1"/>
          </p:nvPr>
        </p:nvSpPr>
        <p:spPr>
          <a:xfrm>
            <a:off x="648682" y="2104093"/>
            <a:ext cx="10515600" cy="4351338"/>
          </a:xfrm>
        </p:spPr>
        <p:txBody>
          <a:bodyPr>
            <a:normAutofit/>
          </a:bodyPr>
          <a:lstStyle/>
          <a:p>
            <a:r>
              <a:rPr lang="en-US" sz="3200" dirty="0"/>
              <a:t>Consensus on importance of early childhood dev. across sectors</a:t>
            </a:r>
          </a:p>
          <a:p>
            <a:r>
              <a:rPr lang="en-US" sz="3200" dirty="0"/>
              <a:t>Critical for inclusive development</a:t>
            </a:r>
          </a:p>
          <a:p>
            <a:pPr lvl="1"/>
            <a:r>
              <a:rPr lang="en-US" sz="2800" dirty="0"/>
              <a:t>Within and between country inequalities</a:t>
            </a:r>
          </a:p>
          <a:p>
            <a:endParaRPr lang="en-US" sz="3200" dirty="0"/>
          </a:p>
          <a:p>
            <a:r>
              <a:rPr lang="en-US" sz="3200" dirty="0"/>
              <a:t>Demand for greater effectiveness and efficiency </a:t>
            </a:r>
          </a:p>
          <a:p>
            <a:r>
              <a:rPr lang="en-US" sz="3200" dirty="0"/>
              <a:t>Achievement of the SDGs</a:t>
            </a:r>
          </a:p>
        </p:txBody>
      </p:sp>
    </p:spTree>
    <p:extLst>
      <p:ext uri="{BB962C8B-B14F-4D97-AF65-F5344CB8AC3E}">
        <p14:creationId xmlns:p14="http://schemas.microsoft.com/office/powerpoint/2010/main" val="143642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26A7EE-1FF9-BC3F-4E2C-3AA93ECFD006}"/>
              </a:ext>
            </a:extLst>
          </p:cNvPr>
          <p:cNvSpPr>
            <a:spLocks noGrp="1"/>
          </p:cNvSpPr>
          <p:nvPr>
            <p:ph idx="1"/>
          </p:nvPr>
        </p:nvSpPr>
        <p:spPr>
          <a:xfrm>
            <a:off x="235699" y="1506803"/>
            <a:ext cx="5388605" cy="5771604"/>
          </a:xfrm>
        </p:spPr>
        <p:txBody>
          <a:bodyPr anchor="ctr">
            <a:noAutofit/>
          </a:bodyPr>
          <a:lstStyle/>
          <a:p>
            <a:pPr marL="457200" marR="0" lvl="0" indent="-457200" defTabSz="914400" rtl="0" eaLnBrk="1" fontAlgn="auto" latinLnBrk="0" hangingPunct="1">
              <a:lnSpc>
                <a:spcPct val="90000"/>
              </a:lnSpc>
              <a:spcBef>
                <a:spcPct val="0"/>
              </a:spcBef>
              <a:spcAft>
                <a:spcPts val="600"/>
              </a:spcAft>
              <a:buClrTx/>
              <a:buSzTx/>
              <a:buFont typeface="+mj-lt"/>
              <a:buAutoNum type="arabicPeriod"/>
              <a:tabLst/>
              <a:defRPr/>
            </a:pPr>
            <a:endParaRPr kumimoji="0" lang="en-US" sz="1200" b="1" i="0" u="none" strike="noStrike" kern="1200" cap="none" spc="0" normalizeH="0" baseline="0" noProof="0" dirty="0">
              <a:ln>
                <a:noFill/>
              </a:ln>
              <a:effectLst/>
              <a:uLnTx/>
              <a:uFillTx/>
              <a:ea typeface="+mn-ea"/>
              <a:cs typeface="+mn-cs"/>
            </a:endParaRPr>
          </a:p>
          <a:p>
            <a:pPr marL="0" indent="0">
              <a:buNone/>
            </a:pPr>
            <a:endParaRPr lang="en-US" sz="1200" b="1" dirty="0">
              <a:effectLst/>
              <a:ea typeface="Calibri" panose="020F0502020204030204" pitchFamily="34" charset="0"/>
            </a:endParaRPr>
          </a:p>
          <a:p>
            <a:pPr marL="0" indent="0">
              <a:buNone/>
            </a:pPr>
            <a:endParaRPr lang="en-GB" sz="1200"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242769"/>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8C2705D4-9238-E9AB-4BEE-A3B7B61941DF}"/>
              </a:ext>
            </a:extLst>
          </p:cNvPr>
          <p:cNvSpPr txBox="1"/>
          <p:nvPr/>
        </p:nvSpPr>
        <p:spPr>
          <a:xfrm>
            <a:off x="259719" y="175850"/>
            <a:ext cx="80552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Age-related development of elementary skills</a:t>
            </a:r>
          </a:p>
        </p:txBody>
      </p:sp>
      <p:sp>
        <p:nvSpPr>
          <p:cNvPr id="5" name="Content Placeholder 2">
            <a:extLst>
              <a:ext uri="{FF2B5EF4-FFF2-40B4-BE49-F238E27FC236}">
                <a16:creationId xmlns:a16="http://schemas.microsoft.com/office/drawing/2014/main" id="{79FD918A-F5E2-0800-4760-2304FC7ACE0F}"/>
              </a:ext>
            </a:extLst>
          </p:cNvPr>
          <p:cNvSpPr txBox="1">
            <a:spLocks/>
          </p:cNvSpPr>
          <p:nvPr/>
        </p:nvSpPr>
        <p:spPr>
          <a:xfrm>
            <a:off x="7352411" y="1915329"/>
            <a:ext cx="4574865" cy="45401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p:txBody>
      </p:sp>
      <p:pic>
        <p:nvPicPr>
          <p:cNvPr id="15" name="Graphic 14" descr="Pregnant lady">
            <a:extLst>
              <a:ext uri="{FF2B5EF4-FFF2-40B4-BE49-F238E27FC236}">
                <a16:creationId xmlns:a16="http://schemas.microsoft.com/office/drawing/2014/main" id="{642567BD-8487-4B17-97EA-A692F1D4207E}"/>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6877" y="4232171"/>
            <a:ext cx="1389380" cy="1389380"/>
          </a:xfrm>
          <a:prstGeom prst="rect">
            <a:avLst/>
          </a:prstGeom>
        </p:spPr>
      </p:pic>
      <p:pic>
        <p:nvPicPr>
          <p:cNvPr id="16" name="Graphic 1" descr="Baby crawling">
            <a:extLst>
              <a:ext uri="{FF2B5EF4-FFF2-40B4-BE49-F238E27FC236}">
                <a16:creationId xmlns:a16="http://schemas.microsoft.com/office/drawing/2014/main" id="{BAF42064-E069-49EB-8565-F4115E4E0D3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60712" y="5250711"/>
            <a:ext cx="457200" cy="457200"/>
          </a:xfrm>
          <a:prstGeom prst="rect">
            <a:avLst/>
          </a:prstGeom>
        </p:spPr>
      </p:pic>
      <p:pic>
        <p:nvPicPr>
          <p:cNvPr id="17" name="Graphic 2" descr="Child with balloon">
            <a:extLst>
              <a:ext uri="{FF2B5EF4-FFF2-40B4-BE49-F238E27FC236}">
                <a16:creationId xmlns:a16="http://schemas.microsoft.com/office/drawing/2014/main" id="{5AA5DFF2-91B6-41D0-A739-CA7B36F3FF11}"/>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7637" y="4799226"/>
            <a:ext cx="822960" cy="822960"/>
          </a:xfrm>
          <a:prstGeom prst="rect">
            <a:avLst/>
          </a:prstGeom>
        </p:spPr>
      </p:pic>
      <p:pic>
        <p:nvPicPr>
          <p:cNvPr id="18" name="Graphic 4" descr="Walk">
            <a:extLst>
              <a:ext uri="{FF2B5EF4-FFF2-40B4-BE49-F238E27FC236}">
                <a16:creationId xmlns:a16="http://schemas.microsoft.com/office/drawing/2014/main" id="{3E95C6F4-257B-45F4-8F1A-DC5366287F52}"/>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27282" y="4644921"/>
            <a:ext cx="1005840" cy="1005840"/>
          </a:xfrm>
          <a:prstGeom prst="rect">
            <a:avLst/>
          </a:prstGeom>
        </p:spPr>
      </p:pic>
      <p:pic>
        <p:nvPicPr>
          <p:cNvPr id="19" name="Graphic 5" descr="Walk">
            <a:extLst>
              <a:ext uri="{FF2B5EF4-FFF2-40B4-BE49-F238E27FC236}">
                <a16:creationId xmlns:a16="http://schemas.microsoft.com/office/drawing/2014/main" id="{CC38CF2B-CE07-4CAB-B829-2AB6B892B9A1}"/>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6767" y="4490616"/>
            <a:ext cx="1188720" cy="1188720"/>
          </a:xfrm>
          <a:prstGeom prst="rect">
            <a:avLst/>
          </a:prstGeom>
        </p:spPr>
      </p:pic>
      <p:pic>
        <p:nvPicPr>
          <p:cNvPr id="21" name="Graphic 6" descr="Walk">
            <a:extLst>
              <a:ext uri="{FF2B5EF4-FFF2-40B4-BE49-F238E27FC236}">
                <a16:creationId xmlns:a16="http://schemas.microsoft.com/office/drawing/2014/main" id="{D622F5BD-8EB8-41B7-A156-AF9C56DECE53}"/>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91337" y="4293766"/>
            <a:ext cx="1384935" cy="1384935"/>
          </a:xfrm>
          <a:prstGeom prst="rect">
            <a:avLst/>
          </a:prstGeom>
        </p:spPr>
      </p:pic>
      <p:cxnSp>
        <p:nvCxnSpPr>
          <p:cNvPr id="22" name="Straight Connector 21">
            <a:extLst>
              <a:ext uri="{FF2B5EF4-FFF2-40B4-BE49-F238E27FC236}">
                <a16:creationId xmlns:a16="http://schemas.microsoft.com/office/drawing/2014/main" id="{22D71464-71F0-47E6-BCFC-2BB7FAD000F0}"/>
              </a:ext>
            </a:extLst>
          </p:cNvPr>
          <p:cNvCxnSpPr/>
          <p:nvPr/>
        </p:nvCxnSpPr>
        <p:spPr>
          <a:xfrm>
            <a:off x="2376437" y="5766966"/>
            <a:ext cx="7233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CA44B4-D0AD-4B21-B532-CBDFC9A0D108}"/>
              </a:ext>
            </a:extLst>
          </p:cNvPr>
          <p:cNvCxnSpPr/>
          <p:nvPr/>
        </p:nvCxnSpPr>
        <p:spPr>
          <a:xfrm>
            <a:off x="2376437" y="5621551"/>
            <a:ext cx="72332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Graphic 9" descr="Lecturer">
            <a:extLst>
              <a:ext uri="{FF2B5EF4-FFF2-40B4-BE49-F238E27FC236}">
                <a16:creationId xmlns:a16="http://schemas.microsoft.com/office/drawing/2014/main" id="{39655018-A587-4127-8591-A0FD62586CDF}"/>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31187" y="4319801"/>
            <a:ext cx="1330325" cy="1330325"/>
          </a:xfrm>
          <a:prstGeom prst="rect">
            <a:avLst/>
          </a:prstGeom>
        </p:spPr>
      </p:pic>
      <p:sp>
        <p:nvSpPr>
          <p:cNvPr id="25" name="Title 1">
            <a:extLst>
              <a:ext uri="{FF2B5EF4-FFF2-40B4-BE49-F238E27FC236}">
                <a16:creationId xmlns:a16="http://schemas.microsoft.com/office/drawing/2014/main" id="{E46297CB-0D72-4629-9B6D-8B60B38FEA4C}"/>
              </a:ext>
            </a:extLst>
          </p:cNvPr>
          <p:cNvSpPr txBox="1">
            <a:spLocks/>
          </p:cNvSpPr>
          <p:nvPr/>
        </p:nvSpPr>
        <p:spPr>
          <a:xfrm>
            <a:off x="289550" y="13511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DIN Light"/>
                <a:ea typeface="+mn-ea"/>
                <a:cs typeface="+mn-cs"/>
              </a:rPr>
              <a:t>Listening, Empathising, Inquiring</a:t>
            </a:r>
          </a:p>
        </p:txBody>
      </p:sp>
      <p:sp>
        <p:nvSpPr>
          <p:cNvPr id="26" name="Title 1">
            <a:extLst>
              <a:ext uri="{FF2B5EF4-FFF2-40B4-BE49-F238E27FC236}">
                <a16:creationId xmlns:a16="http://schemas.microsoft.com/office/drawing/2014/main" id="{109731FD-388C-4D45-8236-8086916CC703}"/>
              </a:ext>
            </a:extLst>
          </p:cNvPr>
          <p:cNvSpPr txBox="1">
            <a:spLocks/>
          </p:cNvSpPr>
          <p:nvPr/>
        </p:nvSpPr>
        <p:spPr>
          <a:xfrm>
            <a:off x="931207" y="1959880"/>
            <a:ext cx="108038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DIN Light"/>
                <a:ea typeface="+mn-ea"/>
                <a:cs typeface="+mn-cs"/>
              </a:rPr>
              <a:t>Discerning patterns, Embodying, Observing, Reflecting, Relaxing, Sensing</a:t>
            </a:r>
          </a:p>
        </p:txBody>
      </p:sp>
      <p:sp>
        <p:nvSpPr>
          <p:cNvPr id="27" name="Title 1">
            <a:extLst>
              <a:ext uri="{FF2B5EF4-FFF2-40B4-BE49-F238E27FC236}">
                <a16:creationId xmlns:a16="http://schemas.microsoft.com/office/drawing/2014/main" id="{EEEA3AD9-C6D2-4D84-AA8E-DB80C1A7CD7D}"/>
              </a:ext>
            </a:extLst>
          </p:cNvPr>
          <p:cNvSpPr txBox="1">
            <a:spLocks/>
          </p:cNvSpPr>
          <p:nvPr/>
        </p:nvSpPr>
        <p:spPr>
          <a:xfrm>
            <a:off x="2861400" y="2811274"/>
            <a:ext cx="94267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i="1" dirty="0">
                <a:latin typeface="DIN Light"/>
                <a:ea typeface="+mn-ea"/>
                <a:cs typeface="+mn-cs"/>
              </a:rPr>
              <a:t>Fluency in: </a:t>
            </a:r>
            <a:r>
              <a:rPr lang="en-GB" sz="2800" dirty="0">
                <a:latin typeface="DIN Light"/>
                <a:ea typeface="+mn-ea"/>
                <a:cs typeface="+mn-cs"/>
              </a:rPr>
              <a:t>ideation, divergent thinking, self-regulation (ado), affective empathy, intuition </a:t>
            </a:r>
          </a:p>
        </p:txBody>
      </p:sp>
      <p:sp>
        <p:nvSpPr>
          <p:cNvPr id="28" name="TextBox 27">
            <a:extLst>
              <a:ext uri="{FF2B5EF4-FFF2-40B4-BE49-F238E27FC236}">
                <a16:creationId xmlns:a16="http://schemas.microsoft.com/office/drawing/2014/main" id="{DDED0BC7-588C-4414-B1AE-C56B4F2EE0BC}"/>
              </a:ext>
            </a:extLst>
          </p:cNvPr>
          <p:cNvSpPr txBox="1"/>
          <p:nvPr/>
        </p:nvSpPr>
        <p:spPr>
          <a:xfrm>
            <a:off x="237122" y="6364705"/>
            <a:ext cx="3128378" cy="369332"/>
          </a:xfrm>
          <a:prstGeom prst="rect">
            <a:avLst/>
          </a:prstGeom>
          <a:noFill/>
        </p:spPr>
        <p:txBody>
          <a:bodyPr wrap="square">
            <a:spAutoFit/>
          </a:bodyPr>
          <a:lstStyle/>
          <a:p>
            <a:r>
              <a:rPr lang="en-GB" dirty="0"/>
              <a:t>Source: Richardson et al, 2021</a:t>
            </a:r>
          </a:p>
        </p:txBody>
      </p:sp>
    </p:spTree>
    <p:extLst>
      <p:ext uri="{BB962C8B-B14F-4D97-AF65-F5344CB8AC3E}">
        <p14:creationId xmlns:p14="http://schemas.microsoft.com/office/powerpoint/2010/main" val="22057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26A7EE-1FF9-BC3F-4E2C-3AA93ECFD006}"/>
              </a:ext>
            </a:extLst>
          </p:cNvPr>
          <p:cNvSpPr>
            <a:spLocks noGrp="1"/>
          </p:cNvSpPr>
          <p:nvPr>
            <p:ph idx="1"/>
          </p:nvPr>
        </p:nvSpPr>
        <p:spPr>
          <a:xfrm>
            <a:off x="235699" y="1506803"/>
            <a:ext cx="5388605" cy="5771604"/>
          </a:xfrm>
        </p:spPr>
        <p:txBody>
          <a:bodyPr anchor="ctr">
            <a:noAutofit/>
          </a:bodyPr>
          <a:lstStyle/>
          <a:p>
            <a:pPr marL="457200" marR="0" lvl="0" indent="-457200" defTabSz="914400" rtl="0" eaLnBrk="1" fontAlgn="auto" latinLnBrk="0" hangingPunct="1">
              <a:lnSpc>
                <a:spcPct val="90000"/>
              </a:lnSpc>
              <a:spcBef>
                <a:spcPct val="0"/>
              </a:spcBef>
              <a:spcAft>
                <a:spcPts val="600"/>
              </a:spcAft>
              <a:buClrTx/>
              <a:buSzTx/>
              <a:buFont typeface="+mj-lt"/>
              <a:buAutoNum type="arabicPeriod"/>
              <a:tabLst/>
              <a:defRPr/>
            </a:pPr>
            <a:endParaRPr kumimoji="0" lang="en-US" sz="1200" b="1" i="0" u="none" strike="noStrike" kern="1200" cap="none" spc="0" normalizeH="0" baseline="0" noProof="0">
              <a:ln>
                <a:noFill/>
              </a:ln>
              <a:effectLst/>
              <a:uLnTx/>
              <a:uFillTx/>
              <a:ea typeface="+mn-ea"/>
              <a:cs typeface="+mn-cs"/>
            </a:endParaRPr>
          </a:p>
          <a:p>
            <a:pPr marL="0" indent="0">
              <a:buNone/>
            </a:pPr>
            <a:endParaRPr lang="en-US" sz="1200" b="1">
              <a:effectLst/>
              <a:ea typeface="Calibri" panose="020F0502020204030204" pitchFamily="34" charset="0"/>
            </a:endParaRPr>
          </a:p>
          <a:p>
            <a:pPr marL="0" indent="0">
              <a:buNone/>
            </a:pPr>
            <a:endParaRPr lang="en-GB" sz="1200">
              <a:effectLst/>
              <a:ea typeface="Calibri" panose="020F0502020204030204" pitchFamily="34" charset="0"/>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242769"/>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 name="Content Placeholder 2">
            <a:extLst>
              <a:ext uri="{FF2B5EF4-FFF2-40B4-BE49-F238E27FC236}">
                <a16:creationId xmlns:a16="http://schemas.microsoft.com/office/drawing/2014/main" id="{79FD918A-F5E2-0800-4760-2304FC7ACE0F}"/>
              </a:ext>
            </a:extLst>
          </p:cNvPr>
          <p:cNvSpPr txBox="1">
            <a:spLocks/>
          </p:cNvSpPr>
          <p:nvPr/>
        </p:nvSpPr>
        <p:spPr>
          <a:xfrm>
            <a:off x="7352411" y="1915329"/>
            <a:ext cx="4574865" cy="45401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p:txBody>
      </p:sp>
      <p:sp>
        <p:nvSpPr>
          <p:cNvPr id="16" name="TextBox 15">
            <a:extLst>
              <a:ext uri="{FF2B5EF4-FFF2-40B4-BE49-F238E27FC236}">
                <a16:creationId xmlns:a16="http://schemas.microsoft.com/office/drawing/2014/main" id="{A7CCC94B-2A27-4853-B5D6-1E5653ABF79C}"/>
              </a:ext>
            </a:extLst>
          </p:cNvPr>
          <p:cNvSpPr txBox="1"/>
          <p:nvPr/>
        </p:nvSpPr>
        <p:spPr>
          <a:xfrm>
            <a:off x="210299" y="195205"/>
            <a:ext cx="8364354"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Understanding the when &amp; how of investment in children</a:t>
            </a:r>
          </a:p>
        </p:txBody>
      </p:sp>
      <p:sp>
        <p:nvSpPr>
          <p:cNvPr id="17" name="Content Placeholder 2">
            <a:extLst>
              <a:ext uri="{FF2B5EF4-FFF2-40B4-BE49-F238E27FC236}">
                <a16:creationId xmlns:a16="http://schemas.microsoft.com/office/drawing/2014/main" id="{F614033F-F98E-4342-8947-F1D01471FD3C}"/>
              </a:ext>
            </a:extLst>
          </p:cNvPr>
          <p:cNvSpPr txBox="1">
            <a:spLocks/>
          </p:cNvSpPr>
          <p:nvPr/>
        </p:nvSpPr>
        <p:spPr>
          <a:xfrm>
            <a:off x="648682" y="210409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Consensus on importance of early childhood dev. across sectors</a:t>
            </a:r>
          </a:p>
          <a:p>
            <a:r>
              <a:rPr lang="en-US" sz="3200"/>
              <a:t>Critical for inclusive development</a:t>
            </a:r>
          </a:p>
          <a:p>
            <a:pPr lvl="1"/>
            <a:r>
              <a:rPr lang="en-US" sz="2800"/>
              <a:t>Within and between country inequalities</a:t>
            </a:r>
          </a:p>
          <a:p>
            <a:endParaRPr lang="en-US" sz="3200"/>
          </a:p>
          <a:p>
            <a:r>
              <a:rPr lang="en-US" sz="3200"/>
              <a:t>Demand for greater effectiveness and efficiency </a:t>
            </a:r>
          </a:p>
          <a:p>
            <a:r>
              <a:rPr lang="en-US" sz="3200"/>
              <a:t>Achievement of the SDGs</a:t>
            </a:r>
            <a:endParaRPr lang="en-US" sz="3200" dirty="0"/>
          </a:p>
        </p:txBody>
      </p:sp>
    </p:spTree>
    <p:extLst>
      <p:ext uri="{BB962C8B-B14F-4D97-AF65-F5344CB8AC3E}">
        <p14:creationId xmlns:p14="http://schemas.microsoft.com/office/powerpoint/2010/main" val="28447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242769"/>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Key expenditure figures</a:t>
            </a:r>
          </a:p>
        </p:txBody>
      </p:sp>
      <p:sp>
        <p:nvSpPr>
          <p:cNvPr id="15" name="Content Placeholder 2">
            <a:extLst>
              <a:ext uri="{FF2B5EF4-FFF2-40B4-BE49-F238E27FC236}">
                <a16:creationId xmlns:a16="http://schemas.microsoft.com/office/drawing/2014/main" id="{170C96EF-C5C8-45DC-BC3F-3409703CDFC1}"/>
              </a:ext>
            </a:extLst>
          </p:cNvPr>
          <p:cNvSpPr>
            <a:spLocks noGrp="1"/>
          </p:cNvSpPr>
          <p:nvPr>
            <p:ph idx="1"/>
          </p:nvPr>
        </p:nvSpPr>
        <p:spPr>
          <a:xfrm>
            <a:off x="838198" y="1956350"/>
            <a:ext cx="10515600" cy="4351338"/>
          </a:xfrm>
        </p:spPr>
        <p:txBody>
          <a:bodyPr>
            <a:normAutofit/>
          </a:bodyPr>
          <a:lstStyle/>
          <a:p>
            <a:pPr marL="342900" marR="0" lvl="0" indent="-342900">
              <a:lnSpc>
                <a:spcPct val="107000"/>
              </a:lnSpc>
              <a:spcBef>
                <a:spcPts val="600"/>
              </a:spcBef>
              <a:spcAft>
                <a:spcPts val="1200"/>
              </a:spcAft>
              <a:buFont typeface="Arial" panose="020B0604020202020204" pitchFamily="34" charset="0"/>
              <a:buChar char="●"/>
            </a:pPr>
            <a:r>
              <a:rPr lang="en-GB" sz="2000" dirty="0">
                <a:solidFill>
                  <a:srgbClr val="000000"/>
                </a:solidFill>
                <a:effectLst/>
                <a:latin typeface="Noto Sans Symbols"/>
                <a:ea typeface="Noto Sans Symbols"/>
                <a:cs typeface="Noto Sans Symbols"/>
              </a:rPr>
              <a:t>Low-income countries spend just </a:t>
            </a:r>
            <a:r>
              <a:rPr lang="en-GB" sz="2000" b="1" dirty="0">
                <a:solidFill>
                  <a:srgbClr val="000000"/>
                </a:solidFill>
                <a:effectLst/>
                <a:latin typeface="Noto Sans Symbols"/>
                <a:ea typeface="Noto Sans Symbols"/>
                <a:cs typeface="Noto Sans Symbols"/>
              </a:rPr>
              <a:t>USD 11 thousand PPP per child </a:t>
            </a:r>
            <a:r>
              <a:rPr lang="en-GB" sz="2000" b="1" i="1" dirty="0">
                <a:solidFill>
                  <a:srgbClr val="000000"/>
                </a:solidFill>
                <a:effectLst/>
                <a:latin typeface="Noto Sans Symbols"/>
                <a:ea typeface="Noto Sans Symbols"/>
                <a:cs typeface="Noto Sans Symbols"/>
              </a:rPr>
              <a:t>if</a:t>
            </a:r>
            <a:r>
              <a:rPr lang="en-GB" sz="2000" b="1" dirty="0">
                <a:solidFill>
                  <a:srgbClr val="000000"/>
                </a:solidFill>
                <a:effectLst/>
                <a:latin typeface="Noto Sans Symbols"/>
                <a:ea typeface="Noto Sans Symbols"/>
                <a:cs typeface="Noto Sans Symbols"/>
              </a:rPr>
              <a:t> they attend preschool and complete compulsory school</a:t>
            </a:r>
            <a:r>
              <a:rPr lang="en-GB" sz="2000" dirty="0">
                <a:solidFill>
                  <a:srgbClr val="000000"/>
                </a:solidFill>
                <a:effectLst/>
                <a:latin typeface="Noto Sans Symbols"/>
                <a:ea typeface="Noto Sans Symbols"/>
                <a:cs typeface="Noto Sans Symbols"/>
              </a:rPr>
              <a:t>, and just 2.3 thousand per child capita overall. Just 6.7 percent of this is reserved for the under sixes.</a:t>
            </a:r>
            <a:endParaRPr lang="en-GB" sz="2000" dirty="0">
              <a:effectLst/>
              <a:latin typeface="Noto Sans Symbols"/>
              <a:ea typeface="Noto Sans Symbols"/>
              <a:cs typeface="Noto Sans Symbols"/>
            </a:endParaRPr>
          </a:p>
          <a:p>
            <a:pPr marL="342900" marR="0" lvl="0" indent="-342900">
              <a:lnSpc>
                <a:spcPct val="107000"/>
              </a:lnSpc>
              <a:spcBef>
                <a:spcPts val="600"/>
              </a:spcBef>
              <a:spcAft>
                <a:spcPts val="1200"/>
              </a:spcAft>
              <a:buFont typeface="Arial" panose="020B0604020202020204" pitchFamily="34" charset="0"/>
              <a:buChar char="●"/>
            </a:pPr>
            <a:r>
              <a:rPr lang="en-GB" sz="2000" dirty="0">
                <a:solidFill>
                  <a:srgbClr val="000000"/>
                </a:solidFill>
                <a:effectLst/>
                <a:latin typeface="Noto Sans Symbols"/>
                <a:ea typeface="Noto Sans Symbols"/>
                <a:cs typeface="Noto Sans Symbols"/>
              </a:rPr>
              <a:t>Low-middle income countries are spending </a:t>
            </a:r>
            <a:r>
              <a:rPr lang="en-GB" sz="2000" b="1" dirty="0">
                <a:solidFill>
                  <a:srgbClr val="000000"/>
                </a:solidFill>
                <a:effectLst/>
                <a:latin typeface="Noto Sans Symbols"/>
                <a:ea typeface="Noto Sans Symbols"/>
                <a:cs typeface="Noto Sans Symbols"/>
              </a:rPr>
              <a:t>USD 18 thousand per child </a:t>
            </a:r>
            <a:r>
              <a:rPr lang="en-GB" sz="2000" b="1" i="1" dirty="0">
                <a:solidFill>
                  <a:srgbClr val="000000"/>
                </a:solidFill>
                <a:effectLst/>
                <a:latin typeface="Noto Sans Symbols"/>
                <a:ea typeface="Noto Sans Symbols"/>
                <a:cs typeface="Noto Sans Symbols"/>
              </a:rPr>
              <a:t>if</a:t>
            </a:r>
            <a:r>
              <a:rPr lang="en-GB" sz="2000" b="1" dirty="0">
                <a:solidFill>
                  <a:srgbClr val="000000"/>
                </a:solidFill>
                <a:effectLst/>
                <a:latin typeface="Noto Sans Symbols"/>
                <a:ea typeface="Noto Sans Symbols"/>
                <a:cs typeface="Noto Sans Symbols"/>
              </a:rPr>
              <a:t> they attend preschool and complete compulsory school,</a:t>
            </a:r>
            <a:r>
              <a:rPr lang="en-GB" sz="2000" dirty="0">
                <a:solidFill>
                  <a:srgbClr val="000000"/>
                </a:solidFill>
                <a:effectLst/>
                <a:latin typeface="Noto Sans Symbols"/>
                <a:ea typeface="Noto Sans Symbols"/>
                <a:cs typeface="Noto Sans Symbols"/>
              </a:rPr>
              <a:t> and 13.6 thousand per child capita overall. Just 8.2 percent of this is reserved for the under sixes.</a:t>
            </a:r>
            <a:endParaRPr lang="en-GB" sz="2000" dirty="0">
              <a:effectLst/>
              <a:latin typeface="Noto Sans Symbols"/>
              <a:ea typeface="Noto Sans Symbols"/>
              <a:cs typeface="Noto Sans Symbols"/>
            </a:endParaRPr>
          </a:p>
          <a:p>
            <a:pPr marL="342900" marR="0" lvl="0" indent="-342900">
              <a:lnSpc>
                <a:spcPct val="107000"/>
              </a:lnSpc>
              <a:spcBef>
                <a:spcPts val="600"/>
              </a:spcBef>
              <a:spcAft>
                <a:spcPts val="1200"/>
              </a:spcAft>
              <a:buFont typeface="Arial" panose="020B0604020202020204" pitchFamily="34" charset="0"/>
              <a:buChar char="●"/>
            </a:pPr>
            <a:r>
              <a:rPr lang="en-GB" sz="2000" dirty="0">
                <a:solidFill>
                  <a:srgbClr val="000000"/>
                </a:solidFill>
                <a:effectLst/>
                <a:latin typeface="Noto Sans Symbols"/>
                <a:ea typeface="Noto Sans Symbols"/>
                <a:cs typeface="Noto Sans Symbols"/>
              </a:rPr>
              <a:t>Upper-middle income countries are spending </a:t>
            </a:r>
            <a:r>
              <a:rPr lang="en-GB" sz="2000" b="1" dirty="0">
                <a:solidFill>
                  <a:srgbClr val="000000"/>
                </a:solidFill>
                <a:effectLst/>
                <a:latin typeface="Noto Sans Symbols"/>
                <a:ea typeface="Noto Sans Symbols"/>
                <a:cs typeface="Noto Sans Symbols"/>
              </a:rPr>
              <a:t>USD 43 thousand per child when attending both school and pre-school,</a:t>
            </a:r>
            <a:r>
              <a:rPr lang="en-GB" sz="2000" dirty="0">
                <a:solidFill>
                  <a:srgbClr val="000000"/>
                </a:solidFill>
                <a:effectLst/>
                <a:latin typeface="Noto Sans Symbols"/>
                <a:ea typeface="Noto Sans Symbols"/>
                <a:cs typeface="Noto Sans Symbols"/>
              </a:rPr>
              <a:t> and 35.3 thousand per child overall. Just 11.5 percent of this is reserved for the under sixes.</a:t>
            </a:r>
            <a:endParaRPr lang="en-GB" sz="2000" dirty="0">
              <a:effectLst/>
              <a:latin typeface="Noto Sans Symbols"/>
              <a:ea typeface="Noto Sans Symbols"/>
              <a:cs typeface="Noto Sans Symbols"/>
            </a:endParaRPr>
          </a:p>
          <a:p>
            <a:pPr marL="342900" marR="0" lvl="0" indent="-342900">
              <a:lnSpc>
                <a:spcPct val="107000"/>
              </a:lnSpc>
              <a:spcBef>
                <a:spcPts val="600"/>
              </a:spcBef>
              <a:spcAft>
                <a:spcPts val="1200"/>
              </a:spcAft>
              <a:buFont typeface="Arial" panose="020B0604020202020204" pitchFamily="34" charset="0"/>
              <a:buChar char="●"/>
            </a:pPr>
            <a:r>
              <a:rPr lang="en-GB" sz="2000" dirty="0">
                <a:solidFill>
                  <a:srgbClr val="000000"/>
                </a:solidFill>
                <a:effectLst/>
                <a:latin typeface="Noto Sans Symbols"/>
                <a:ea typeface="Noto Sans Symbols"/>
                <a:cs typeface="Noto Sans Symbols"/>
              </a:rPr>
              <a:t>High-income countries are spending </a:t>
            </a:r>
            <a:r>
              <a:rPr lang="en-GB" sz="2000" b="1" dirty="0">
                <a:solidFill>
                  <a:srgbClr val="000000"/>
                </a:solidFill>
                <a:effectLst/>
                <a:latin typeface="Noto Sans Symbols"/>
                <a:ea typeface="Noto Sans Symbols"/>
                <a:cs typeface="Noto Sans Symbols"/>
              </a:rPr>
              <a:t>USD 195 thousand per child when attending both school and pre-school</a:t>
            </a:r>
            <a:r>
              <a:rPr lang="en-GB" sz="2000" dirty="0">
                <a:solidFill>
                  <a:srgbClr val="000000"/>
                </a:solidFill>
                <a:effectLst/>
                <a:latin typeface="Noto Sans Symbols"/>
                <a:ea typeface="Noto Sans Symbols"/>
                <a:cs typeface="Noto Sans Symbols"/>
              </a:rPr>
              <a:t>. And 27 percent of this is reserved for the under sixes.</a:t>
            </a:r>
            <a:endParaRPr lang="en-GB" sz="2000" dirty="0">
              <a:effectLst/>
              <a:latin typeface="Noto Sans Symbols"/>
              <a:ea typeface="Noto Sans Symbols"/>
              <a:cs typeface="Noto Sans Symbols"/>
            </a:endParaRPr>
          </a:p>
        </p:txBody>
      </p:sp>
    </p:spTree>
    <p:extLst>
      <p:ext uri="{BB962C8B-B14F-4D97-AF65-F5344CB8AC3E}">
        <p14:creationId xmlns:p14="http://schemas.microsoft.com/office/powerpoint/2010/main" val="40385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121384"/>
            <a:ext cx="7588358" cy="134797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4000" b="1" dirty="0">
                <a:solidFill>
                  <a:prstClr val="white"/>
                </a:solidFill>
                <a:latin typeface="Arial" panose="020B0604020202020204" pitchFamily="34" charset="0"/>
                <a:cs typeface="Arial" panose="020B0604020202020204" pitchFamily="34" charset="0"/>
              </a:rPr>
              <a:t>Comparing age-related expenditure profiles</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F06A4BB-97C7-F86C-187D-23E93D1AD167}"/>
              </a:ext>
            </a:extLst>
          </p:cNvPr>
          <p:cNvSpPr txBox="1"/>
          <p:nvPr/>
        </p:nvSpPr>
        <p:spPr>
          <a:xfrm>
            <a:off x="289550" y="4800650"/>
            <a:ext cx="11732646"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050272E-F6E1-42A9-9A39-96DB9AE11708}"/>
              </a:ext>
            </a:extLst>
          </p:cNvPr>
          <p:cNvSpPr>
            <a:spLocks noGrp="1"/>
          </p:cNvSpPr>
          <p:nvPr>
            <p:ph idx="1"/>
          </p:nvPr>
        </p:nvSpPr>
        <p:spPr>
          <a:xfrm>
            <a:off x="838200" y="1825625"/>
            <a:ext cx="4852481" cy="4351338"/>
          </a:xfrm>
        </p:spPr>
        <p:txBody>
          <a:bodyPr>
            <a:normAutofit lnSpcReduction="10000"/>
          </a:bodyPr>
          <a:lstStyle/>
          <a:p>
            <a:r>
              <a:rPr lang="en-US" sz="2400" dirty="0"/>
              <a:t>ASPIRE expenditures</a:t>
            </a:r>
          </a:p>
          <a:p>
            <a:r>
              <a:rPr lang="en-US" sz="2400" dirty="0"/>
              <a:t>SSPTW</a:t>
            </a:r>
          </a:p>
          <a:p>
            <a:r>
              <a:rPr lang="en-US" sz="2400" dirty="0"/>
              <a:t>Manchester University, Social Assistance Explorer</a:t>
            </a:r>
          </a:p>
          <a:p>
            <a:r>
              <a:rPr lang="en-US" sz="2400" dirty="0"/>
              <a:t>UIS education statistics (expenditures and enrolment)</a:t>
            </a:r>
          </a:p>
          <a:p>
            <a:r>
              <a:rPr lang="en-US" sz="2400" dirty="0"/>
              <a:t>OECD sources</a:t>
            </a:r>
          </a:p>
          <a:p>
            <a:endParaRPr lang="en-US" sz="2400" dirty="0"/>
          </a:p>
          <a:p>
            <a:r>
              <a:rPr lang="en-US" sz="2400" dirty="0"/>
              <a:t>UN Population data</a:t>
            </a:r>
          </a:p>
          <a:p>
            <a:r>
              <a:rPr lang="en-US" sz="2400" dirty="0"/>
              <a:t>World Bank </a:t>
            </a:r>
            <a:r>
              <a:rPr lang="en-US" sz="2400" dirty="0" err="1"/>
              <a:t>DataBank</a:t>
            </a:r>
            <a:endParaRPr lang="en-US" sz="2400" dirty="0"/>
          </a:p>
          <a:p>
            <a:pPr lvl="1"/>
            <a:r>
              <a:rPr lang="en-GB" sz="2000" dirty="0"/>
              <a:t>GDP, NCUs, and USD/PPPs</a:t>
            </a:r>
          </a:p>
          <a:p>
            <a:endParaRPr lang="en-GB" sz="2400" dirty="0"/>
          </a:p>
        </p:txBody>
      </p:sp>
      <p:sp>
        <p:nvSpPr>
          <p:cNvPr id="15" name="Content Placeholder 2">
            <a:extLst>
              <a:ext uri="{FF2B5EF4-FFF2-40B4-BE49-F238E27FC236}">
                <a16:creationId xmlns:a16="http://schemas.microsoft.com/office/drawing/2014/main" id="{B4661EB4-05F4-4A0B-8DA1-4E3F19623843}"/>
              </a:ext>
            </a:extLst>
          </p:cNvPr>
          <p:cNvSpPr txBox="1">
            <a:spLocks/>
          </p:cNvSpPr>
          <p:nvPr/>
        </p:nvSpPr>
        <p:spPr>
          <a:xfrm>
            <a:off x="6096000" y="1825625"/>
            <a:ext cx="485248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Only public spending</a:t>
            </a:r>
          </a:p>
          <a:p>
            <a:r>
              <a:rPr lang="en-US" sz="2400" dirty="0"/>
              <a:t>Local spending underestimated</a:t>
            </a:r>
          </a:p>
          <a:p>
            <a:r>
              <a:rPr lang="en-US" sz="2400" dirty="0"/>
              <a:t>Health spending is missing, but marginal</a:t>
            </a:r>
          </a:p>
          <a:p>
            <a:endParaRPr lang="en-US" sz="2400" dirty="0"/>
          </a:p>
          <a:p>
            <a:r>
              <a:rPr lang="en-US" sz="2400" dirty="0"/>
              <a:t>Does not measure service quality</a:t>
            </a:r>
          </a:p>
          <a:p>
            <a:r>
              <a:rPr lang="en-US" sz="2400" dirty="0"/>
              <a:t>Take-up</a:t>
            </a:r>
          </a:p>
          <a:p>
            <a:r>
              <a:rPr lang="en-US" sz="2400" dirty="0"/>
              <a:t>Averages hide detail by child need</a:t>
            </a:r>
          </a:p>
          <a:p>
            <a:r>
              <a:rPr lang="en-US" sz="2400" dirty="0"/>
              <a:t>Relies on a few assumptions</a:t>
            </a:r>
          </a:p>
          <a:p>
            <a:endParaRPr lang="en-US" sz="2400" dirty="0"/>
          </a:p>
          <a:p>
            <a:r>
              <a:rPr lang="en-US" sz="2400" dirty="0"/>
              <a:t>OECD has better data!</a:t>
            </a:r>
          </a:p>
          <a:p>
            <a:endParaRPr lang="en-GB" dirty="0"/>
          </a:p>
        </p:txBody>
      </p:sp>
    </p:spTree>
    <p:extLst>
      <p:ext uri="{BB962C8B-B14F-4D97-AF65-F5344CB8AC3E}">
        <p14:creationId xmlns:p14="http://schemas.microsoft.com/office/powerpoint/2010/main" val="151877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BDD9CBD-DEAB-C769-FDCC-25845E333333}"/>
              </a:ext>
            </a:extLst>
          </p:cNvPr>
          <p:cNvSpPr>
            <a:spLocks noGrp="1"/>
          </p:cNvSpPr>
          <p:nvPr>
            <p:ph type="dt" sz="half" idx="10"/>
          </p:nvPr>
        </p:nvSpPr>
        <p:spPr>
          <a:xfrm>
            <a:off x="8970264" y="645543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B6D6B7E-F63E-4218-B1AB-036548F82720}"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3/18/2024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F6C0D8-E84F-029A-54C8-A875A5416398}"/>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0C9B5A-48BD-404B-B69E-6B61D9A5FE5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8F84D8-2EC9-3FA0-8CDA-6B1B7588A52D}"/>
              </a:ext>
            </a:extLst>
          </p:cNvPr>
          <p:cNvSpPr txBox="1"/>
          <p:nvPr/>
        </p:nvSpPr>
        <p:spPr>
          <a:xfrm>
            <a:off x="289550" y="242769"/>
            <a:ext cx="7711450" cy="13479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8C2705D4-9238-E9AB-4BEE-A3B7B61941DF}"/>
              </a:ext>
            </a:extLst>
          </p:cNvPr>
          <p:cNvSpPr txBox="1"/>
          <p:nvPr/>
        </p:nvSpPr>
        <p:spPr>
          <a:xfrm>
            <a:off x="155412" y="195205"/>
            <a:ext cx="75222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Understanding the Age-Spending Profiles</a:t>
            </a:r>
          </a:p>
        </p:txBody>
      </p:sp>
      <p:pic>
        <p:nvPicPr>
          <p:cNvPr id="23" name="Picture 22">
            <a:extLst>
              <a:ext uri="{FF2B5EF4-FFF2-40B4-BE49-F238E27FC236}">
                <a16:creationId xmlns:a16="http://schemas.microsoft.com/office/drawing/2014/main" id="{F997B66C-F375-4BCF-B1EF-155E6410DA7B}"/>
              </a:ext>
            </a:extLst>
          </p:cNvPr>
          <p:cNvPicPr>
            <a:picLocks noChangeAspect="1"/>
          </p:cNvPicPr>
          <p:nvPr/>
        </p:nvPicPr>
        <p:blipFill>
          <a:blip r:embed="rId3"/>
          <a:stretch>
            <a:fillRect/>
          </a:stretch>
        </p:blipFill>
        <p:spPr>
          <a:xfrm>
            <a:off x="1101633" y="1883431"/>
            <a:ext cx="9617165" cy="4572000"/>
          </a:xfrm>
          <a:prstGeom prst="rect">
            <a:avLst/>
          </a:prstGeom>
        </p:spPr>
      </p:pic>
      <p:pic>
        <p:nvPicPr>
          <p:cNvPr id="18" name="Picture 17">
            <a:extLst>
              <a:ext uri="{FF2B5EF4-FFF2-40B4-BE49-F238E27FC236}">
                <a16:creationId xmlns:a16="http://schemas.microsoft.com/office/drawing/2014/main" id="{DF3821C4-7209-44E4-9383-C8DF1AE0587F}"/>
              </a:ext>
            </a:extLst>
          </p:cNvPr>
          <p:cNvPicPr>
            <a:picLocks noChangeAspect="1"/>
          </p:cNvPicPr>
          <p:nvPr/>
        </p:nvPicPr>
        <p:blipFill>
          <a:blip r:embed="rId4"/>
          <a:stretch>
            <a:fillRect/>
          </a:stretch>
        </p:blipFill>
        <p:spPr>
          <a:xfrm>
            <a:off x="1101636" y="1883431"/>
            <a:ext cx="9779358" cy="4572000"/>
          </a:xfrm>
          <a:prstGeom prst="rect">
            <a:avLst/>
          </a:prstGeom>
        </p:spPr>
      </p:pic>
      <p:pic>
        <p:nvPicPr>
          <p:cNvPr id="22" name="Picture 21">
            <a:extLst>
              <a:ext uri="{FF2B5EF4-FFF2-40B4-BE49-F238E27FC236}">
                <a16:creationId xmlns:a16="http://schemas.microsoft.com/office/drawing/2014/main" id="{9E347A2F-12D7-42F6-8994-3FDEBC57CB77}"/>
              </a:ext>
            </a:extLst>
          </p:cNvPr>
          <p:cNvPicPr>
            <a:picLocks noChangeAspect="1"/>
          </p:cNvPicPr>
          <p:nvPr/>
        </p:nvPicPr>
        <p:blipFill>
          <a:blip r:embed="rId5"/>
          <a:stretch>
            <a:fillRect/>
          </a:stretch>
        </p:blipFill>
        <p:spPr>
          <a:xfrm>
            <a:off x="1101635" y="1892309"/>
            <a:ext cx="9617165" cy="4572000"/>
          </a:xfrm>
          <a:prstGeom prst="rect">
            <a:avLst/>
          </a:prstGeom>
        </p:spPr>
      </p:pic>
    </p:spTree>
    <p:extLst>
      <p:ext uri="{BB962C8B-B14F-4D97-AF65-F5344CB8AC3E}">
        <p14:creationId xmlns:p14="http://schemas.microsoft.com/office/powerpoint/2010/main" val="40501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1E0A9-A303-4E56-A5C8-06580724003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b="1" kern="1200" dirty="0">
                <a:solidFill>
                  <a:srgbClr val="FFFFFF"/>
                </a:solidFill>
                <a:latin typeface="+mj-lt"/>
                <a:ea typeface="+mj-ea"/>
                <a:cs typeface="+mj-cs"/>
              </a:rPr>
              <a:t>Balance of cross-sectoral spending in LMIC countries</a:t>
            </a:r>
          </a:p>
        </p:txBody>
      </p:sp>
      <p:pic>
        <p:nvPicPr>
          <p:cNvPr id="8" name="Content Placeholder 7">
            <a:extLst>
              <a:ext uri="{FF2B5EF4-FFF2-40B4-BE49-F238E27FC236}">
                <a16:creationId xmlns:a16="http://schemas.microsoft.com/office/drawing/2014/main" id="{A2280C67-2D2D-4F1E-9C5C-AB0C56DEC4E9}"/>
              </a:ext>
            </a:extLst>
          </p:cNvPr>
          <p:cNvPicPr>
            <a:picLocks noGrp="1" noChangeAspect="1"/>
          </p:cNvPicPr>
          <p:nvPr>
            <p:ph idx="1"/>
          </p:nvPr>
        </p:nvPicPr>
        <p:blipFill>
          <a:blip r:embed="rId2"/>
          <a:stretch>
            <a:fillRect/>
          </a:stretch>
        </p:blipFill>
        <p:spPr>
          <a:xfrm>
            <a:off x="1176486" y="1966293"/>
            <a:ext cx="9839026" cy="4452160"/>
          </a:xfrm>
          <a:prstGeom prst="rect">
            <a:avLst/>
          </a:prstGeom>
        </p:spPr>
      </p:pic>
      <p:sp>
        <p:nvSpPr>
          <p:cNvPr id="4" name="Date Placeholder 3">
            <a:extLst>
              <a:ext uri="{FF2B5EF4-FFF2-40B4-BE49-F238E27FC236}">
                <a16:creationId xmlns:a16="http://schemas.microsoft.com/office/drawing/2014/main" id="{44EAD70B-12F8-4AE6-A934-786C2FFC3C56}"/>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AB6D6B7E-F63E-4218-B1AB-036548F82720}" type="datetime1">
              <a:rPr lang="en-US" sz="1100">
                <a:solidFill>
                  <a:schemeClr val="tx1">
                    <a:lumMod val="50000"/>
                    <a:lumOff val="50000"/>
                  </a:schemeClr>
                </a:solidFill>
              </a:rPr>
              <a:pPr algn="r">
                <a:spcAft>
                  <a:spcPts val="600"/>
                </a:spcAft>
              </a:pPr>
              <a:t>3/18/2024</a:t>
            </a:fld>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0FBCD3F6-18CB-4B47-B434-3B59867DFC8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020C9B5A-48BD-404B-B69E-6B61D9A5FE58}"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Tree>
    <p:extLst>
      <p:ext uri="{BB962C8B-B14F-4D97-AF65-F5344CB8AC3E}">
        <p14:creationId xmlns:p14="http://schemas.microsoft.com/office/powerpoint/2010/main" val="512177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2</Value>
    </TaxCatchAll>
    <SharedWithUsers xmlns="fa32b452-4341-44f6-8414-06eabe25a314">
      <UserInfo>
        <DisplayName>Abdoul Gadiry Barry</DisplayName>
        <AccountId>312</AccountId>
        <AccountType/>
      </UserInfo>
      <UserInfo>
        <DisplayName>Emmanuel Kamuli</DisplayName>
        <AccountId>335</AccountId>
        <AccountType/>
      </UserInfo>
      <UserInfo>
        <DisplayName>Hamish Young</DisplayName>
        <AccountId>198</AccountId>
        <AccountType/>
      </UserInfo>
      <UserInfo>
        <DisplayName>Genevieve Tanga</DisplayName>
        <AccountId>346</AccountId>
        <AccountType/>
      </UserInfo>
      <UserInfo>
        <DisplayName>Mame Selbee Diouf</DisplayName>
        <AccountId>2281</AccountId>
        <AccountType/>
      </UserInfo>
      <UserInfo>
        <DisplayName>Natalia Winder-Rossi</DisplayName>
        <AccountId>2529</AccountId>
        <AccountType/>
      </UserInfo>
      <UserInfo>
        <DisplayName>Dominic Richardson</DisplayName>
        <AccountId>649</AccountId>
        <AccountType/>
      </UserInfo>
      <UserInfo>
        <DisplayName>Jennifer Asman</DisplayName>
        <AccountId>32</AccountId>
        <AccountType/>
      </UserInfo>
      <UserInfo>
        <DisplayName>Diana Vakarelska</DisplayName>
        <AccountId>1170</AccountId>
        <AccountType/>
      </UserInfo>
      <UserInfo>
        <DisplayName>Buthaina Al-Iryani</DisplayName>
        <AccountId>83</AccountId>
        <AccountType/>
      </UserInfo>
    </SharedWithUsers>
    <Innocenti_x0020_Team xmlns="33dfbafa-21c1-434f-a611-1a87ca857541" xsi:nil="true"/>
    <Research_x0020_Topic xmlns="33dfbafa-21c1-434f-a611-1a87ca8575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625C802822D6449298579D5CC14564" ma:contentTypeVersion="18" ma:contentTypeDescription="Create a new document." ma:contentTypeScope="" ma:versionID="414761f6380a9f8f5c6742d416f25f8b">
  <xsd:schema xmlns:xsd="http://www.w3.org/2001/XMLSchema" xmlns:xs="http://www.w3.org/2001/XMLSchema" xmlns:p="http://schemas.microsoft.com/office/2006/metadata/properties" xmlns:ns2="33dfbafa-21c1-434f-a611-1a87ca857541" xmlns:ns3="fa32b452-4341-44f6-8414-06eabe25a314" xmlns:ns4="ca283e0b-db31-4043-a2ef-b80661bf084a" targetNamespace="http://schemas.microsoft.com/office/2006/metadata/properties" ma:root="true" ma:fieldsID="893cc977eae20f0c6ccd839198c217a1" ns2:_="" ns3:_="" ns4:_="">
    <xsd:import namespace="33dfbafa-21c1-434f-a611-1a87ca857541"/>
    <xsd:import namespace="fa32b452-4341-44f6-8414-06eabe25a314"/>
    <xsd:import namespace="ca283e0b-db31-4043-a2ef-b80661bf08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Research_x0020_Topic" minOccurs="0"/>
                <xsd:element ref="ns2:Innocenti_x0020_Team"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fbafa-21c1-434f-a611-1a87ca8575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Research_x0020_Topic" ma:index="21" nillable="true" ma:displayName="Research Topic" ma:internalName="Research_x0020_Topic">
      <xsd:simpleType>
        <xsd:restriction base="dms:Text">
          <xsd:maxLength value="255"/>
        </xsd:restriction>
      </xsd:simpleType>
    </xsd:element>
    <xsd:element name="Innocenti_x0020_Team" ma:index="22" nillable="true" ma:displayName="Innocenti Team" ma:internalName="Innocenti_x0020_Tea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32b452-4341-44f6-8414-06eabe25a31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66f2b18-1bd1-47e5-965c-677e612c1b00}" ma:internalName="TaxCatchAll" ma:showField="CatchAllData" ma:web="fa32b452-4341-44f6-8414-06eabe25a3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EC8D61-7903-4641-893E-6D07025C599F}">
  <ds:schemaRefs>
    <ds:schemaRef ds:uri="http://www.w3.org/XML/1998/namespace"/>
    <ds:schemaRef ds:uri="http://schemas.openxmlformats.org/package/2006/metadata/core-properties"/>
    <ds:schemaRef ds:uri="ca283e0b-db31-4043-a2ef-b80661bf084a"/>
    <ds:schemaRef ds:uri="http://purl.org/dc/terms/"/>
    <ds:schemaRef ds:uri="http://purl.org/dc/dcmitype/"/>
    <ds:schemaRef ds:uri="http://schemas.microsoft.com/office/2006/documentManagement/types"/>
    <ds:schemaRef ds:uri="33dfbafa-21c1-434f-a611-1a87ca857541"/>
    <ds:schemaRef ds:uri="http://schemas.microsoft.com/office/infopath/2007/PartnerControls"/>
    <ds:schemaRef ds:uri="fa32b452-4341-44f6-8414-06eabe25a314"/>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45C3042-434A-43AE-A8DD-BC6101AB80FF}">
  <ds:schemaRefs>
    <ds:schemaRef ds:uri="http://schemas.microsoft.com/sharepoint/v3/contenttype/forms"/>
  </ds:schemaRefs>
</ds:datastoreItem>
</file>

<file path=customXml/itemProps3.xml><?xml version="1.0" encoding="utf-8"?>
<ds:datastoreItem xmlns:ds="http://schemas.openxmlformats.org/officeDocument/2006/customXml" ds:itemID="{2BC3FA24-7BE1-4F62-BA5B-20A3273FF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fbafa-21c1-434f-a611-1a87ca857541"/>
    <ds:schemaRef ds:uri="fa32b452-4341-44f6-8414-06eabe25a314"/>
    <ds:schemaRef ds:uri="ca283e0b-db31-4043-a2ef-b80661bf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3561</TotalTime>
  <Words>2109</Words>
  <Application>Microsoft Office PowerPoint</Application>
  <PresentationFormat>Panorámica</PresentationFormat>
  <Paragraphs>196</Paragraphs>
  <Slides>19</Slides>
  <Notes>14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19</vt:i4>
      </vt:variant>
    </vt:vector>
  </HeadingPairs>
  <TitlesOfParts>
    <vt:vector size="28" baseType="lpstr">
      <vt:lpstr>Arial</vt:lpstr>
      <vt:lpstr>Calibri</vt:lpstr>
      <vt:lpstr>Calibri Light</vt:lpstr>
      <vt:lpstr>DIN Light</vt:lpstr>
      <vt:lpstr>Noto Sans Symbols</vt:lpstr>
      <vt:lpstr>Symbol</vt:lpstr>
      <vt:lpstr>Times New Roman</vt:lpstr>
      <vt:lpstr>Office Theme</vt:lpstr>
      <vt:lpstr>4_Office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Balance of cross-sectoral spending in LMIC countries</vt:lpstr>
      <vt:lpstr>Differences in expenditures on young children in LMIC countries</vt:lpstr>
      <vt:lpstr>Differences in family policy expenditures in OECD countries</vt:lpstr>
      <vt:lpstr>Presentación de PowerPoint</vt:lpstr>
      <vt:lpstr>Presentación de PowerPoint</vt:lpstr>
      <vt:lpstr>How &amp; when money is spent on children matters!</vt:lpstr>
      <vt:lpstr>Comparing national income groups differences</vt:lpstr>
      <vt:lpstr>Presentación de PowerPoint</vt:lpstr>
      <vt:lpstr>Delivering on a Universal Child Benefit</vt:lpstr>
      <vt:lpstr>Presentación de PowerPoint</vt:lpstr>
      <vt:lpstr>Priority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UNICEF’s Public Finance Global Knowledge Platform on SDG Financing</dc:title>
  <dc:creator>Buthaina Al-Iryani</dc:creator>
  <cp:lastModifiedBy>Rosario Esteinou</cp:lastModifiedBy>
  <cp:revision>29</cp:revision>
  <cp:lastPrinted>2024-02-13T23:02:50Z</cp:lastPrinted>
  <dcterms:created xsi:type="dcterms:W3CDTF">2021-09-24T10:21:36Z</dcterms:created>
  <dcterms:modified xsi:type="dcterms:W3CDTF">2024-03-18T18:34:57Z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iticalForLongTermRetention">
    <vt:lpwstr/>
  </property>
  <property fmtid="{D5CDD505-2E9C-101B-9397-08002B2CF9AE}" pid="3" name="TaxKeyword">
    <vt:lpwstr/>
  </property>
  <property fmtid="{D5CDD505-2E9C-101B-9397-08002B2CF9AE}" pid="4" name="Topic">
    <vt:lpwstr/>
  </property>
  <property fmtid="{D5CDD505-2E9C-101B-9397-08002B2CF9AE}" pid="5" name="SystemDTAC">
    <vt:lpwstr/>
  </property>
  <property fmtid="{D5CDD505-2E9C-101B-9397-08002B2CF9AE}" pid="6" name="GeographicScope">
    <vt:lpwstr/>
  </property>
  <property fmtid="{D5CDD505-2E9C-101B-9397-08002B2CF9AE}" pid="7" name="DocumentType">
    <vt:lpwstr/>
  </property>
  <property fmtid="{D5CDD505-2E9C-101B-9397-08002B2CF9AE}" pid="8" name="_dlc_DocIdItemGuid">
    <vt:lpwstr>2b195251-2015-4e6e-b4e7-172d6076e883</vt:lpwstr>
  </property>
  <property fmtid="{D5CDD505-2E9C-101B-9397-08002B2CF9AE}" pid="9" name="MediaServiceImageTags">
    <vt:lpwstr/>
  </property>
  <property fmtid="{D5CDD505-2E9C-101B-9397-08002B2CF9AE}" pid="10" name="OfficeDivision">
    <vt:lpwstr>2;#Programme Division-456D|b599cc08-53d0-4ecf-afce-40bdcdf910e2</vt:lpwstr>
  </property>
  <property fmtid="{D5CDD505-2E9C-101B-9397-08002B2CF9AE}" pid="11" name="ContentTypeId">
    <vt:lpwstr>0x01010023625C802822D6449298579D5CC14564</vt:lpwstr>
  </property>
</Properties>
</file>