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3" r:id="rId7"/>
    <p:sldId id="261" r:id="rId8"/>
    <p:sldId id="265" r:id="rId9"/>
    <p:sldId id="266" r:id="rId10"/>
    <p:sldId id="262" r:id="rId11"/>
    <p:sldId id="267" r:id="rId12"/>
    <p:sldId id="268" r:id="rId13"/>
    <p:sldId id="270" r:id="rId14"/>
    <p:sldId id="269" r:id="rId15"/>
    <p:sldId id="271" r:id="rId16"/>
    <p:sldId id="264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49" d="100"/>
          <a:sy n="49" d="100"/>
        </p:scale>
        <p:origin x="45" y="130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osario Esteinou" userId="913b60590169f2cf" providerId="LiveId" clId="{9FB0B345-E06B-441F-B282-663A4366F879}"/>
    <pc:docChg chg="addSld">
      <pc:chgData name="Rosario Esteinou" userId="913b60590169f2cf" providerId="LiveId" clId="{9FB0B345-E06B-441F-B282-663A4366F879}" dt="2024-02-16T19:39:00.543" v="0" actId="680"/>
      <pc:docMkLst>
        <pc:docMk/>
      </pc:docMkLst>
      <pc:sldChg chg="new">
        <pc:chgData name="Rosario Esteinou" userId="913b60590169f2cf" providerId="LiveId" clId="{9FB0B345-E06B-441F-B282-663A4366F879}" dt="2024-02-16T19:39:00.543" v="0" actId="680"/>
        <pc:sldMkLst>
          <pc:docMk/>
          <pc:sldMk cId="996093951" sldId="271"/>
        </pc:sldMkLst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Cadep\Downloads\data_165126359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user\Desktop\Claudina\1%20TRABAJOS\1%20UNFPA\21%20CNTT\Informe\Procesamiento\CNTT\NTTA_PY2016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[data_1651263593.xlsx]datos!$D$1</c:f>
              <c:strCache>
                <c:ptCount val="1"/>
                <c:pt idx="0">
                  <c:v>Millones de dólares corrientes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cat>
            <c:strRef>
              <c:f>[data_1651263593.xlsx]datos!$C$2:$C$23</c:f>
              <c:strCache>
                <c:ptCount val="2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</c:strCache>
            </c:strRef>
          </c:cat>
          <c:val>
            <c:numRef>
              <c:f>[data_1651263593.xlsx]datos!$D$2:$D$23</c:f>
              <c:numCache>
                <c:formatCode>_(* #,##0_);_(* \(#,##0\);_(* "-"_);_(@_)</c:formatCode>
                <c:ptCount val="22"/>
                <c:pt idx="0">
                  <c:v>766990.78229999996</c:v>
                </c:pt>
                <c:pt idx="1">
                  <c:v>773603.99080000003</c:v>
                </c:pt>
                <c:pt idx="2">
                  <c:v>758843.79890000005</c:v>
                </c:pt>
                <c:pt idx="3">
                  <c:v>790095.01049999997</c:v>
                </c:pt>
                <c:pt idx="4">
                  <c:v>780411.43640000001</c:v>
                </c:pt>
                <c:pt idx="5">
                  <c:v>702095.89390000002</c:v>
                </c:pt>
                <c:pt idx="6">
                  <c:v>746147.90859999997</c:v>
                </c:pt>
                <c:pt idx="7">
                  <c:v>844361.60439999995</c:v>
                </c:pt>
                <c:pt idx="8">
                  <c:v>902407.26760000002</c:v>
                </c:pt>
                <c:pt idx="9">
                  <c:v>1018740.012</c:v>
                </c:pt>
                <c:pt idx="10">
                  <c:v>1215472.8273</c:v>
                </c:pt>
                <c:pt idx="11">
                  <c:v>1362031.3983</c:v>
                </c:pt>
                <c:pt idx="12">
                  <c:v>1511878.3958000001</c:v>
                </c:pt>
                <c:pt idx="13">
                  <c:v>1646257.5811000001</c:v>
                </c:pt>
                <c:pt idx="14">
                  <c:v>1825432.5876</c:v>
                </c:pt>
                <c:pt idx="15">
                  <c:v>1846706.774</c:v>
                </c:pt>
                <c:pt idx="16">
                  <c:v>1918244.5194000001</c:v>
                </c:pt>
                <c:pt idx="17">
                  <c:v>2020661.8355</c:v>
                </c:pt>
                <c:pt idx="18">
                  <c:v>2098621.5088</c:v>
                </c:pt>
                <c:pt idx="19">
                  <c:v>2165759.2148000002</c:v>
                </c:pt>
                <c:pt idx="20">
                  <c:v>2056080.6521000001</c:v>
                </c:pt>
                <c:pt idx="21">
                  <c:v>2114722.7821999998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5D2-4531-8A20-2D7F40D06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0170863"/>
        <c:axId val="810171279"/>
      </c:lineChart>
      <c:lineChart>
        <c:grouping val="standard"/>
        <c:varyColors val="0"/>
        <c:ser>
          <c:idx val="1"/>
          <c:order val="1"/>
          <c:tx>
            <c:strRef>
              <c:f>[data_1651263593.xlsx]datos!$E$1</c:f>
              <c:strCache>
                <c:ptCount val="1"/>
                <c:pt idx="0">
                  <c:v>%PIB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cat>
            <c:strRef>
              <c:f>[data_1651263593.xlsx]datos!$C$2:$C$23</c:f>
              <c:strCache>
                <c:ptCount val="22"/>
                <c:pt idx="0">
                  <c:v>2000</c:v>
                </c:pt>
                <c:pt idx="1">
                  <c:v>2001</c:v>
                </c:pt>
                <c:pt idx="2">
                  <c:v>2002</c:v>
                </c:pt>
                <c:pt idx="3">
                  <c:v>2003</c:v>
                </c:pt>
                <c:pt idx="4">
                  <c:v>2004</c:v>
                </c:pt>
                <c:pt idx="5">
                  <c:v>2005</c:v>
                </c:pt>
                <c:pt idx="6">
                  <c:v>2006</c:v>
                </c:pt>
                <c:pt idx="7">
                  <c:v>2007</c:v>
                </c:pt>
                <c:pt idx="8">
                  <c:v>2008</c:v>
                </c:pt>
                <c:pt idx="9">
                  <c:v>2009</c:v>
                </c:pt>
                <c:pt idx="10">
                  <c:v>2010</c:v>
                </c:pt>
                <c:pt idx="11">
                  <c:v>2011</c:v>
                </c:pt>
                <c:pt idx="12">
                  <c:v>2012</c:v>
                </c:pt>
                <c:pt idx="13">
                  <c:v>2013</c:v>
                </c:pt>
                <c:pt idx="14">
                  <c:v>2014</c:v>
                </c:pt>
                <c:pt idx="15">
                  <c:v>2015</c:v>
                </c:pt>
                <c:pt idx="16">
                  <c:v>2016</c:v>
                </c:pt>
                <c:pt idx="17">
                  <c:v>2017</c:v>
                </c:pt>
                <c:pt idx="18">
                  <c:v>2018</c:v>
                </c:pt>
                <c:pt idx="19">
                  <c:v>2019</c:v>
                </c:pt>
                <c:pt idx="20">
                  <c:v>2020</c:v>
                </c:pt>
                <c:pt idx="21">
                  <c:v>2021</c:v>
                </c:pt>
              </c:strCache>
            </c:strRef>
          </c:cat>
          <c:val>
            <c:numRef>
              <c:f>[data_1651263593.xlsx]datos!$E$2:$E$23</c:f>
              <c:numCache>
                <c:formatCode>0.0</c:formatCode>
                <c:ptCount val="22"/>
                <c:pt idx="0">
                  <c:v>34.432499999999997</c:v>
                </c:pt>
                <c:pt idx="1">
                  <c:v>35.644599999999997</c:v>
                </c:pt>
                <c:pt idx="2">
                  <c:v>39.376800000000003</c:v>
                </c:pt>
                <c:pt idx="3">
                  <c:v>40.239800000000002</c:v>
                </c:pt>
                <c:pt idx="4">
                  <c:v>34.582099999999997</c:v>
                </c:pt>
                <c:pt idx="5">
                  <c:v>25.3383</c:v>
                </c:pt>
                <c:pt idx="6">
                  <c:v>22.906199999999998</c:v>
                </c:pt>
                <c:pt idx="7">
                  <c:v>21.9254</c:v>
                </c:pt>
                <c:pt idx="8">
                  <c:v>20.133500000000002</c:v>
                </c:pt>
                <c:pt idx="9">
                  <c:v>24.527000000000001</c:v>
                </c:pt>
                <c:pt idx="10">
                  <c:v>23.9649</c:v>
                </c:pt>
                <c:pt idx="11">
                  <c:v>23.010100000000001</c:v>
                </c:pt>
                <c:pt idx="12">
                  <c:v>25.331099999999999</c:v>
                </c:pt>
                <c:pt idx="13">
                  <c:v>26.834099999999999</c:v>
                </c:pt>
                <c:pt idx="14">
                  <c:v>30.138500000000001</c:v>
                </c:pt>
                <c:pt idx="15">
                  <c:v>36.138399999999997</c:v>
                </c:pt>
                <c:pt idx="16">
                  <c:v>39.042900000000003</c:v>
                </c:pt>
                <c:pt idx="17">
                  <c:v>37.411900000000003</c:v>
                </c:pt>
                <c:pt idx="18">
                  <c:v>39.806699999999999</c:v>
                </c:pt>
                <c:pt idx="19">
                  <c:v>41.620699999999999</c:v>
                </c:pt>
                <c:pt idx="20">
                  <c:v>48.0867</c:v>
                </c:pt>
                <c:pt idx="21" formatCode="0">
                  <c:v>43.650500000000001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5D2-4531-8A20-2D7F40D0615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810166703"/>
        <c:axId val="810165455"/>
      </c:lineChart>
      <c:catAx>
        <c:axId val="81017086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810171279"/>
        <c:crosses val="autoZero"/>
        <c:auto val="1"/>
        <c:lblAlgn val="ctr"/>
        <c:lblOffset val="100"/>
        <c:noMultiLvlLbl val="0"/>
      </c:catAx>
      <c:valAx>
        <c:axId val="810171279"/>
        <c:scaling>
          <c:orientation val="minMax"/>
          <c:min val="5000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_);_(@_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810170863"/>
        <c:crosses val="autoZero"/>
        <c:crossBetween val="between"/>
      </c:valAx>
      <c:valAx>
        <c:axId val="810165455"/>
        <c:scaling>
          <c:orientation val="minMax"/>
          <c:min val="20"/>
        </c:scaling>
        <c:delete val="0"/>
        <c:axPos val="r"/>
        <c:numFmt formatCode="0.0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  <c:crossAx val="810166703"/>
        <c:crosses val="max"/>
        <c:crossBetween val="between"/>
      </c:valAx>
      <c:catAx>
        <c:axId val="810166703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810165455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egendEntry>
        <c:idx val="0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</c:legendEntry>
      <c:legendEntry>
        <c:idx val="1"/>
        <c:txPr>
          <a:bodyPr rot="0" spcFirstLastPara="1" vertOverflow="ellipsis" vert="horz" wrap="square" anchor="ctr" anchorCtr="1"/>
          <a:lstStyle/>
          <a:p>
            <a:pPr>
              <a:defRPr sz="20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MX"/>
          </a:p>
        </c:txPr>
      </c:legendEntry>
      <c:layout>
        <c:manualLayout>
          <c:xMode val="edge"/>
          <c:yMode val="edge"/>
          <c:x val="7.5932565652672354E-2"/>
          <c:y val="0.92115427830737118"/>
          <c:w val="0.85798405401386291"/>
          <c:h val="5.816498343912535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MX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MX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MX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7651780494262864"/>
          <c:y val="9.06097987751531E-2"/>
          <c:w val="0.74698426137593021"/>
          <c:h val="0.67086614173228343"/>
        </c:manualLayout>
      </c:layout>
      <c:scatterChart>
        <c:scatterStyle val="lineMarker"/>
        <c:varyColors val="0"/>
        <c:ser>
          <c:idx val="0"/>
          <c:order val="0"/>
          <c:tx>
            <c:strRef>
              <c:f>'FILL IN Data'!$H$13</c:f>
              <c:strCache>
                <c:ptCount val="1"/>
                <c:pt idx="0">
                  <c:v>Ingresos Mujeres</c:v>
                </c:pt>
              </c:strCache>
            </c:strRef>
          </c:tx>
          <c:spPr>
            <a:ln w="19050" cap="rnd">
              <a:solidFill>
                <a:srgbClr val="FF0000"/>
              </a:solidFill>
              <a:prstDash val="solid"/>
              <a:round/>
            </a:ln>
            <a:effectLst/>
          </c:spPr>
          <c:marker>
            <c:symbol val="none"/>
          </c:marker>
          <c:xVal>
            <c:numRef>
              <c:f>'FILL IN Data'!$A$15:$A$105</c:f>
              <c:numCache>
                <c:formatCode>General</c:formatCod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numCache>
            </c:numRef>
          </c:xVal>
          <c:yVal>
            <c:numRef>
              <c:f>'FILL IN Data'!$H$15:$H$105</c:f>
              <c:numCache>
                <c:formatCode>_(* #,##0_);_(* \(#,##0\);_(* "-"??_);_(@_)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78766.18150233358</c:v>
                </c:pt>
                <c:pt idx="11">
                  <c:v>151414.4886740224</c:v>
                </c:pt>
                <c:pt idx="12">
                  <c:v>290574.01998782612</c:v>
                </c:pt>
                <c:pt idx="13">
                  <c:v>507450.60615201516</c:v>
                </c:pt>
                <c:pt idx="14">
                  <c:v>923009.51187217934</c:v>
                </c:pt>
                <c:pt idx="15">
                  <c:v>1530407.9724023596</c:v>
                </c:pt>
                <c:pt idx="16">
                  <c:v>2443377.0444167168</c:v>
                </c:pt>
                <c:pt idx="17">
                  <c:v>3535873.8114278861</c:v>
                </c:pt>
                <c:pt idx="18">
                  <c:v>4861206.7329624193</c:v>
                </c:pt>
                <c:pt idx="19">
                  <c:v>6213610.7994852299</c:v>
                </c:pt>
                <c:pt idx="20">
                  <c:v>7534208.7655828446</c:v>
                </c:pt>
                <c:pt idx="21">
                  <c:v>8802833.9042364936</c:v>
                </c:pt>
                <c:pt idx="22">
                  <c:v>10049513.110103179</c:v>
                </c:pt>
                <c:pt idx="23">
                  <c:v>11186972.229053281</c:v>
                </c:pt>
                <c:pt idx="24">
                  <c:v>12278226.566957939</c:v>
                </c:pt>
                <c:pt idx="25">
                  <c:v>13388622.26968069</c:v>
                </c:pt>
                <c:pt idx="26">
                  <c:v>14316188.150810007</c:v>
                </c:pt>
                <c:pt idx="27">
                  <c:v>15214030.232919162</c:v>
                </c:pt>
                <c:pt idx="28">
                  <c:v>16088082.469395619</c:v>
                </c:pt>
                <c:pt idx="29">
                  <c:v>16805441.416553859</c:v>
                </c:pt>
                <c:pt idx="30">
                  <c:v>17535465.779138938</c:v>
                </c:pt>
                <c:pt idx="31">
                  <c:v>18262915.810418248</c:v>
                </c:pt>
                <c:pt idx="32">
                  <c:v>18841960.041763537</c:v>
                </c:pt>
                <c:pt idx="33">
                  <c:v>19334629.649835099</c:v>
                </c:pt>
                <c:pt idx="34">
                  <c:v>19856453.578566208</c:v>
                </c:pt>
                <c:pt idx="35">
                  <c:v>20105581.028801095</c:v>
                </c:pt>
                <c:pt idx="36">
                  <c:v>20258312.245493617</c:v>
                </c:pt>
                <c:pt idx="37">
                  <c:v>20375139.382428728</c:v>
                </c:pt>
                <c:pt idx="38">
                  <c:v>20265134.633496009</c:v>
                </c:pt>
                <c:pt idx="39">
                  <c:v>20023654.002662204</c:v>
                </c:pt>
                <c:pt idx="40">
                  <c:v>19747494.485699888</c:v>
                </c:pt>
                <c:pt idx="41">
                  <c:v>19246365.842270784</c:v>
                </c:pt>
                <c:pt idx="42">
                  <c:v>18743283.674906101</c:v>
                </c:pt>
                <c:pt idx="43">
                  <c:v>18426665.605351035</c:v>
                </c:pt>
                <c:pt idx="44">
                  <c:v>18128022.993929192</c:v>
                </c:pt>
                <c:pt idx="45">
                  <c:v>17823984.55144459</c:v>
                </c:pt>
                <c:pt idx="46">
                  <c:v>17752023.136883475</c:v>
                </c:pt>
                <c:pt idx="47">
                  <c:v>17482295.051873192</c:v>
                </c:pt>
                <c:pt idx="48">
                  <c:v>17145096.927869499</c:v>
                </c:pt>
                <c:pt idx="49">
                  <c:v>16720323.133190095</c:v>
                </c:pt>
                <c:pt idx="50">
                  <c:v>16184953.942727257</c:v>
                </c:pt>
                <c:pt idx="51">
                  <c:v>15602133.445970759</c:v>
                </c:pt>
                <c:pt idx="52">
                  <c:v>15118913.481058063</c:v>
                </c:pt>
                <c:pt idx="53">
                  <c:v>14538292.930091407</c:v>
                </c:pt>
                <c:pt idx="54">
                  <c:v>13829911.85997517</c:v>
                </c:pt>
                <c:pt idx="55">
                  <c:v>13200301.866112061</c:v>
                </c:pt>
                <c:pt idx="56">
                  <c:v>12600371.960289109</c:v>
                </c:pt>
                <c:pt idx="57">
                  <c:v>11882118.399249125</c:v>
                </c:pt>
                <c:pt idx="58">
                  <c:v>11157335.806190379</c:v>
                </c:pt>
                <c:pt idx="59">
                  <c:v>10529746.459209263</c:v>
                </c:pt>
                <c:pt idx="60">
                  <c:v>9830571.8562560007</c:v>
                </c:pt>
                <c:pt idx="61">
                  <c:v>9056480.1352557391</c:v>
                </c:pt>
                <c:pt idx="62">
                  <c:v>8297181.3207752006</c:v>
                </c:pt>
                <c:pt idx="63">
                  <c:v>7540300.967023842</c:v>
                </c:pt>
                <c:pt idx="64">
                  <c:v>6733385.57509878</c:v>
                </c:pt>
                <c:pt idx="65">
                  <c:v>6048003.3306926712</c:v>
                </c:pt>
                <c:pt idx="66">
                  <c:v>5330804.617602529</c:v>
                </c:pt>
                <c:pt idx="67">
                  <c:v>4645784.2620791392</c:v>
                </c:pt>
                <c:pt idx="68">
                  <c:v>4052342.6015239954</c:v>
                </c:pt>
                <c:pt idx="69">
                  <c:v>3631135.9640257703</c:v>
                </c:pt>
                <c:pt idx="70">
                  <c:v>3202762.7512930427</c:v>
                </c:pt>
                <c:pt idx="71">
                  <c:v>2859232.3805008018</c:v>
                </c:pt>
                <c:pt idx="72">
                  <c:v>2574281.3946542516</c:v>
                </c:pt>
                <c:pt idx="73">
                  <c:v>2261684.2442341149</c:v>
                </c:pt>
                <c:pt idx="74">
                  <c:v>1939832.589838153</c:v>
                </c:pt>
                <c:pt idx="75">
                  <c:v>1679294.8410811599</c:v>
                </c:pt>
                <c:pt idx="76">
                  <c:v>1423635.9276010375</c:v>
                </c:pt>
                <c:pt idx="77">
                  <c:v>1182241.6636463087</c:v>
                </c:pt>
                <c:pt idx="78">
                  <c:v>923523.20400720183</c:v>
                </c:pt>
                <c:pt idx="79">
                  <c:v>724030.17792874877</c:v>
                </c:pt>
                <c:pt idx="80">
                  <c:v>524687.98698174674</c:v>
                </c:pt>
                <c:pt idx="81">
                  <c:v>364241.55706784944</c:v>
                </c:pt>
                <c:pt idx="82">
                  <c:v>222528.82230739814</c:v>
                </c:pt>
                <c:pt idx="83">
                  <c:v>136882.98099630879</c:v>
                </c:pt>
                <c:pt idx="84">
                  <c:v>63239.097156958815</c:v>
                </c:pt>
                <c:pt idx="85">
                  <c:v>15693.685664788713</c:v>
                </c:pt>
                <c:pt idx="86">
                  <c:v>7538.8846925188573</c:v>
                </c:pt>
                <c:pt idx="87">
                  <c:v>3721.426405465661</c:v>
                </c:pt>
                <c:pt idx="88">
                  <c:v>8010.1765388861013</c:v>
                </c:pt>
                <c:pt idx="89">
                  <c:v>12831.746542933664</c:v>
                </c:pt>
                <c:pt idx="90">
                  <c:v>8.472290637803996E-7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0-5310-4B1F-9248-1777FD3CA977}"/>
            </c:ext>
          </c:extLst>
        </c:ser>
        <c:ser>
          <c:idx val="1"/>
          <c:order val="1"/>
          <c:tx>
            <c:strRef>
              <c:f>'FILL IN Data'!$I$13</c:f>
              <c:strCache>
                <c:ptCount val="1"/>
                <c:pt idx="0">
                  <c:v>Ingresos Hombres</c:v>
                </c:pt>
              </c:strCache>
            </c:strRef>
          </c:tx>
          <c:spPr>
            <a:ln w="19050" cap="rnd">
              <a:solidFill>
                <a:srgbClr val="0070C0"/>
              </a:solidFill>
              <a:round/>
            </a:ln>
            <a:effectLst/>
          </c:spPr>
          <c:marker>
            <c:symbol val="none"/>
          </c:marker>
          <c:xVal>
            <c:numRef>
              <c:f>'FILL IN Data'!$A$15:$A$105</c:f>
              <c:numCache>
                <c:formatCode>General</c:formatCod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numCache>
            </c:numRef>
          </c:xVal>
          <c:yVal>
            <c:numRef>
              <c:f>'FILL IN Data'!$I$15:$I$105</c:f>
              <c:numCache>
                <c:formatCode>_(* #,##0_);_(* \(#,##0\);_(* "-"??_);_(@_)</c:formatCode>
                <c:ptCount val="91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233944.32422987846</c:v>
                </c:pt>
                <c:pt idx="11">
                  <c:v>364661.10486743972</c:v>
                </c:pt>
                <c:pt idx="12">
                  <c:v>652274.38557160832</c:v>
                </c:pt>
                <c:pt idx="13">
                  <c:v>1090450.5691543319</c:v>
                </c:pt>
                <c:pt idx="14">
                  <c:v>1764019.5717097286</c:v>
                </c:pt>
                <c:pt idx="15">
                  <c:v>2778938.9998111962</c:v>
                </c:pt>
                <c:pt idx="16">
                  <c:v>4353207.471186961</c:v>
                </c:pt>
                <c:pt idx="17">
                  <c:v>6241604.315167753</c:v>
                </c:pt>
                <c:pt idx="18">
                  <c:v>8502298.817176763</c:v>
                </c:pt>
                <c:pt idx="19">
                  <c:v>11060234.803814672</c:v>
                </c:pt>
                <c:pt idx="20">
                  <c:v>13710258.784802623</c:v>
                </c:pt>
                <c:pt idx="21">
                  <c:v>16095572.90175271</c:v>
                </c:pt>
                <c:pt idx="22">
                  <c:v>18380135.017403021</c:v>
                </c:pt>
                <c:pt idx="23">
                  <c:v>20499337.722282927</c:v>
                </c:pt>
                <c:pt idx="24">
                  <c:v>22280439.335042298</c:v>
                </c:pt>
                <c:pt idx="25">
                  <c:v>23878124.690099888</c:v>
                </c:pt>
                <c:pt idx="26">
                  <c:v>25513246.50792253</c:v>
                </c:pt>
                <c:pt idx="27">
                  <c:v>27150200.649033096</c:v>
                </c:pt>
                <c:pt idx="28">
                  <c:v>28691729.822311431</c:v>
                </c:pt>
                <c:pt idx="29">
                  <c:v>30285495.357961304</c:v>
                </c:pt>
                <c:pt idx="30">
                  <c:v>31794995.121873006</c:v>
                </c:pt>
                <c:pt idx="31">
                  <c:v>33076123.290829029</c:v>
                </c:pt>
                <c:pt idx="32">
                  <c:v>34116106.24447801</c:v>
                </c:pt>
                <c:pt idx="33">
                  <c:v>34900207.005499065</c:v>
                </c:pt>
                <c:pt idx="34">
                  <c:v>35250778.84450984</c:v>
                </c:pt>
                <c:pt idx="35">
                  <c:v>35358456.447739914</c:v>
                </c:pt>
                <c:pt idx="36">
                  <c:v>35457132.689976051</c:v>
                </c:pt>
                <c:pt idx="37">
                  <c:v>35452987.42033124</c:v>
                </c:pt>
                <c:pt idx="38">
                  <c:v>35453668.452441409</c:v>
                </c:pt>
                <c:pt idx="39">
                  <c:v>35539108.056133635</c:v>
                </c:pt>
                <c:pt idx="40">
                  <c:v>35477951.244003899</c:v>
                </c:pt>
                <c:pt idx="41">
                  <c:v>35207298.591515221</c:v>
                </c:pt>
                <c:pt idx="42">
                  <c:v>35052167.0394217</c:v>
                </c:pt>
                <c:pt idx="43">
                  <c:v>34869962.135392971</c:v>
                </c:pt>
                <c:pt idx="44">
                  <c:v>34807076.309351414</c:v>
                </c:pt>
                <c:pt idx="45">
                  <c:v>34823249.760196395</c:v>
                </c:pt>
                <c:pt idx="46">
                  <c:v>35086477.520963252</c:v>
                </c:pt>
                <c:pt idx="47">
                  <c:v>34939354.199766658</c:v>
                </c:pt>
                <c:pt idx="48">
                  <c:v>34722657.04864718</c:v>
                </c:pt>
                <c:pt idx="49">
                  <c:v>34322031.9026682</c:v>
                </c:pt>
                <c:pt idx="50">
                  <c:v>33856539.621168941</c:v>
                </c:pt>
                <c:pt idx="51">
                  <c:v>33109813.563128021</c:v>
                </c:pt>
                <c:pt idx="52">
                  <c:v>32633912.722752992</c:v>
                </c:pt>
                <c:pt idx="53">
                  <c:v>32016873.076305032</c:v>
                </c:pt>
                <c:pt idx="54">
                  <c:v>31315434.358714286</c:v>
                </c:pt>
                <c:pt idx="55">
                  <c:v>30507419.114324801</c:v>
                </c:pt>
                <c:pt idx="56">
                  <c:v>29814548.212007768</c:v>
                </c:pt>
                <c:pt idx="57">
                  <c:v>28661224.375692956</c:v>
                </c:pt>
                <c:pt idx="58">
                  <c:v>27632297.417043172</c:v>
                </c:pt>
                <c:pt idx="59">
                  <c:v>26528817.661981802</c:v>
                </c:pt>
                <c:pt idx="60">
                  <c:v>25191739.351111598</c:v>
                </c:pt>
                <c:pt idx="61">
                  <c:v>23464470.817877728</c:v>
                </c:pt>
                <c:pt idx="62">
                  <c:v>21874433.691647131</c:v>
                </c:pt>
                <c:pt idx="63">
                  <c:v>19932247.686103255</c:v>
                </c:pt>
                <c:pt idx="64">
                  <c:v>17883757.514528714</c:v>
                </c:pt>
                <c:pt idx="65">
                  <c:v>15904158.132750789</c:v>
                </c:pt>
                <c:pt idx="66">
                  <c:v>14022611.530408192</c:v>
                </c:pt>
                <c:pt idx="67">
                  <c:v>12050196.212789524</c:v>
                </c:pt>
                <c:pt idx="68">
                  <c:v>10347905.176706411</c:v>
                </c:pt>
                <c:pt idx="69">
                  <c:v>8941136.3365458418</c:v>
                </c:pt>
                <c:pt idx="70">
                  <c:v>7682997.9435311798</c:v>
                </c:pt>
                <c:pt idx="71">
                  <c:v>6647934.4873860171</c:v>
                </c:pt>
                <c:pt idx="72">
                  <c:v>5815905.7834128998</c:v>
                </c:pt>
                <c:pt idx="73">
                  <c:v>5185167.6990587069</c:v>
                </c:pt>
                <c:pt idx="74">
                  <c:v>4554127.6588671617</c:v>
                </c:pt>
                <c:pt idx="75">
                  <c:v>4090750.4793693945</c:v>
                </c:pt>
                <c:pt idx="76">
                  <c:v>3798625.5343136098</c:v>
                </c:pt>
                <c:pt idx="77">
                  <c:v>3543224.4560002722</c:v>
                </c:pt>
                <c:pt idx="78">
                  <c:v>3194820.6603808356</c:v>
                </c:pt>
                <c:pt idx="79">
                  <c:v>2906138.2082864433</c:v>
                </c:pt>
                <c:pt idx="80">
                  <c:v>2452810.9773091162</c:v>
                </c:pt>
                <c:pt idx="81">
                  <c:v>1730090.6586340554</c:v>
                </c:pt>
                <c:pt idx="82">
                  <c:v>1159079.2625408536</c:v>
                </c:pt>
                <c:pt idx="83">
                  <c:v>643737.12557551987</c:v>
                </c:pt>
                <c:pt idx="84">
                  <c:v>233467.56704941887</c:v>
                </c:pt>
                <c:pt idx="85">
                  <c:v>27589.156111952769</c:v>
                </c:pt>
                <c:pt idx="86">
                  <c:v>12801.944348371078</c:v>
                </c:pt>
                <c:pt idx="87">
                  <c:v>7179.0332930104578</c:v>
                </c:pt>
                <c:pt idx="88">
                  <c:v>10455.764944602013</c:v>
                </c:pt>
                <c:pt idx="89">
                  <c:v>17147.205314938205</c:v>
                </c:pt>
                <c:pt idx="90">
                  <c:v>24744.841732082157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1-5310-4B1F-9248-1777FD3CA977}"/>
            </c:ext>
          </c:extLst>
        </c:ser>
        <c:ser>
          <c:idx val="3"/>
          <c:order val="2"/>
          <c:tx>
            <c:strRef>
              <c:f>'FILL IN Data'!$J$13</c:f>
              <c:strCache>
                <c:ptCount val="1"/>
                <c:pt idx="0">
                  <c:v>Consumo Mujeres</c:v>
                </c:pt>
              </c:strCache>
            </c:strRef>
          </c:tx>
          <c:spPr>
            <a:ln w="19050" cap="rnd">
              <a:solidFill>
                <a:schemeClr val="accent4"/>
              </a:solidFill>
              <a:round/>
            </a:ln>
            <a:effectLst/>
          </c:spPr>
          <c:marker>
            <c:symbol val="none"/>
          </c:marker>
          <c:xVal>
            <c:numRef>
              <c:f>'FILL IN Data'!$A$15:$A$105</c:f>
              <c:numCache>
                <c:formatCode>General</c:formatCod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numCache>
            </c:numRef>
          </c:xVal>
          <c:yVal>
            <c:numRef>
              <c:f>'FILL IN Data'!$J$15:$J$105</c:f>
              <c:numCache>
                <c:formatCode>_(* #,##0_);_(* \(#,##0\);_(* "-"??_);_(@_)</c:formatCode>
                <c:ptCount val="91"/>
                <c:pt idx="0">
                  <c:v>9712004.1377209406</c:v>
                </c:pt>
                <c:pt idx="1">
                  <c:v>9947805.1249729805</c:v>
                </c:pt>
                <c:pt idx="2">
                  <c:v>10048418.208017884</c:v>
                </c:pt>
                <c:pt idx="3">
                  <c:v>10132046.588338554</c:v>
                </c:pt>
                <c:pt idx="4">
                  <c:v>10497215.351838496</c:v>
                </c:pt>
                <c:pt idx="5">
                  <c:v>14695753.378533579</c:v>
                </c:pt>
                <c:pt idx="6">
                  <c:v>13968374.492047379</c:v>
                </c:pt>
                <c:pt idx="7">
                  <c:v>13776412.585920397</c:v>
                </c:pt>
                <c:pt idx="8">
                  <c:v>14333725.606648561</c:v>
                </c:pt>
                <c:pt idx="9">
                  <c:v>14585021.008955715</c:v>
                </c:pt>
                <c:pt idx="10">
                  <c:v>15134371.036160611</c:v>
                </c:pt>
                <c:pt idx="11">
                  <c:v>16818530.817115039</c:v>
                </c:pt>
                <c:pt idx="12">
                  <c:v>17003507.400916539</c:v>
                </c:pt>
                <c:pt idx="13">
                  <c:v>17249705.459164236</c:v>
                </c:pt>
                <c:pt idx="14">
                  <c:v>17698153.735196117</c:v>
                </c:pt>
                <c:pt idx="15">
                  <c:v>18656852.762841277</c:v>
                </c:pt>
                <c:pt idx="16">
                  <c:v>19630125.449663572</c:v>
                </c:pt>
                <c:pt idx="17">
                  <c:v>21066536.125709634</c:v>
                </c:pt>
                <c:pt idx="18">
                  <c:v>21163538.458002839</c:v>
                </c:pt>
                <c:pt idx="19">
                  <c:v>22866346.750797972</c:v>
                </c:pt>
                <c:pt idx="20">
                  <c:v>24046706.727164619</c:v>
                </c:pt>
                <c:pt idx="21">
                  <c:v>25166620.857099928</c:v>
                </c:pt>
                <c:pt idx="22">
                  <c:v>26026870.761892289</c:v>
                </c:pt>
                <c:pt idx="23">
                  <c:v>27466786.023462061</c:v>
                </c:pt>
                <c:pt idx="24">
                  <c:v>26193712.623150997</c:v>
                </c:pt>
                <c:pt idx="25">
                  <c:v>26214797.476855151</c:v>
                </c:pt>
                <c:pt idx="26">
                  <c:v>25783554.30435903</c:v>
                </c:pt>
                <c:pt idx="27">
                  <c:v>26212750.159591127</c:v>
                </c:pt>
                <c:pt idx="28">
                  <c:v>26174952.038894001</c:v>
                </c:pt>
                <c:pt idx="29">
                  <c:v>26293069.223254394</c:v>
                </c:pt>
                <c:pt idx="30">
                  <c:v>27059647.445114382</c:v>
                </c:pt>
                <c:pt idx="31">
                  <c:v>25555698.004674148</c:v>
                </c:pt>
                <c:pt idx="32">
                  <c:v>25394701.85116037</c:v>
                </c:pt>
                <c:pt idx="33">
                  <c:v>25161290.066334724</c:v>
                </c:pt>
                <c:pt idx="34">
                  <c:v>24790082.437551342</c:v>
                </c:pt>
                <c:pt idx="35">
                  <c:v>24290641.23425515</c:v>
                </c:pt>
                <c:pt idx="36">
                  <c:v>23971521.353640426</c:v>
                </c:pt>
                <c:pt idx="37">
                  <c:v>23825219.495432079</c:v>
                </c:pt>
                <c:pt idx="38">
                  <c:v>23761973.718579512</c:v>
                </c:pt>
                <c:pt idx="39">
                  <c:v>23653933.754551955</c:v>
                </c:pt>
                <c:pt idx="40">
                  <c:v>23564285.903120644</c:v>
                </c:pt>
                <c:pt idx="41">
                  <c:v>23726420.770933606</c:v>
                </c:pt>
                <c:pt idx="42">
                  <c:v>23624164.937928677</c:v>
                </c:pt>
                <c:pt idx="43">
                  <c:v>23630361.826254539</c:v>
                </c:pt>
                <c:pt idx="44">
                  <c:v>23859174.536653351</c:v>
                </c:pt>
                <c:pt idx="45">
                  <c:v>23795904.647848353</c:v>
                </c:pt>
                <c:pt idx="46">
                  <c:v>23742474.74551855</c:v>
                </c:pt>
                <c:pt idx="47">
                  <c:v>23640642.005513523</c:v>
                </c:pt>
                <c:pt idx="48">
                  <c:v>23586311.661691837</c:v>
                </c:pt>
                <c:pt idx="49">
                  <c:v>23429005.736114696</c:v>
                </c:pt>
                <c:pt idx="50">
                  <c:v>23336624.527487062</c:v>
                </c:pt>
                <c:pt idx="51">
                  <c:v>23204866.273316782</c:v>
                </c:pt>
                <c:pt idx="52">
                  <c:v>23104011.04228425</c:v>
                </c:pt>
                <c:pt idx="53">
                  <c:v>23025453.092287999</c:v>
                </c:pt>
                <c:pt idx="54">
                  <c:v>22915311.491191875</c:v>
                </c:pt>
                <c:pt idx="55">
                  <c:v>22745592.07070097</c:v>
                </c:pt>
                <c:pt idx="56">
                  <c:v>22605082.810704276</c:v>
                </c:pt>
                <c:pt idx="57">
                  <c:v>22545783.075054288</c:v>
                </c:pt>
                <c:pt idx="58">
                  <c:v>22530893.924143869</c:v>
                </c:pt>
                <c:pt idx="59">
                  <c:v>22492901.174739987</c:v>
                </c:pt>
                <c:pt idx="60">
                  <c:v>22432883.870222822</c:v>
                </c:pt>
                <c:pt idx="61">
                  <c:v>22361904.991822615</c:v>
                </c:pt>
                <c:pt idx="62">
                  <c:v>22329025.306787275</c:v>
                </c:pt>
                <c:pt idx="63">
                  <c:v>22391204.605328493</c:v>
                </c:pt>
                <c:pt idx="64">
                  <c:v>22538012.443454847</c:v>
                </c:pt>
                <c:pt idx="65">
                  <c:v>22706140.27126734</c:v>
                </c:pt>
                <c:pt idx="66">
                  <c:v>22833513.804072168</c:v>
                </c:pt>
                <c:pt idx="67">
                  <c:v>22822638.662546881</c:v>
                </c:pt>
                <c:pt idx="68">
                  <c:v>22686685.423871659</c:v>
                </c:pt>
                <c:pt idx="69">
                  <c:v>22566403.70474707</c:v>
                </c:pt>
                <c:pt idx="70">
                  <c:v>22426842.868084379</c:v>
                </c:pt>
                <c:pt idx="71">
                  <c:v>22315429.932570897</c:v>
                </c:pt>
                <c:pt idx="72">
                  <c:v>22297238.163631432</c:v>
                </c:pt>
                <c:pt idx="73">
                  <c:v>22293958.167775951</c:v>
                </c:pt>
                <c:pt idx="74">
                  <c:v>22154228.783325139</c:v>
                </c:pt>
                <c:pt idx="75">
                  <c:v>22045413.020963859</c:v>
                </c:pt>
                <c:pt idx="76">
                  <c:v>21933464.939636275</c:v>
                </c:pt>
                <c:pt idx="77">
                  <c:v>21708713.554219916</c:v>
                </c:pt>
                <c:pt idx="78">
                  <c:v>21484169.90035386</c:v>
                </c:pt>
                <c:pt idx="79">
                  <c:v>21523744.296119962</c:v>
                </c:pt>
                <c:pt idx="80">
                  <c:v>21535814.914049346</c:v>
                </c:pt>
                <c:pt idx="81">
                  <c:v>21363314.209030371</c:v>
                </c:pt>
                <c:pt idx="82">
                  <c:v>21187824.795157988</c:v>
                </c:pt>
                <c:pt idx="83">
                  <c:v>20949480.113253899</c:v>
                </c:pt>
                <c:pt idx="84">
                  <c:v>20647263.968834572</c:v>
                </c:pt>
                <c:pt idx="85">
                  <c:v>20578118.847153567</c:v>
                </c:pt>
                <c:pt idx="86">
                  <c:v>20655240.776515119</c:v>
                </c:pt>
                <c:pt idx="87">
                  <c:v>20701814.184075292</c:v>
                </c:pt>
                <c:pt idx="88">
                  <c:v>20744344.934617594</c:v>
                </c:pt>
                <c:pt idx="89">
                  <c:v>20628140.513379138</c:v>
                </c:pt>
                <c:pt idx="90">
                  <c:v>20307426.480426386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2-5310-4B1F-9248-1777FD3CA977}"/>
            </c:ext>
          </c:extLst>
        </c:ser>
        <c:ser>
          <c:idx val="2"/>
          <c:order val="3"/>
          <c:tx>
            <c:strRef>
              <c:f>'FILL IN Data'!$K$13</c:f>
              <c:strCache>
                <c:ptCount val="1"/>
                <c:pt idx="0">
                  <c:v>Consumo Hombres</c:v>
                </c:pt>
              </c:strCache>
            </c:strRef>
          </c:tx>
          <c:spPr>
            <a:ln w="19050" cap="rnd">
              <a:solidFill>
                <a:srgbClr val="00B0F0"/>
              </a:solidFill>
              <a:round/>
            </a:ln>
            <a:effectLst/>
          </c:spPr>
          <c:marker>
            <c:symbol val="none"/>
          </c:marker>
          <c:xVal>
            <c:numRef>
              <c:f>'FILL IN Data'!$A$15:$A$105</c:f>
              <c:numCache>
                <c:formatCode>General</c:formatCode>
                <c:ptCount val="91"/>
                <c:pt idx="0">
                  <c:v>0</c:v>
                </c:pt>
                <c:pt idx="1">
                  <c:v>1</c:v>
                </c:pt>
                <c:pt idx="2">
                  <c:v>2</c:v>
                </c:pt>
                <c:pt idx="3">
                  <c:v>3</c:v>
                </c:pt>
                <c:pt idx="4">
                  <c:v>4</c:v>
                </c:pt>
                <c:pt idx="5">
                  <c:v>5</c:v>
                </c:pt>
                <c:pt idx="6">
                  <c:v>6</c:v>
                </c:pt>
                <c:pt idx="7">
                  <c:v>7</c:v>
                </c:pt>
                <c:pt idx="8">
                  <c:v>8</c:v>
                </c:pt>
                <c:pt idx="9">
                  <c:v>9</c:v>
                </c:pt>
                <c:pt idx="10">
                  <c:v>10</c:v>
                </c:pt>
                <c:pt idx="11">
                  <c:v>11</c:v>
                </c:pt>
                <c:pt idx="12">
                  <c:v>12</c:v>
                </c:pt>
                <c:pt idx="13">
                  <c:v>13</c:v>
                </c:pt>
                <c:pt idx="14">
                  <c:v>14</c:v>
                </c:pt>
                <c:pt idx="15">
                  <c:v>15</c:v>
                </c:pt>
                <c:pt idx="16">
                  <c:v>16</c:v>
                </c:pt>
                <c:pt idx="17">
                  <c:v>17</c:v>
                </c:pt>
                <c:pt idx="18">
                  <c:v>18</c:v>
                </c:pt>
                <c:pt idx="19">
                  <c:v>19</c:v>
                </c:pt>
                <c:pt idx="20">
                  <c:v>20</c:v>
                </c:pt>
                <c:pt idx="21">
                  <c:v>21</c:v>
                </c:pt>
                <c:pt idx="22">
                  <c:v>22</c:v>
                </c:pt>
                <c:pt idx="23">
                  <c:v>23</c:v>
                </c:pt>
                <c:pt idx="24">
                  <c:v>24</c:v>
                </c:pt>
                <c:pt idx="25">
                  <c:v>25</c:v>
                </c:pt>
                <c:pt idx="26">
                  <c:v>26</c:v>
                </c:pt>
                <c:pt idx="27">
                  <c:v>27</c:v>
                </c:pt>
                <c:pt idx="28">
                  <c:v>28</c:v>
                </c:pt>
                <c:pt idx="29">
                  <c:v>29</c:v>
                </c:pt>
                <c:pt idx="30">
                  <c:v>30</c:v>
                </c:pt>
                <c:pt idx="31">
                  <c:v>31</c:v>
                </c:pt>
                <c:pt idx="32">
                  <c:v>32</c:v>
                </c:pt>
                <c:pt idx="33">
                  <c:v>33</c:v>
                </c:pt>
                <c:pt idx="34">
                  <c:v>34</c:v>
                </c:pt>
                <c:pt idx="35">
                  <c:v>35</c:v>
                </c:pt>
                <c:pt idx="36">
                  <c:v>36</c:v>
                </c:pt>
                <c:pt idx="37">
                  <c:v>37</c:v>
                </c:pt>
                <c:pt idx="38">
                  <c:v>38</c:v>
                </c:pt>
                <c:pt idx="39">
                  <c:v>39</c:v>
                </c:pt>
                <c:pt idx="40">
                  <c:v>40</c:v>
                </c:pt>
                <c:pt idx="41">
                  <c:v>41</c:v>
                </c:pt>
                <c:pt idx="42">
                  <c:v>42</c:v>
                </c:pt>
                <c:pt idx="43">
                  <c:v>43</c:v>
                </c:pt>
                <c:pt idx="44">
                  <c:v>44</c:v>
                </c:pt>
                <c:pt idx="45">
                  <c:v>45</c:v>
                </c:pt>
                <c:pt idx="46">
                  <c:v>46</c:v>
                </c:pt>
                <c:pt idx="47">
                  <c:v>47</c:v>
                </c:pt>
                <c:pt idx="48">
                  <c:v>48</c:v>
                </c:pt>
                <c:pt idx="49">
                  <c:v>49</c:v>
                </c:pt>
                <c:pt idx="50">
                  <c:v>50</c:v>
                </c:pt>
                <c:pt idx="51">
                  <c:v>51</c:v>
                </c:pt>
                <c:pt idx="52">
                  <c:v>52</c:v>
                </c:pt>
                <c:pt idx="53">
                  <c:v>53</c:v>
                </c:pt>
                <c:pt idx="54">
                  <c:v>54</c:v>
                </c:pt>
                <c:pt idx="55">
                  <c:v>55</c:v>
                </c:pt>
                <c:pt idx="56">
                  <c:v>56</c:v>
                </c:pt>
                <c:pt idx="57">
                  <c:v>57</c:v>
                </c:pt>
                <c:pt idx="58">
                  <c:v>58</c:v>
                </c:pt>
                <c:pt idx="59">
                  <c:v>59</c:v>
                </c:pt>
                <c:pt idx="60">
                  <c:v>60</c:v>
                </c:pt>
                <c:pt idx="61">
                  <c:v>61</c:v>
                </c:pt>
                <c:pt idx="62">
                  <c:v>62</c:v>
                </c:pt>
                <c:pt idx="63">
                  <c:v>63</c:v>
                </c:pt>
                <c:pt idx="64">
                  <c:v>64</c:v>
                </c:pt>
                <c:pt idx="65">
                  <c:v>65</c:v>
                </c:pt>
                <c:pt idx="66">
                  <c:v>66</c:v>
                </c:pt>
                <c:pt idx="67">
                  <c:v>67</c:v>
                </c:pt>
                <c:pt idx="68">
                  <c:v>68</c:v>
                </c:pt>
                <c:pt idx="69">
                  <c:v>69</c:v>
                </c:pt>
                <c:pt idx="70">
                  <c:v>70</c:v>
                </c:pt>
                <c:pt idx="71">
                  <c:v>71</c:v>
                </c:pt>
                <c:pt idx="72">
                  <c:v>72</c:v>
                </c:pt>
                <c:pt idx="73">
                  <c:v>73</c:v>
                </c:pt>
                <c:pt idx="74">
                  <c:v>74</c:v>
                </c:pt>
                <c:pt idx="75">
                  <c:v>75</c:v>
                </c:pt>
                <c:pt idx="76">
                  <c:v>76</c:v>
                </c:pt>
                <c:pt idx="77">
                  <c:v>77</c:v>
                </c:pt>
                <c:pt idx="78">
                  <c:v>78</c:v>
                </c:pt>
                <c:pt idx="79">
                  <c:v>79</c:v>
                </c:pt>
                <c:pt idx="80">
                  <c:v>80</c:v>
                </c:pt>
                <c:pt idx="81">
                  <c:v>81</c:v>
                </c:pt>
                <c:pt idx="82">
                  <c:v>82</c:v>
                </c:pt>
                <c:pt idx="83">
                  <c:v>83</c:v>
                </c:pt>
                <c:pt idx="84">
                  <c:v>84</c:v>
                </c:pt>
                <c:pt idx="85">
                  <c:v>85</c:v>
                </c:pt>
                <c:pt idx="86">
                  <c:v>86</c:v>
                </c:pt>
                <c:pt idx="87">
                  <c:v>87</c:v>
                </c:pt>
                <c:pt idx="88">
                  <c:v>88</c:v>
                </c:pt>
                <c:pt idx="89">
                  <c:v>89</c:v>
                </c:pt>
                <c:pt idx="90">
                  <c:v>90</c:v>
                </c:pt>
              </c:numCache>
            </c:numRef>
          </c:xVal>
          <c:yVal>
            <c:numRef>
              <c:f>'FILL IN Data'!$K$15:$K$105</c:f>
              <c:numCache>
                <c:formatCode>_(* #,##0_);_(* \(#,##0\);_(* "-"??_);_(@_)</c:formatCode>
                <c:ptCount val="91"/>
                <c:pt idx="0">
                  <c:v>10079090.999471549</c:v>
                </c:pt>
                <c:pt idx="1">
                  <c:v>10080555.514157332</c:v>
                </c:pt>
                <c:pt idx="2">
                  <c:v>10049853.900281271</c:v>
                </c:pt>
                <c:pt idx="3">
                  <c:v>10098298.73037304</c:v>
                </c:pt>
                <c:pt idx="4">
                  <c:v>10394857.094334552</c:v>
                </c:pt>
                <c:pt idx="5">
                  <c:v>13555168.815915283</c:v>
                </c:pt>
                <c:pt idx="6">
                  <c:v>14560262.73165722</c:v>
                </c:pt>
                <c:pt idx="7">
                  <c:v>14104146.587911956</c:v>
                </c:pt>
                <c:pt idx="8">
                  <c:v>14559873.602809666</c:v>
                </c:pt>
                <c:pt idx="9">
                  <c:v>15054699.138457937</c:v>
                </c:pt>
                <c:pt idx="10">
                  <c:v>15596255.366616296</c:v>
                </c:pt>
                <c:pt idx="11">
                  <c:v>16415382.073222732</c:v>
                </c:pt>
                <c:pt idx="12">
                  <c:v>16956203.301494244</c:v>
                </c:pt>
                <c:pt idx="13">
                  <c:v>18060478.716979086</c:v>
                </c:pt>
                <c:pt idx="14">
                  <c:v>17328566.457103334</c:v>
                </c:pt>
                <c:pt idx="15">
                  <c:v>18914983.039382279</c:v>
                </c:pt>
                <c:pt idx="16">
                  <c:v>19514875.624263331</c:v>
                </c:pt>
                <c:pt idx="17">
                  <c:v>19967016.37146176</c:v>
                </c:pt>
                <c:pt idx="18">
                  <c:v>19848082.337901745</c:v>
                </c:pt>
                <c:pt idx="19">
                  <c:v>21111212.950012811</c:v>
                </c:pt>
                <c:pt idx="20">
                  <c:v>21416492.977504499</c:v>
                </c:pt>
                <c:pt idx="21">
                  <c:v>23062983.577520229</c:v>
                </c:pt>
                <c:pt idx="22">
                  <c:v>24616924.933632664</c:v>
                </c:pt>
                <c:pt idx="23">
                  <c:v>23862772.648570184</c:v>
                </c:pt>
                <c:pt idx="24">
                  <c:v>23066894.351240881</c:v>
                </c:pt>
                <c:pt idx="25">
                  <c:v>24114110.582472902</c:v>
                </c:pt>
                <c:pt idx="26">
                  <c:v>23584491.51788092</c:v>
                </c:pt>
                <c:pt idx="27">
                  <c:v>23571254.993665673</c:v>
                </c:pt>
                <c:pt idx="28">
                  <c:v>24315349.969484061</c:v>
                </c:pt>
                <c:pt idx="29">
                  <c:v>23869729.543567736</c:v>
                </c:pt>
                <c:pt idx="30">
                  <c:v>24469789.367991637</c:v>
                </c:pt>
                <c:pt idx="31">
                  <c:v>24237980.928800929</c:v>
                </c:pt>
                <c:pt idx="32">
                  <c:v>24359530.560087617</c:v>
                </c:pt>
                <c:pt idx="33">
                  <c:v>24460009.377611093</c:v>
                </c:pt>
                <c:pt idx="34">
                  <c:v>24379156.227256596</c:v>
                </c:pt>
                <c:pt idx="35">
                  <c:v>24078640.932198506</c:v>
                </c:pt>
                <c:pt idx="36">
                  <c:v>23809993.311708316</c:v>
                </c:pt>
                <c:pt idx="37">
                  <c:v>23559004.694558524</c:v>
                </c:pt>
                <c:pt idx="38">
                  <c:v>23255804.727705028</c:v>
                </c:pt>
                <c:pt idx="39">
                  <c:v>22882840.15581907</c:v>
                </c:pt>
                <c:pt idx="40">
                  <c:v>22572833.875600971</c:v>
                </c:pt>
                <c:pt idx="41">
                  <c:v>22433153.121354252</c:v>
                </c:pt>
                <c:pt idx="42">
                  <c:v>22194972.604095884</c:v>
                </c:pt>
                <c:pt idx="43">
                  <c:v>22158649.153431997</c:v>
                </c:pt>
                <c:pt idx="44">
                  <c:v>22361010.450067375</c:v>
                </c:pt>
                <c:pt idx="45">
                  <c:v>22316997.736200102</c:v>
                </c:pt>
                <c:pt idx="46">
                  <c:v>22361138.208810411</c:v>
                </c:pt>
                <c:pt idx="47">
                  <c:v>22315603.666778896</c:v>
                </c:pt>
                <c:pt idx="48">
                  <c:v>22352757.240503997</c:v>
                </c:pt>
                <c:pt idx="49">
                  <c:v>22264399.771451678</c:v>
                </c:pt>
                <c:pt idx="50">
                  <c:v>22183627.020252436</c:v>
                </c:pt>
                <c:pt idx="51">
                  <c:v>22092477.122500394</c:v>
                </c:pt>
                <c:pt idx="52">
                  <c:v>22068878.589724764</c:v>
                </c:pt>
                <c:pt idx="53">
                  <c:v>21991277.28317783</c:v>
                </c:pt>
                <c:pt idx="54">
                  <c:v>21907344.74295358</c:v>
                </c:pt>
                <c:pt idx="55">
                  <c:v>21823259.310392536</c:v>
                </c:pt>
                <c:pt idx="56">
                  <c:v>21724498.473354936</c:v>
                </c:pt>
                <c:pt idx="57">
                  <c:v>21601078.880264826</c:v>
                </c:pt>
                <c:pt idx="58">
                  <c:v>21499335.070762217</c:v>
                </c:pt>
                <c:pt idx="59">
                  <c:v>21428154.999131635</c:v>
                </c:pt>
                <c:pt idx="60">
                  <c:v>21348399.666560028</c:v>
                </c:pt>
                <c:pt idx="61">
                  <c:v>21249201.653352797</c:v>
                </c:pt>
                <c:pt idx="62">
                  <c:v>21237775.325716939</c:v>
                </c:pt>
                <c:pt idx="63">
                  <c:v>21252010.706848305</c:v>
                </c:pt>
                <c:pt idx="64">
                  <c:v>21207244.788994115</c:v>
                </c:pt>
                <c:pt idx="65">
                  <c:v>21179433.757254299</c:v>
                </c:pt>
                <c:pt idx="66">
                  <c:v>21240470.589450244</c:v>
                </c:pt>
                <c:pt idx="67">
                  <c:v>21275100.265618503</c:v>
                </c:pt>
                <c:pt idx="68">
                  <c:v>21257468.258703649</c:v>
                </c:pt>
                <c:pt idx="69">
                  <c:v>21298230.657658033</c:v>
                </c:pt>
                <c:pt idx="70">
                  <c:v>21382513.341760784</c:v>
                </c:pt>
                <c:pt idx="71">
                  <c:v>21447384.681455053</c:v>
                </c:pt>
                <c:pt idx="72">
                  <c:v>21548445.709215544</c:v>
                </c:pt>
                <c:pt idx="73">
                  <c:v>21623322.346477784</c:v>
                </c:pt>
                <c:pt idx="74">
                  <c:v>21515068.325598478</c:v>
                </c:pt>
                <c:pt idx="75">
                  <c:v>21204325.316449542</c:v>
                </c:pt>
                <c:pt idx="76">
                  <c:v>20829831.238889515</c:v>
                </c:pt>
                <c:pt idx="77">
                  <c:v>20497188.5338457</c:v>
                </c:pt>
                <c:pt idx="78">
                  <c:v>20242496.119602408</c:v>
                </c:pt>
                <c:pt idx="79">
                  <c:v>19975593.180618495</c:v>
                </c:pt>
                <c:pt idx="80">
                  <c:v>19605395.683531955</c:v>
                </c:pt>
                <c:pt idx="81">
                  <c:v>19142800.364428915</c:v>
                </c:pt>
                <c:pt idx="82">
                  <c:v>18631229.078287777</c:v>
                </c:pt>
                <c:pt idx="83">
                  <c:v>18066551.298669651</c:v>
                </c:pt>
                <c:pt idx="84">
                  <c:v>17412207.651887346</c:v>
                </c:pt>
                <c:pt idx="85">
                  <c:v>16782567.753053151</c:v>
                </c:pt>
                <c:pt idx="86">
                  <c:v>16301057.396348048</c:v>
                </c:pt>
                <c:pt idx="87">
                  <c:v>15798999.284716621</c:v>
                </c:pt>
                <c:pt idx="88">
                  <c:v>15306517.28374543</c:v>
                </c:pt>
                <c:pt idx="89">
                  <c:v>15125443.75262518</c:v>
                </c:pt>
                <c:pt idx="90">
                  <c:v>14789292.135875668</c:v>
                </c:pt>
              </c:numCache>
            </c:numRef>
          </c:yVal>
          <c:smooth val="0"/>
          <c:extLst>
            <c:ext xmlns:c16="http://schemas.microsoft.com/office/drawing/2014/chart" uri="{C3380CC4-5D6E-409C-BE32-E72D297353CC}">
              <c16:uniqueId val="{00000003-5310-4B1F-9248-1777FD3CA97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466360448"/>
        <c:axId val="466359664"/>
      </c:scatterChart>
      <c:valAx>
        <c:axId val="466360448"/>
        <c:scaling>
          <c:orientation val="minMax"/>
          <c:max val="90"/>
          <c:min val="0"/>
        </c:scaling>
        <c:delete val="0"/>
        <c:axPos val="b"/>
        <c:title>
          <c:tx>
            <c:rich>
              <a:bodyPr rot="0" spcFirstLastPara="1" vertOverflow="ellipsis" vert="horz" wrap="square" anchor="ctr" anchorCtr="1"/>
              <a:lstStyle/>
              <a:p>
                <a:pPr>
                  <a:defRPr sz="1400" b="0" i="0" u="none" strike="noStrike" kern="1200" baseline="0">
                    <a:solidFill>
                      <a:sysClr val="windowText" lastClr="000000"/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Edad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0" spcFirstLastPara="1" vertOverflow="ellipsis" vert="horz" wrap="square" anchor="ctr" anchorCtr="1"/>
            <a:lstStyle/>
            <a:p>
              <a:pPr>
                <a:defRPr sz="1400" b="0" i="0" u="none" strike="noStrike" kern="1200" baseline="0">
                  <a:solidFill>
                    <a:sysClr val="windowText" lastClr="000000"/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s-MX"/>
            </a:p>
          </c:txPr>
        </c:title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s-MX"/>
          </a:p>
        </c:txPr>
        <c:crossAx val="466359664"/>
        <c:crosses val="autoZero"/>
        <c:crossBetween val="midCat"/>
        <c:majorUnit val="5"/>
      </c:valAx>
      <c:valAx>
        <c:axId val="466359664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(* #,##0_);_(* \(#,##0\);_(* &quot;-&quot;??_);_(@_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25000"/>
                <a:lumOff val="7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ysClr val="windowText" lastClr="000000"/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s-MX"/>
          </a:p>
        </c:txPr>
        <c:crossAx val="466360448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6.7384764108277914E-2"/>
          <c:y val="0.90685006479453223"/>
          <c:w val="0.88261514704026922"/>
          <c:h val="7.3099809892184509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baseline="0">
              <a:solidFill>
                <a:sysClr val="windowText" lastClr="000000"/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s-MX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bg1">
          <a:lumMod val="95000"/>
        </a:schemeClr>
      </a:solidFill>
      <a:round/>
    </a:ln>
    <a:effectLst/>
  </c:spPr>
  <c:txPr>
    <a:bodyPr/>
    <a:lstStyle/>
    <a:p>
      <a:pPr>
        <a:defRPr sz="1400">
          <a:solidFill>
            <a:sysClr val="windowText" lastClr="000000"/>
          </a:solidFill>
          <a:latin typeface="Times New Roman" panose="02020603050405020304" pitchFamily="18" charset="0"/>
          <a:cs typeface="Times New Roman" panose="02020603050405020304" pitchFamily="18" charset="0"/>
        </a:defRPr>
      </a:pPr>
      <a:endParaRPr lang="es-MX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19050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25000"/>
            <a:lumOff val="7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editar el estilo de subtítulo del patrón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D3D9-8D7C-4E7E-9B7A-630E126BB7F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565-1064-424D-A9BA-07754EFC7A9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3537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D3D9-8D7C-4E7E-9B7A-630E126BB7F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565-1064-424D-A9BA-07754EFC7A9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387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D3D9-8D7C-4E7E-9B7A-630E126BB7F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565-1064-424D-A9BA-07754EFC7A9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2486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D3D9-8D7C-4E7E-9B7A-630E126BB7F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565-1064-424D-A9BA-07754EFC7A9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3355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D3D9-8D7C-4E7E-9B7A-630E126BB7F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565-1064-424D-A9BA-07754EFC7A9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7135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D3D9-8D7C-4E7E-9B7A-630E126BB7F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565-1064-424D-A9BA-07754EFC7A9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5613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D3D9-8D7C-4E7E-9B7A-630E126BB7F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565-1064-424D-A9BA-07754EFC7A9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27293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D3D9-8D7C-4E7E-9B7A-630E126BB7F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565-1064-424D-A9BA-07754EFC7A9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9774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D3D9-8D7C-4E7E-9B7A-630E126BB7F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565-1064-424D-A9BA-07754EFC7A9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330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D3D9-8D7C-4E7E-9B7A-630E126BB7F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565-1064-424D-A9BA-07754EFC7A9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2347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Editar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06D3D9-8D7C-4E7E-9B7A-630E126BB7F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AC565-1064-424D-A9BA-07754EFC7A9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6526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Editar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F06D3D9-8D7C-4E7E-9B7A-630E126BB7FE}" type="datetimeFigureOut">
              <a:rPr lang="en-US" smtClean="0"/>
              <a:t>2/16/2024</a:t>
            </a:fld>
            <a:endParaRPr lang="en-U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AC565-1064-424D-A9BA-07754EFC7A97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4975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.jpe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2341562"/>
          </a:xfrm>
        </p:spPr>
        <p:txBody>
          <a:bodyPr>
            <a:normAutofit fontScale="92500" lnSpcReduction="10000"/>
          </a:bodyPr>
          <a:lstStyle/>
          <a:p>
            <a:endParaRPr lang="en-US" dirty="0"/>
          </a:p>
          <a:p>
            <a:r>
              <a:rPr lang="es-ES" dirty="0"/>
              <a:t> </a:t>
            </a:r>
            <a:r>
              <a:rPr lang="es-ES" b="1" dirty="0"/>
              <a:t>PARENTALIDAD/CUIDADOS, BALANCE FAMILIA TRABAJO Y POLÍTICAS FAMILIARES </a:t>
            </a:r>
            <a:endParaRPr lang="es-ES" dirty="0"/>
          </a:p>
          <a:p>
            <a:r>
              <a:rPr lang="es-ES" b="1" dirty="0"/>
              <a:t>Desafíos del financiamiento para la conciliación</a:t>
            </a:r>
          </a:p>
          <a:p>
            <a:r>
              <a:rPr lang="es-ES" b="1" dirty="0"/>
              <a:t>Verónica Serafini </a:t>
            </a:r>
            <a:r>
              <a:rPr lang="es-ES" b="1" dirty="0" err="1"/>
              <a:t>Geoghegan</a:t>
            </a:r>
            <a:endParaRPr lang="en-US" b="1" dirty="0"/>
          </a:p>
          <a:p>
            <a:r>
              <a:rPr lang="en-US" dirty="0"/>
              <a:t>Ciudad de México, 24-25 </a:t>
            </a:r>
            <a:r>
              <a:rPr lang="en-US" dirty="0" err="1"/>
              <a:t>Enero</a:t>
            </a:r>
            <a:r>
              <a:rPr lang="en-US" dirty="0"/>
              <a:t> 2024 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24000" y="1123253"/>
            <a:ext cx="4387889" cy="1427719"/>
          </a:xfrm>
          <a:prstGeom prst="rect">
            <a:avLst/>
          </a:prstGeom>
        </p:spPr>
      </p:pic>
      <p:pic>
        <p:nvPicPr>
          <p:cNvPr id="5" name="4 Imagen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8307" y="900464"/>
            <a:ext cx="4239693" cy="142771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757631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POLÍTICAS DE CONCILIACIÓN EN AMERICA LATINA</a:t>
            </a:r>
            <a:endParaRPr lang="en-US" b="1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/>
              <a:t>Licencias (trabajo en relación de dependencia)</a:t>
            </a:r>
          </a:p>
          <a:p>
            <a:r>
              <a:rPr lang="es-ES" dirty="0"/>
              <a:t>Centros de cuidado infantil (obligación de las empresas grandes, baja cobertura de centros públicos, en algunos países como en México vinculado a la seguridad social contributiva)</a:t>
            </a:r>
            <a:endParaRPr lang="en-U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Gasto tributario (exoneraciones): se sabe menos. Brasil beneficia hombres ricos y blancos</a:t>
            </a:r>
          </a:p>
          <a:p>
            <a:endParaRPr lang="es-ES" dirty="0"/>
          </a:p>
          <a:p>
            <a:r>
              <a:rPr lang="es-ES" dirty="0"/>
              <a:t>Pocas medidas para la conciliación en caso de cuidado a personas adultas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90623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POLÍTICAS DE CONCILIACIÓN EN AMERICA LATINA</a:t>
            </a:r>
            <a:endParaRPr lang="en-US" dirty="0"/>
          </a:p>
        </p:txBody>
      </p:sp>
      <p:sp>
        <p:nvSpPr>
          <p:cNvPr id="5" name="Marcador de contenido 4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Mayoría de políticas centradas en la adscripción al trabajo remunerado. Otras dentro de políticas dirigidas a la población en situación de pobreza (menores prestaciones)</a:t>
            </a:r>
          </a:p>
          <a:p>
            <a:r>
              <a:rPr lang="es-ES" dirty="0"/>
              <a:t>Pensando en la familia tradicional (nuclear con un proveedor de tiempo completo)</a:t>
            </a:r>
          </a:p>
          <a:p>
            <a:r>
              <a:rPr lang="es-ES" dirty="0"/>
              <a:t>Con financiamiento del empleador/a y trabajador/a</a:t>
            </a:r>
          </a:p>
          <a:p>
            <a:r>
              <a:rPr lang="es-ES" dirty="0"/>
              <a:t>Centradas en el cuidado de la niñez</a:t>
            </a:r>
          </a:p>
          <a:p>
            <a:r>
              <a:rPr lang="es-ES" dirty="0"/>
              <a:t>Con beneficios tributarios para las empresas o personas de ingresos altos(en Brasil hombres blancos)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sz="half" idx="2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s-ES" dirty="0"/>
              <a:t>¿Qué pasa con las mujeres sin ingresos propios?: fuera de la fuerza de trabajo, trabajadoras familiares sin remuneración</a:t>
            </a:r>
          </a:p>
          <a:p>
            <a:r>
              <a:rPr lang="es-ES" dirty="0"/>
              <a:t>¿Qué pasa con trabajadoras de bajos ingresos, ingresos volátiles, con entradas y salidas del mercado laboral?</a:t>
            </a:r>
          </a:p>
          <a:p>
            <a:r>
              <a:rPr lang="es-ES" dirty="0"/>
              <a:t>Sistemas fragmentados y segmentados</a:t>
            </a:r>
          </a:p>
          <a:p>
            <a:r>
              <a:rPr lang="es-ES" dirty="0"/>
              <a:t>Se piensa menos en las mujeres que no trabajan en el mercado, </a:t>
            </a:r>
          </a:p>
          <a:p>
            <a:endParaRPr lang="es-E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294085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POLÍTICAS DE CONCILIACIÓN EN AMERICA LATINA</a:t>
            </a:r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CHILE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r>
              <a:rPr lang="es-ES" dirty="0"/>
              <a:t>Licencias parentales por nacimiento/adopción</a:t>
            </a:r>
          </a:p>
          <a:p>
            <a:r>
              <a:rPr lang="es-ES" dirty="0"/>
              <a:t>Transferencia de ingresos equivalente a las remuneraciones percibidas los tres últimos meses (incluyendo a mujeres con trabajo independiente). Trabajadoras del sector público mantienen sus salarios.</a:t>
            </a:r>
          </a:p>
          <a:p>
            <a:r>
              <a:rPr lang="en-US" dirty="0"/>
              <a:t>Bono </a:t>
            </a:r>
            <a:r>
              <a:rPr lang="en-US" dirty="0" err="1"/>
              <a:t>trabajo</a:t>
            </a:r>
            <a:r>
              <a:rPr lang="en-US" dirty="0"/>
              <a:t> </a:t>
            </a:r>
            <a:r>
              <a:rPr lang="en-US" dirty="0" err="1"/>
              <a:t>Mujer</a:t>
            </a:r>
            <a:r>
              <a:rPr lang="en-US" dirty="0"/>
              <a:t> (para </a:t>
            </a:r>
            <a:r>
              <a:rPr lang="en-US" dirty="0" err="1"/>
              <a:t>cuidar</a:t>
            </a:r>
            <a:r>
              <a:rPr lang="en-US" dirty="0"/>
              <a:t>)/Bono 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hijo</a:t>
            </a:r>
            <a:r>
              <a:rPr lang="en-US" dirty="0"/>
              <a:t> (</a:t>
            </a:r>
            <a:r>
              <a:rPr lang="en-US" dirty="0" err="1"/>
              <a:t>por</a:t>
            </a:r>
            <a:r>
              <a:rPr lang="en-US" dirty="0"/>
              <a:t> </a:t>
            </a:r>
            <a:r>
              <a:rPr lang="en-US" dirty="0" err="1"/>
              <a:t>cuidar</a:t>
            </a:r>
            <a:r>
              <a:rPr lang="en-US" dirty="0"/>
              <a:t>)</a:t>
            </a:r>
          </a:p>
          <a:p>
            <a:r>
              <a:rPr lang="en-US" dirty="0" err="1"/>
              <a:t>Exoneraciones</a:t>
            </a:r>
            <a:r>
              <a:rPr lang="en-US" dirty="0"/>
              <a:t> </a:t>
            </a:r>
            <a:r>
              <a:rPr lang="en-US" dirty="0" err="1"/>
              <a:t>tributarias</a:t>
            </a:r>
            <a:r>
              <a:rPr lang="en-US" dirty="0"/>
              <a:t> a </a:t>
            </a:r>
            <a:r>
              <a:rPr lang="en-US" dirty="0" err="1"/>
              <a:t>empresas</a:t>
            </a:r>
            <a:r>
              <a:rPr lang="en-US" dirty="0"/>
              <a:t> que </a:t>
            </a:r>
            <a:r>
              <a:rPr lang="en-US" dirty="0" err="1"/>
              <a:t>hacen</a:t>
            </a:r>
            <a:r>
              <a:rPr lang="en-US" dirty="0"/>
              <a:t> </a:t>
            </a:r>
            <a:r>
              <a:rPr lang="en-US" dirty="0" err="1"/>
              <a:t>donaciones</a:t>
            </a:r>
            <a:r>
              <a:rPr lang="en-US" dirty="0"/>
              <a:t> (</a:t>
            </a:r>
            <a:r>
              <a:rPr lang="en-US" dirty="0" err="1"/>
              <a:t>centros</a:t>
            </a:r>
            <a:r>
              <a:rPr lang="en-US" dirty="0"/>
              <a:t> de </a:t>
            </a:r>
            <a:r>
              <a:rPr lang="en-US" dirty="0" err="1"/>
              <a:t>cuidado</a:t>
            </a:r>
            <a:r>
              <a:rPr lang="en-US" dirty="0"/>
              <a:t> </a:t>
            </a:r>
            <a:r>
              <a:rPr lang="en-US" dirty="0" err="1"/>
              <a:t>infantil</a:t>
            </a:r>
            <a:r>
              <a:rPr lang="en-US" dirty="0"/>
              <a:t>, personas </a:t>
            </a:r>
            <a:r>
              <a:rPr lang="en-US" dirty="0" err="1"/>
              <a:t>mayores</a:t>
            </a:r>
            <a:r>
              <a:rPr lang="en-US" dirty="0"/>
              <a:t>) y de IVA a </a:t>
            </a:r>
            <a:r>
              <a:rPr lang="en-US" dirty="0" err="1"/>
              <a:t>prestadoras</a:t>
            </a:r>
            <a:r>
              <a:rPr lang="en-US" dirty="0"/>
              <a:t> de </a:t>
            </a:r>
            <a:r>
              <a:rPr lang="en-US" dirty="0" err="1"/>
              <a:t>servicios</a:t>
            </a:r>
            <a:r>
              <a:rPr lang="en-US" dirty="0"/>
              <a:t> (</a:t>
            </a:r>
            <a:r>
              <a:rPr lang="en-US" dirty="0" err="1"/>
              <a:t>jardín</a:t>
            </a:r>
            <a:r>
              <a:rPr lang="en-US" dirty="0"/>
              <a:t> </a:t>
            </a:r>
            <a:r>
              <a:rPr lang="en-US" dirty="0" err="1"/>
              <a:t>infantil</a:t>
            </a:r>
            <a:r>
              <a:rPr lang="en-US" dirty="0"/>
              <a:t>)</a:t>
            </a:r>
          </a:p>
          <a:p>
            <a:r>
              <a:rPr lang="en-US" dirty="0" err="1"/>
              <a:t>Trabajadores</a:t>
            </a:r>
            <a:r>
              <a:rPr lang="en-US" dirty="0"/>
              <a:t> de </a:t>
            </a:r>
            <a:r>
              <a:rPr lang="en-US" dirty="0" err="1"/>
              <a:t>cuidado</a:t>
            </a:r>
            <a:r>
              <a:rPr lang="en-US" dirty="0"/>
              <a:t>: </a:t>
            </a:r>
            <a:r>
              <a:rPr lang="en-US" dirty="0" err="1"/>
              <a:t>formalizadas</a:t>
            </a:r>
            <a:r>
              <a:rPr lang="en-US" dirty="0"/>
              <a:t> </a:t>
            </a:r>
            <a:r>
              <a:rPr lang="en-US" dirty="0" err="1"/>
              <a:t>legalmente</a:t>
            </a:r>
            <a:r>
              <a:rPr lang="es-ES" dirty="0"/>
              <a:t> </a:t>
            </a:r>
            <a:endParaRPr lang="en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/>
              <a:t>COSTA RICA</a:t>
            </a:r>
            <a:endParaRPr lang="en-US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s-ES" dirty="0"/>
              <a:t>Licencias parentales con subsidio para trabajadores/as en relación de dependencia (obligatorio)</a:t>
            </a:r>
          </a:p>
          <a:p>
            <a:r>
              <a:rPr lang="es-ES" dirty="0"/>
              <a:t>Licencias parentales con subsidio para trabajadoras independientes (voluntario)</a:t>
            </a:r>
          </a:p>
          <a:p>
            <a:r>
              <a:rPr lang="es-ES" dirty="0"/>
              <a:t>Red de cuido infantil financiado con recursos tributarios</a:t>
            </a:r>
          </a:p>
          <a:p>
            <a:r>
              <a:rPr lang="es-ES" dirty="0"/>
              <a:t>Asistencia a personas mayores: seguridad social contributiva para personas en relación de dependencia e independientes financiado con aporte tripartito.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185627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POLÍTICAS DE CONCILIACIÓN EN AMERICA LATINA</a:t>
            </a:r>
            <a:endParaRPr lang="en-US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MÉXICO</a:t>
            </a:r>
            <a:endParaRPr lang="en-US" dirty="0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/>
          </a:bodyPr>
          <a:lstStyle/>
          <a:p>
            <a:r>
              <a:rPr lang="es-ES" dirty="0"/>
              <a:t>Licencias parentales con subsidio para trabajadores/as en relación de dependencia (obligatorio)</a:t>
            </a:r>
          </a:p>
          <a:p>
            <a:r>
              <a:rPr lang="es-ES" dirty="0"/>
              <a:t>Licencias parentales con subsidio para trabajadoras independientes (voluntario).</a:t>
            </a:r>
          </a:p>
          <a:p>
            <a:r>
              <a:rPr lang="es-ES" dirty="0"/>
              <a:t>Licencias para hijos con cáncer</a:t>
            </a:r>
          </a:p>
          <a:p>
            <a:r>
              <a:rPr lang="es-ES" dirty="0"/>
              <a:t>Centros de cuidado vinculados a la seguridad social contributiva</a:t>
            </a:r>
          </a:p>
          <a:p>
            <a:endParaRPr lang="en-US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/>
              <a:t>PERÚ/PARAGUAY</a:t>
            </a:r>
            <a:endParaRPr lang="en-US" dirty="0"/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/>
              <a:t>Licencias parentales remuneradas para trabajadores/as en relación de dependencia (obligatorio). Sólo por nacimiento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993997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sz="4000" b="1" dirty="0"/>
              <a:t>¿COMO PENSAMOS POLÍTICAS UNIVERSALES Y QUE CONTRIBUYAN A REDUCIR DESIGUALDADES DE GENERO (ENTRE HOMBRES Y MUJERES Y ENTRE MUJERES)?</a:t>
            </a:r>
            <a:br>
              <a:rPr lang="en-US" sz="4000" b="1" dirty="0"/>
            </a:br>
            <a:endParaRPr lang="en-US" sz="4000" b="1" dirty="0"/>
          </a:p>
        </p:txBody>
      </p:sp>
      <p:sp>
        <p:nvSpPr>
          <p:cNvPr id="13" name="Marcador de texto 1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 marL="571500" indent="-5715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Por el lado de las políticas públicas (gasto)</a:t>
            </a:r>
          </a:p>
          <a:p>
            <a:pPr marL="571500" indent="-5715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Por el lado del financiamiento (ingresos fiscales)</a:t>
            </a:r>
          </a:p>
          <a:p>
            <a:pPr marL="571500" indent="-571500">
              <a:spcBef>
                <a:spcPct val="0"/>
              </a:spcBef>
              <a:buFont typeface="Arial" panose="020B0604020202020204" pitchFamily="34" charset="0"/>
              <a:buChar char="•"/>
            </a:pPr>
            <a:r>
              <a:rPr lang="es-ES" sz="4000" b="1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Por el lado de la deuda y las reglas fiscales</a:t>
            </a:r>
            <a:endParaRPr lang="en-US" sz="4000" b="1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72978134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D94690-D650-3CA7-4CFF-61FC11B5FC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AA573E7-760C-1E34-D9A5-EC439D598D6E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609395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VACÍOS DE INFORMACIÓN Y SESGOS EN EL TRATAMIENTO</a:t>
            </a:r>
            <a:endParaRPr lang="en-US" b="1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VACÍOS</a:t>
            </a:r>
            <a:endParaRPr lang="en-U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Difícil dar seguimiento a la inversión pública en estas políticas.</a:t>
            </a:r>
          </a:p>
          <a:p>
            <a:r>
              <a:rPr lang="es-ES" dirty="0"/>
              <a:t>No hay una metodología ni existen en los clasificadores utilizados por las autoridades fiscales (FMI/ONU-COFOG) una función específica como sí hay para SALUD, EDUCACIÓN, SEGURIDAD, etc.</a:t>
            </a:r>
          </a:p>
          <a:p>
            <a:r>
              <a:rPr lang="es-ES" dirty="0"/>
              <a:t>Tampoco hay estándares (6% salud, 7% educación)</a:t>
            </a:r>
            <a:endParaRPr lang="en-U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/>
              <a:t>SESGOS</a:t>
            </a:r>
            <a:endParaRPr lang="en-US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>
            <a:normAutofit fontScale="70000" lnSpcReduction="20000"/>
          </a:bodyPr>
          <a:lstStyle/>
          <a:p>
            <a:r>
              <a:rPr lang="es-ES" dirty="0"/>
              <a:t>A la ausencia de una mirada desde los derechos se suman los sesgos desde la perspectiva “instrumental” de las mujeres en la economía</a:t>
            </a:r>
          </a:p>
          <a:p>
            <a:r>
              <a:rPr lang="es-ES" dirty="0"/>
              <a:t>Reglas fiscales: no se consideran los retornos económicos de la inversión en políticas de conciliación (en el PIB, sistema tributario, la sostenibilidad de la seguridad social, reducción de la pobreza)</a:t>
            </a:r>
          </a:p>
          <a:p>
            <a:r>
              <a:rPr lang="es-ES" dirty="0"/>
              <a:t>Cuando se habla de inversión física o infraestructura, no se incluye la infraestructura de cuidado; sin embargo, los datos muestra que tiene retornos mas altos que algunas obras de infraestructura (puentes, rutas, </a:t>
            </a:r>
            <a:r>
              <a:rPr lang="es-ES" dirty="0" err="1"/>
              <a:t>etc</a:t>
            </a:r>
            <a:r>
              <a:rPr lang="es-ES" dirty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3302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CONTEXTO DEL FINANCIAMIENTO</a:t>
            </a:r>
            <a:endParaRPr lang="en-US" b="1" dirty="0"/>
          </a:p>
        </p:txBody>
      </p:sp>
      <p:sp>
        <p:nvSpPr>
          <p:cNvPr id="5" name="Marcador de texto 4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PASADO-PRESENTE</a:t>
            </a:r>
            <a:endParaRPr lang="en-US" dirty="0"/>
          </a:p>
        </p:txBody>
      </p:sp>
      <p:sp>
        <p:nvSpPr>
          <p:cNvPr id="6" name="Marcador de contenido 5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ES" dirty="0"/>
              <a:t>Modelo económico </a:t>
            </a:r>
            <a:r>
              <a:rPr lang="es-ES" dirty="0" err="1"/>
              <a:t>extractivista</a:t>
            </a:r>
            <a:r>
              <a:rPr lang="es-ES" dirty="0"/>
              <a:t>, poco valor agregado, poco generador de empleos de calidad (alta informalidad) y baja e inequitativa recaudación fiscal</a:t>
            </a:r>
          </a:p>
          <a:p>
            <a:r>
              <a:rPr lang="es-ES" dirty="0"/>
              <a:t>Seguridad social contributiva centrada en el trabajo en relación de dependencia</a:t>
            </a:r>
            <a:endParaRPr lang="en-US" dirty="0"/>
          </a:p>
        </p:txBody>
      </p:sp>
      <p:sp>
        <p:nvSpPr>
          <p:cNvPr id="7" name="Marcador de texto 6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/>
              <a:t>PRESENTE-FUTURO</a:t>
            </a:r>
            <a:endParaRPr lang="en-US" dirty="0"/>
          </a:p>
        </p:txBody>
      </p:sp>
      <p:sp>
        <p:nvSpPr>
          <p:cNvPr id="8" name="Marcador de contenido 7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es-ES" dirty="0"/>
              <a:t>Envejecimiento</a:t>
            </a:r>
          </a:p>
          <a:p>
            <a:r>
              <a:rPr lang="es-ES" dirty="0"/>
              <a:t>Crisis climática</a:t>
            </a:r>
          </a:p>
          <a:p>
            <a:r>
              <a:rPr lang="es-ES" dirty="0"/>
              <a:t>Retorno de la deuda y de la austeridad</a:t>
            </a:r>
          </a:p>
          <a:p>
            <a:r>
              <a:rPr lang="es-ES" dirty="0"/>
              <a:t>Nuevas formas de trabajo: teletrabajo, trabajo en plataformas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07172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ítulo 1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RÁPIDO ENVEJECIMIENTO</a:t>
            </a:r>
            <a:endParaRPr lang="en-US" b="1" dirty="0"/>
          </a:p>
        </p:txBody>
      </p:sp>
      <p:sp>
        <p:nvSpPr>
          <p:cNvPr id="13" name="Marcador de contenido 1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1" name="Imagen 10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1752827"/>
            <a:ext cx="10644051" cy="45386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906744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ítulo 12"/>
          <p:cNvSpPr>
            <a:spLocks noGrp="1"/>
          </p:cNvSpPr>
          <p:nvPr>
            <p:ph type="title"/>
          </p:nvPr>
        </p:nvSpPr>
        <p:spPr>
          <a:xfrm>
            <a:off x="408714" y="606426"/>
            <a:ext cx="10515600" cy="1325563"/>
          </a:xfrm>
        </p:spPr>
        <p:txBody>
          <a:bodyPr/>
          <a:lstStyle/>
          <a:p>
            <a:r>
              <a:rPr lang="es-ES" b="1" dirty="0"/>
              <a:t>EVOLUCIÓN DE INDICADORES DE DEUDA</a:t>
            </a:r>
            <a:endParaRPr lang="en-US" b="1" dirty="0"/>
          </a:p>
        </p:txBody>
      </p:sp>
      <p:sp>
        <p:nvSpPr>
          <p:cNvPr id="14" name="Marcador de texto 1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EVOLUCIÓN DE LA DEUDA EXTERNA</a:t>
            </a:r>
          </a:p>
          <a:p>
            <a:endParaRPr lang="en-US" dirty="0"/>
          </a:p>
        </p:txBody>
      </p:sp>
      <p:graphicFrame>
        <p:nvGraphicFramePr>
          <p:cNvPr id="11" name="Marcador de contenido 10"/>
          <p:cNvGraphicFramePr>
            <a:graphicFrameLocks noGrp="1"/>
          </p:cNvGraphicFramePr>
          <p:nvPr>
            <p:ph sz="half" idx="2"/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Marcador de texto 1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r>
              <a:rPr lang="en-US" dirty="0"/>
              <a:t>PAGOS DE INTERESES </a:t>
            </a:r>
            <a:r>
              <a:rPr lang="es-ES" dirty="0"/>
              <a:t>Y GASTOS EN SALUD DEL GOBIERNO CENTRAL</a:t>
            </a:r>
            <a:endParaRPr lang="en-US" dirty="0"/>
          </a:p>
        </p:txBody>
      </p:sp>
      <p:pic>
        <p:nvPicPr>
          <p:cNvPr id="17" name="Marcador de contenido 6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172200" y="2534739"/>
            <a:ext cx="5183188" cy="3654924"/>
          </a:xfrm>
          <a:prstGeom prst="rect">
            <a:avLst/>
          </a:prstGeom>
        </p:spPr>
      </p:pic>
      <p:pic>
        <p:nvPicPr>
          <p:cNvPr id="18" name="4 Imagen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94788" y="34245"/>
            <a:ext cx="3097212" cy="1042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77444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COMPONENTES DE LAS POLÍTICAS DE CONCILIACIÓN</a:t>
            </a:r>
            <a:endParaRPr lang="en-US" b="1" dirty="0"/>
          </a:p>
        </p:txBody>
      </p:sp>
      <p:sp>
        <p:nvSpPr>
          <p:cNvPr id="8" name="Marcador de contenido 7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s-ES" dirty="0"/>
              <a:t>TIEMPO: licencias</a:t>
            </a:r>
          </a:p>
          <a:p>
            <a:r>
              <a:rPr lang="es-ES" dirty="0"/>
              <a:t>DINERO: transferencias monetarias para adquirir bienes y servicios</a:t>
            </a:r>
          </a:p>
          <a:p>
            <a:r>
              <a:rPr lang="es-ES" dirty="0"/>
              <a:t>SERVICIOS: centros de cuidado infantil y personas mayores, servicios en los hogares, jornada escolar extendida con alimentación escolar, actividades extraescolares</a:t>
            </a:r>
            <a:endParaRPr lang="en-US" dirty="0"/>
          </a:p>
        </p:txBody>
      </p:sp>
      <p:sp>
        <p:nvSpPr>
          <p:cNvPr id="9" name="Marcador de contenido 8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s-MX" dirty="0"/>
              <a:t>NORMATIVAS PARA LA PROTECCIÓN PARA TRABAJADORAS QUE OFRECEN SUS SERVICIOS A TRAVÉS DEL TRABAJO REMUNERADO</a:t>
            </a:r>
          </a:p>
          <a:p>
            <a:r>
              <a:rPr lang="es-MX" dirty="0"/>
              <a:t>ACCIONES PARA VALORIZAR EL TRABAJO DE CUIDADO</a:t>
            </a:r>
          </a:p>
          <a:p>
            <a:r>
              <a:rPr lang="es-MX" dirty="0"/>
              <a:t>GASTO TRIBUTARIO EN CUIDADOS(exoneraciones)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1649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" dirty="0"/>
              <a:t>Las mujeres trabajan, pero con una asignación del tiempo sesgada hacia el trabajo no remunerado</a:t>
            </a:r>
          </a:p>
          <a:p>
            <a:r>
              <a:rPr lang="es-ES" dirty="0"/>
              <a:t>Menor participación económica en el trabajo remunerado</a:t>
            </a:r>
          </a:p>
          <a:p>
            <a:r>
              <a:rPr lang="es-ES" dirty="0"/>
              <a:t>Los ingresos en general en América Latina son bajos, pero los de las mujeres a lo largo de la vida aun mas:</a:t>
            </a:r>
          </a:p>
          <a:p>
            <a:pPr lvl="1"/>
            <a:r>
              <a:rPr lang="es-ES" dirty="0"/>
              <a:t>Están fuera de la fuerza de trabajo (80% de </a:t>
            </a:r>
            <a:r>
              <a:rPr lang="es-ES" dirty="0" err="1"/>
              <a:t>NINIs</a:t>
            </a:r>
            <a:r>
              <a:rPr lang="es-ES" dirty="0"/>
              <a:t> son mujeres) y del sistema educativo</a:t>
            </a:r>
          </a:p>
          <a:p>
            <a:pPr lvl="1"/>
            <a:r>
              <a:rPr lang="es-ES" dirty="0"/>
              <a:t>Una proporción importantes es trabajadora familiar no remunerada (ingreso=0)</a:t>
            </a:r>
          </a:p>
          <a:p>
            <a:pPr lvl="1"/>
            <a:r>
              <a:rPr lang="es-ES" dirty="0"/>
              <a:t>Ganan menos que los hombres (aun controlando horas de trabajo y nivel educativo): discriminación salarial, desigualdades en tenencia de activos</a:t>
            </a:r>
          </a:p>
          <a:p>
            <a:pPr lvl="1"/>
            <a:r>
              <a:rPr lang="es-ES" dirty="0"/>
              <a:t>Están en ocupaciones de baja productividad/informales, incluyendo las ocupaciones del sector de cuidado (90% son mujeres).</a:t>
            </a:r>
          </a:p>
          <a:p>
            <a:pPr lvl="1"/>
            <a:endParaRPr lang="es-E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643844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ES" b="1" dirty="0"/>
              <a:t>FINANCIAMIENTO DEL CICLO DE VIDA</a:t>
            </a:r>
            <a:br>
              <a:rPr lang="es-ES" b="1" dirty="0"/>
            </a:br>
            <a:r>
              <a:rPr lang="es-ES" b="1" dirty="0"/>
              <a:t>A nivel macroeconómico</a:t>
            </a:r>
            <a:endParaRPr lang="en-US" dirty="0"/>
          </a:p>
        </p:txBody>
      </p:sp>
      <p:sp>
        <p:nvSpPr>
          <p:cNvPr id="4" name="Marcador de texto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" dirty="0"/>
              <a:t>PARAGUAY, 2016</a:t>
            </a:r>
            <a:endParaRPr lang="en-US" dirty="0"/>
          </a:p>
        </p:txBody>
      </p:sp>
      <p:graphicFrame>
        <p:nvGraphicFramePr>
          <p:cNvPr id="7" name="Marcador de contenido 6">
            <a:extLst>
              <a:ext uri="{FF2B5EF4-FFF2-40B4-BE49-F238E27FC236}">
                <a16:creationId xmlns:a16="http://schemas.microsoft.com/office/drawing/2014/main" id="{00000000-0008-0000-0000-000003000000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839788" y="2505075"/>
          <a:ext cx="5157787" cy="36845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s-ES" dirty="0"/>
              <a:t>MÉXICO, 2014</a:t>
            </a:r>
            <a:endParaRPr lang="en-US" dirty="0"/>
          </a:p>
        </p:txBody>
      </p:sp>
      <p:pic>
        <p:nvPicPr>
          <p:cNvPr id="9" name="Marcador de contenido 11"/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387737" y="2505075"/>
            <a:ext cx="4967651" cy="3124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423844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ítulo 9"/>
          <p:cNvSpPr>
            <a:spLocks noGrp="1"/>
          </p:cNvSpPr>
          <p:nvPr>
            <p:ph type="title"/>
          </p:nvPr>
        </p:nvSpPr>
        <p:spPr>
          <a:xfrm>
            <a:off x="931227" y="1662249"/>
            <a:ext cx="3932237" cy="836023"/>
          </a:xfrm>
        </p:spPr>
        <p:txBody>
          <a:bodyPr/>
          <a:lstStyle/>
          <a:p>
            <a:r>
              <a:rPr lang="es-ES" b="1" dirty="0"/>
              <a:t>EUROPA</a:t>
            </a:r>
            <a:endParaRPr lang="en-US" b="1" dirty="0"/>
          </a:p>
        </p:txBody>
      </p:sp>
      <p:pic>
        <p:nvPicPr>
          <p:cNvPr id="9" name="Marcador de contenido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9017" y="875211"/>
            <a:ext cx="6662057" cy="5999901"/>
          </a:xfrm>
        </p:spPr>
      </p:pic>
      <p:sp>
        <p:nvSpPr>
          <p:cNvPr id="11" name="Marcador de texto 10"/>
          <p:cNvSpPr>
            <a:spLocks noGrp="1"/>
          </p:cNvSpPr>
          <p:nvPr>
            <p:ph type="body" sz="half" idx="2"/>
          </p:nvPr>
        </p:nvSpPr>
        <p:spPr>
          <a:xfrm>
            <a:off x="931228" y="2867298"/>
            <a:ext cx="3932237" cy="3811588"/>
          </a:xfrm>
        </p:spPr>
        <p:txBody>
          <a:bodyPr>
            <a:normAutofit fontScale="92500" lnSpcReduction="20000"/>
          </a:bodyPr>
          <a:lstStyle/>
          <a:p>
            <a:r>
              <a:rPr lang="es-ES" sz="3200" dirty="0"/>
              <a:t>Superávit en todos los países pero el superávit de las mujeres es menor</a:t>
            </a:r>
          </a:p>
          <a:p>
            <a:endParaRPr lang="es-ES" sz="3200" dirty="0"/>
          </a:p>
          <a:p>
            <a:endParaRPr lang="en-US" sz="2200" dirty="0"/>
          </a:p>
          <a:p>
            <a:r>
              <a:rPr lang="en-US" sz="2200" dirty="0"/>
              <a:t>National Transfer Accounts: Understanding the Generational Economy</a:t>
            </a:r>
          </a:p>
          <a:p>
            <a:r>
              <a:rPr lang="en-US" sz="2200" dirty="0"/>
              <a:t>https://ntaccounts.org/web/nta/show/</a:t>
            </a:r>
          </a:p>
        </p:txBody>
      </p:sp>
      <p:sp>
        <p:nvSpPr>
          <p:cNvPr id="12" name="Título 1"/>
          <p:cNvSpPr txBox="1">
            <a:spLocks/>
          </p:cNvSpPr>
          <p:nvPr/>
        </p:nvSpPr>
        <p:spPr>
          <a:xfrm>
            <a:off x="931227" y="-3234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32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" b="1" dirty="0"/>
              <a:t>FINANCIAMIENTO DEL CICLO DE VIDA</a:t>
            </a:r>
            <a:br>
              <a:rPr lang="es-ES" b="1" dirty="0"/>
            </a:br>
            <a:r>
              <a:rPr lang="es-ES" b="1" dirty="0"/>
              <a:t>A nivel macroeconómico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50718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b="1" dirty="0"/>
              <a:t>¿POR QUÉ IMPORTA EL FINANCIAMIENTO DEL CICLO DE VIDA A NIVEL MACRO?</a:t>
            </a:r>
            <a:endParaRPr lang="en-US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ctr">
              <a:buNone/>
            </a:pPr>
            <a:r>
              <a:rPr lang="es-ES" dirty="0"/>
              <a:t>SUPERAVIT</a:t>
            </a:r>
          </a:p>
          <a:p>
            <a:pPr marL="0" indent="0" algn="ctr">
              <a:buNone/>
            </a:pPr>
            <a:endParaRPr lang="es-ES" dirty="0"/>
          </a:p>
          <a:p>
            <a:r>
              <a:rPr lang="es-ES" dirty="0"/>
              <a:t>Transferencias </a:t>
            </a:r>
            <a:r>
              <a:rPr lang="es-ES" dirty="0" err="1"/>
              <a:t>intra</a:t>
            </a:r>
            <a:r>
              <a:rPr lang="es-ES" dirty="0"/>
              <a:t>-hogares: financia a niños, niñas, personas mayores sin autonomía económica, otros dependientes</a:t>
            </a:r>
          </a:p>
          <a:p>
            <a:r>
              <a:rPr lang="es-ES" dirty="0"/>
              <a:t>Transferencias entre hogares: remesas nacionales e internacionales (hijos a padres en otros hogares)</a:t>
            </a:r>
          </a:p>
          <a:p>
            <a:r>
              <a:rPr lang="es-ES" dirty="0"/>
              <a:t>Impuestos directos: necesarios para financiar políticas (o a través del consumo)</a:t>
            </a:r>
          </a:p>
          <a:p>
            <a:r>
              <a:rPr lang="es-ES" dirty="0"/>
              <a:t>Contribuciones a la seguridad social: licencias</a:t>
            </a:r>
          </a:p>
          <a:p>
            <a:r>
              <a:rPr lang="es-ES" dirty="0"/>
              <a:t>Reasignación en activos: inversión durante el periodo productivo en activos financieros o inmuebles para tener ingresos en el periodo de retiro laboral </a:t>
            </a:r>
          </a:p>
          <a:p>
            <a:endParaRPr lang="es-E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666478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4291</TotalTime>
  <Words>1096</Words>
  <Application>Microsoft Office PowerPoint</Application>
  <PresentationFormat>Panorámica</PresentationFormat>
  <Paragraphs>101</Paragraphs>
  <Slides>16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0" baseType="lpstr">
      <vt:lpstr>Arial</vt:lpstr>
      <vt:lpstr>Calibri</vt:lpstr>
      <vt:lpstr>Calibri Light</vt:lpstr>
      <vt:lpstr>Tema de Office</vt:lpstr>
      <vt:lpstr>Presentación de PowerPoint</vt:lpstr>
      <vt:lpstr>CONTEXTO DEL FINANCIAMIENTO</vt:lpstr>
      <vt:lpstr>RÁPIDO ENVEJECIMIENTO</vt:lpstr>
      <vt:lpstr>EVOLUCIÓN DE INDICADORES DE DEUDA</vt:lpstr>
      <vt:lpstr>COMPONENTES DE LAS POLÍTICAS DE CONCILIACIÓN</vt:lpstr>
      <vt:lpstr>Presentación de PowerPoint</vt:lpstr>
      <vt:lpstr>FINANCIAMIENTO DEL CICLO DE VIDA A nivel macroeconómico</vt:lpstr>
      <vt:lpstr>EUROPA</vt:lpstr>
      <vt:lpstr>¿POR QUÉ IMPORTA EL FINANCIAMIENTO DEL CICLO DE VIDA A NIVEL MACRO?</vt:lpstr>
      <vt:lpstr>POLÍTICAS DE CONCILIACIÓN EN AMERICA LATINA</vt:lpstr>
      <vt:lpstr>POLÍTICAS DE CONCILIACIÓN EN AMERICA LATINA</vt:lpstr>
      <vt:lpstr>POLÍTICAS DE CONCILIACIÓN EN AMERICA LATINA</vt:lpstr>
      <vt:lpstr>POLÍTICAS DE CONCILIACIÓN EN AMERICA LATINA</vt:lpstr>
      <vt:lpstr>¿COMO PENSAMOS POLÍTICAS UNIVERSALES Y QUE CONTRIBUYAN A REDUCIR DESIGUALDADES DE GENERO (ENTRE HOMBRES Y MUJERES Y ENTRE MUJERES)? </vt:lpstr>
      <vt:lpstr>Presentación de PowerPoint</vt:lpstr>
      <vt:lpstr>VACÍOS DE INFORMACIÓN Y SESGOS EN EL TRATAMIENTO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.</dc:creator>
  <cp:lastModifiedBy>Rosario Esteinou</cp:lastModifiedBy>
  <cp:revision>26</cp:revision>
  <dcterms:created xsi:type="dcterms:W3CDTF">2024-01-22T16:42:31Z</dcterms:created>
  <dcterms:modified xsi:type="dcterms:W3CDTF">2024-02-16T19:39:09Z</dcterms:modified>
</cp:coreProperties>
</file>