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5.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94" r:id="rId3"/>
    <p:sldId id="298" r:id="rId4"/>
    <p:sldId id="295" r:id="rId5"/>
    <p:sldId id="304" r:id="rId6"/>
    <p:sldId id="299" r:id="rId7"/>
    <p:sldId id="269" r:id="rId8"/>
    <p:sldId id="336" r:id="rId9"/>
    <p:sldId id="275" r:id="rId10"/>
    <p:sldId id="337" r:id="rId11"/>
    <p:sldId id="270" r:id="rId12"/>
    <p:sldId id="338" r:id="rId13"/>
    <p:sldId id="300" r:id="rId14"/>
    <p:sldId id="305" r:id="rId15"/>
    <p:sldId id="306" r:id="rId16"/>
    <p:sldId id="307" r:id="rId17"/>
    <p:sldId id="308" r:id="rId18"/>
    <p:sldId id="309" r:id="rId19"/>
    <p:sldId id="310" r:id="rId20"/>
    <p:sldId id="311" r:id="rId21"/>
    <p:sldId id="315" r:id="rId22"/>
    <p:sldId id="316" r:id="rId23"/>
    <p:sldId id="317" r:id="rId24"/>
    <p:sldId id="318" r:id="rId25"/>
    <p:sldId id="339" r:id="rId26"/>
    <p:sldId id="284" r:id="rId27"/>
    <p:sldId id="340" r:id="rId28"/>
    <p:sldId id="287" r:id="rId29"/>
    <p:sldId id="341" r:id="rId30"/>
    <p:sldId id="260" r:id="rId31"/>
    <p:sldId id="342" r:id="rId32"/>
    <p:sldId id="282" r:id="rId33"/>
    <p:sldId id="343" r:id="rId34"/>
    <p:sldId id="283" r:id="rId35"/>
    <p:sldId id="321" r:id="rId36"/>
    <p:sldId id="320" r:id="rId37"/>
    <p:sldId id="325" r:id="rId38"/>
    <p:sldId id="322" r:id="rId39"/>
    <p:sldId id="323" r:id="rId40"/>
    <p:sldId id="324" r:id="rId41"/>
    <p:sldId id="327" r:id="rId42"/>
    <p:sldId id="332" r:id="rId43"/>
    <p:sldId id="334" r:id="rId44"/>
    <p:sldId id="335" r:id="rId45"/>
    <p:sldId id="326" r:id="rId4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32" autoAdjust="0"/>
    <p:restoredTop sz="94663" autoAdjust="0"/>
  </p:normalViewPr>
  <p:slideViewPr>
    <p:cSldViewPr snapToGrid="0">
      <p:cViewPr>
        <p:scale>
          <a:sx n="72" d="100"/>
          <a:sy n="72" d="100"/>
        </p:scale>
        <p:origin x="66" y="78"/>
      </p:cViewPr>
      <p:guideLst/>
    </p:cSldViewPr>
  </p:slideViewPr>
  <p:outlineViewPr>
    <p:cViewPr>
      <p:scale>
        <a:sx n="33" d="100"/>
        <a:sy n="33" d="100"/>
      </p:scale>
      <p:origin x="0" y="-7479"/>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ario Esteinou" userId="913b60590169f2cf" providerId="LiveId" clId="{02870130-CBC3-46E1-8AEC-457F7C448AA7}"/>
    <pc:docChg chg="custSel modSld">
      <pc:chgData name="Rosario Esteinou" userId="913b60590169f2cf" providerId="LiveId" clId="{02870130-CBC3-46E1-8AEC-457F7C448AA7}" dt="2024-04-08T19:18:53.046" v="361" actId="20577"/>
      <pc:docMkLst>
        <pc:docMk/>
      </pc:docMkLst>
      <pc:sldChg chg="modSp mod">
        <pc:chgData name="Rosario Esteinou" userId="913b60590169f2cf" providerId="LiveId" clId="{02870130-CBC3-46E1-8AEC-457F7C448AA7}" dt="2024-04-08T18:47:47.140" v="279" actId="20577"/>
        <pc:sldMkLst>
          <pc:docMk/>
          <pc:sldMk cId="317118638" sldId="294"/>
        </pc:sldMkLst>
        <pc:spChg chg="mod">
          <ac:chgData name="Rosario Esteinou" userId="913b60590169f2cf" providerId="LiveId" clId="{02870130-CBC3-46E1-8AEC-457F7C448AA7}" dt="2024-04-08T18:47:47.140" v="279" actId="20577"/>
          <ac:spMkLst>
            <pc:docMk/>
            <pc:sldMk cId="317118638" sldId="294"/>
            <ac:spMk id="3" creationId="{ADC51472-6513-1574-67B5-AE30619BA3C0}"/>
          </ac:spMkLst>
        </pc:spChg>
      </pc:sldChg>
      <pc:sldChg chg="modSp mod">
        <pc:chgData name="Rosario Esteinou" userId="913b60590169f2cf" providerId="LiveId" clId="{02870130-CBC3-46E1-8AEC-457F7C448AA7}" dt="2024-04-08T18:48:23.415" v="281" actId="20577"/>
        <pc:sldMkLst>
          <pc:docMk/>
          <pc:sldMk cId="2599580514" sldId="295"/>
        </pc:sldMkLst>
        <pc:spChg chg="mod">
          <ac:chgData name="Rosario Esteinou" userId="913b60590169f2cf" providerId="LiveId" clId="{02870130-CBC3-46E1-8AEC-457F7C448AA7}" dt="2024-04-08T18:48:23.415" v="281" actId="20577"/>
          <ac:spMkLst>
            <pc:docMk/>
            <pc:sldMk cId="2599580514" sldId="295"/>
            <ac:spMk id="3" creationId="{BEEDC177-C81A-965F-624D-E9746C6EC663}"/>
          </ac:spMkLst>
        </pc:spChg>
      </pc:sldChg>
      <pc:sldChg chg="modSp mod">
        <pc:chgData name="Rosario Esteinou" userId="913b60590169f2cf" providerId="LiveId" clId="{02870130-CBC3-46E1-8AEC-457F7C448AA7}" dt="2024-04-08T18:48:16.972" v="280" actId="20577"/>
        <pc:sldMkLst>
          <pc:docMk/>
          <pc:sldMk cId="772907589" sldId="298"/>
        </pc:sldMkLst>
        <pc:spChg chg="mod">
          <ac:chgData name="Rosario Esteinou" userId="913b60590169f2cf" providerId="LiveId" clId="{02870130-CBC3-46E1-8AEC-457F7C448AA7}" dt="2024-04-08T18:48:16.972" v="280" actId="20577"/>
          <ac:spMkLst>
            <pc:docMk/>
            <pc:sldMk cId="772907589" sldId="298"/>
            <ac:spMk id="3" creationId="{5EF30A3A-0E84-1AFE-A295-E69B505F7DED}"/>
          </ac:spMkLst>
        </pc:spChg>
      </pc:sldChg>
      <pc:sldChg chg="modSp mod">
        <pc:chgData name="Rosario Esteinou" userId="913b60590169f2cf" providerId="LiveId" clId="{02870130-CBC3-46E1-8AEC-457F7C448AA7}" dt="2024-04-08T19:10:59.347" v="360" actId="27636"/>
        <pc:sldMkLst>
          <pc:docMk/>
          <pc:sldMk cId="336974419" sldId="320"/>
        </pc:sldMkLst>
        <pc:spChg chg="mod">
          <ac:chgData name="Rosario Esteinou" userId="913b60590169f2cf" providerId="LiveId" clId="{02870130-CBC3-46E1-8AEC-457F7C448AA7}" dt="2024-04-08T19:10:59.347" v="360" actId="27636"/>
          <ac:spMkLst>
            <pc:docMk/>
            <pc:sldMk cId="336974419" sldId="320"/>
            <ac:spMk id="3" creationId="{F48DD955-51E8-1AD8-AE43-D2B46404287C}"/>
          </ac:spMkLst>
        </pc:spChg>
      </pc:sldChg>
      <pc:sldChg chg="modSp mod">
        <pc:chgData name="Rosario Esteinou" userId="913b60590169f2cf" providerId="LiveId" clId="{02870130-CBC3-46E1-8AEC-457F7C448AA7}" dt="2024-04-08T18:46:40.057" v="278" actId="20577"/>
        <pc:sldMkLst>
          <pc:docMk/>
          <pc:sldMk cId="2414876867" sldId="326"/>
        </pc:sldMkLst>
        <pc:spChg chg="mod">
          <ac:chgData name="Rosario Esteinou" userId="913b60590169f2cf" providerId="LiveId" clId="{02870130-CBC3-46E1-8AEC-457F7C448AA7}" dt="2024-04-08T18:46:40.057" v="278" actId="20577"/>
          <ac:spMkLst>
            <pc:docMk/>
            <pc:sldMk cId="2414876867" sldId="326"/>
            <ac:spMk id="3" creationId="{28A08863-08F3-EC13-6BEC-5F7E2883AFFD}"/>
          </ac:spMkLst>
        </pc:spChg>
      </pc:sldChg>
      <pc:sldChg chg="modSp mod">
        <pc:chgData name="Rosario Esteinou" userId="913b60590169f2cf" providerId="LiveId" clId="{02870130-CBC3-46E1-8AEC-457F7C448AA7}" dt="2024-04-08T19:18:53.046" v="361" actId="20577"/>
        <pc:sldMkLst>
          <pc:docMk/>
          <pc:sldMk cId="2773540532" sldId="334"/>
        </pc:sldMkLst>
        <pc:spChg chg="mod">
          <ac:chgData name="Rosario Esteinou" userId="913b60590169f2cf" providerId="LiveId" clId="{02870130-CBC3-46E1-8AEC-457F7C448AA7}" dt="2024-04-08T19:18:53.046" v="361" actId="20577"/>
          <ac:spMkLst>
            <pc:docMk/>
            <pc:sldMk cId="2773540532" sldId="334"/>
            <ac:spMk id="3" creationId="{9E6CDD8B-8E5D-BD64-60EC-639D10D1DB32}"/>
          </ac:spMkLst>
        </pc:spChg>
      </pc:sldChg>
      <pc:sldChg chg="modSp mod">
        <pc:chgData name="Rosario Esteinou" userId="913b60590169f2cf" providerId="LiveId" clId="{02870130-CBC3-46E1-8AEC-457F7C448AA7}" dt="2024-04-08T18:48:41.295" v="282" actId="20577"/>
        <pc:sldMkLst>
          <pc:docMk/>
          <pc:sldMk cId="938537247" sldId="336"/>
        </pc:sldMkLst>
        <pc:spChg chg="mod">
          <ac:chgData name="Rosario Esteinou" userId="913b60590169f2cf" providerId="LiveId" clId="{02870130-CBC3-46E1-8AEC-457F7C448AA7}" dt="2024-04-08T18:48:41.295" v="282" actId="20577"/>
          <ac:spMkLst>
            <pc:docMk/>
            <pc:sldMk cId="938537247" sldId="336"/>
            <ac:spMk id="3" creationId="{5389188F-DF45-7F8F-6ADE-43706D2208FF}"/>
          </ac:spMkLst>
        </pc:spChg>
      </pc:sldChg>
      <pc:sldChg chg="modSp mod">
        <pc:chgData name="Rosario Esteinou" userId="913b60590169f2cf" providerId="LiveId" clId="{02870130-CBC3-46E1-8AEC-457F7C448AA7}" dt="2024-04-08T18:48:59.252" v="283" actId="20577"/>
        <pc:sldMkLst>
          <pc:docMk/>
          <pc:sldMk cId="3332945108" sldId="338"/>
        </pc:sldMkLst>
        <pc:spChg chg="mod">
          <ac:chgData name="Rosario Esteinou" userId="913b60590169f2cf" providerId="LiveId" clId="{02870130-CBC3-46E1-8AEC-457F7C448AA7}" dt="2024-04-08T18:48:59.252" v="283" actId="20577"/>
          <ac:spMkLst>
            <pc:docMk/>
            <pc:sldMk cId="3332945108" sldId="338"/>
            <ac:spMk id="2" creationId="{59E1E449-11F7-74BA-4D8B-C56050248B84}"/>
          </ac:spMkLst>
        </pc:spChg>
      </pc:sldChg>
      <pc:sldChg chg="modSp mod">
        <pc:chgData name="Rosario Esteinou" userId="913b60590169f2cf" providerId="LiveId" clId="{02870130-CBC3-46E1-8AEC-457F7C448AA7}" dt="2024-04-08T18:54:03.182" v="299" actId="5793"/>
        <pc:sldMkLst>
          <pc:docMk/>
          <pc:sldMk cId="1115924140" sldId="339"/>
        </pc:sldMkLst>
        <pc:spChg chg="mod">
          <ac:chgData name="Rosario Esteinou" userId="913b60590169f2cf" providerId="LiveId" clId="{02870130-CBC3-46E1-8AEC-457F7C448AA7}" dt="2024-04-08T18:54:03.182" v="299" actId="5793"/>
          <ac:spMkLst>
            <pc:docMk/>
            <pc:sldMk cId="1115924140" sldId="339"/>
            <ac:spMk id="3" creationId="{6284D0EC-E25F-5B80-92FC-3F2CCC7189F2}"/>
          </ac:spMkLst>
        </pc:spChg>
      </pc:sldChg>
      <pc:sldChg chg="modSp mod">
        <pc:chgData name="Rosario Esteinou" userId="913b60590169f2cf" providerId="LiveId" clId="{02870130-CBC3-46E1-8AEC-457F7C448AA7}" dt="2024-04-08T18:54:37.451" v="315" actId="5793"/>
        <pc:sldMkLst>
          <pc:docMk/>
          <pc:sldMk cId="641006407" sldId="341"/>
        </pc:sldMkLst>
        <pc:spChg chg="mod">
          <ac:chgData name="Rosario Esteinou" userId="913b60590169f2cf" providerId="LiveId" clId="{02870130-CBC3-46E1-8AEC-457F7C448AA7}" dt="2024-04-08T18:54:37.451" v="315" actId="5793"/>
          <ac:spMkLst>
            <pc:docMk/>
            <pc:sldMk cId="641006407" sldId="341"/>
            <ac:spMk id="3" creationId="{CF94A58A-9D1B-9C95-4672-22245BEBF5A8}"/>
          </ac:spMkLst>
        </pc:spChg>
      </pc:sldChg>
      <pc:sldChg chg="modSp mod">
        <pc:chgData name="Rosario Esteinou" userId="913b60590169f2cf" providerId="LiveId" clId="{02870130-CBC3-46E1-8AEC-457F7C448AA7}" dt="2024-04-08T18:55:02.212" v="331" actId="5793"/>
        <pc:sldMkLst>
          <pc:docMk/>
          <pc:sldMk cId="866680248" sldId="342"/>
        </pc:sldMkLst>
        <pc:spChg chg="mod">
          <ac:chgData name="Rosario Esteinou" userId="913b60590169f2cf" providerId="LiveId" clId="{02870130-CBC3-46E1-8AEC-457F7C448AA7}" dt="2024-04-08T18:55:02.212" v="331" actId="5793"/>
          <ac:spMkLst>
            <pc:docMk/>
            <pc:sldMk cId="866680248" sldId="342"/>
            <ac:spMk id="3" creationId="{451C70E0-F293-EDA0-8695-9F6B07685A5B}"/>
          </ac:spMkLst>
        </pc:spChg>
      </pc:sldChg>
      <pc:sldChg chg="modSp mod">
        <pc:chgData name="Rosario Esteinou" userId="913b60590169f2cf" providerId="LiveId" clId="{02870130-CBC3-46E1-8AEC-457F7C448AA7}" dt="2024-04-08T18:55:26.998" v="347" actId="5793"/>
        <pc:sldMkLst>
          <pc:docMk/>
          <pc:sldMk cId="3224443974" sldId="343"/>
        </pc:sldMkLst>
        <pc:spChg chg="mod">
          <ac:chgData name="Rosario Esteinou" userId="913b60590169f2cf" providerId="LiveId" clId="{02870130-CBC3-46E1-8AEC-457F7C448AA7}" dt="2024-04-08T18:55:26.998" v="347" actId="5793"/>
          <ac:spMkLst>
            <pc:docMk/>
            <pc:sldMk cId="3224443974" sldId="343"/>
            <ac:spMk id="3" creationId="{0D0907FA-ED21-C0FF-7D7C-3AFE81A2D7B3}"/>
          </ac:spMkLst>
        </pc:spChg>
      </pc:sldChg>
    </pc:docChg>
  </pc:docChgLst>
  <pc:docChgLst>
    <pc:chgData name="Rosario Esteinou" userId="913b60590169f2cf" providerId="LiveId" clId="{F7F9F7FC-D858-4DDF-87B3-8F80B2685D18}"/>
    <pc:docChg chg="undo custSel addSld delSld modSld">
      <pc:chgData name="Rosario Esteinou" userId="913b60590169f2cf" providerId="LiveId" clId="{F7F9F7FC-D858-4DDF-87B3-8F80B2685D18}" dt="2024-03-17T20:25:32.728" v="6756" actId="20577"/>
      <pc:docMkLst>
        <pc:docMk/>
      </pc:docMkLst>
      <pc:sldChg chg="modSp modNotesTx">
        <pc:chgData name="Rosario Esteinou" userId="913b60590169f2cf" providerId="LiveId" clId="{F7F9F7FC-D858-4DDF-87B3-8F80B2685D18}" dt="2024-03-17T17:48:42.639" v="1882" actId="5793"/>
        <pc:sldMkLst>
          <pc:docMk/>
          <pc:sldMk cId="2467474675" sldId="269"/>
        </pc:sldMkLst>
        <pc:graphicFrameChg chg="mod">
          <ac:chgData name="Rosario Esteinou" userId="913b60590169f2cf" providerId="LiveId" clId="{F7F9F7FC-D858-4DDF-87B3-8F80B2685D18}" dt="2024-03-17T17:46:11.312" v="936" actId="20577"/>
          <ac:graphicFrameMkLst>
            <pc:docMk/>
            <pc:sldMk cId="2467474675" sldId="269"/>
            <ac:graphicFrameMk id="3" creationId="{24DBCB29-F79C-F31D-9882-AEB0592E4A5B}"/>
          </ac:graphicFrameMkLst>
        </pc:graphicFrameChg>
      </pc:sldChg>
      <pc:sldChg chg="del">
        <pc:chgData name="Rosario Esteinou" userId="913b60590169f2cf" providerId="LiveId" clId="{F7F9F7FC-D858-4DDF-87B3-8F80B2685D18}" dt="2024-03-17T19:14:13.182" v="3642" actId="47"/>
        <pc:sldMkLst>
          <pc:docMk/>
          <pc:sldMk cId="2804176682" sldId="291"/>
        </pc:sldMkLst>
      </pc:sldChg>
      <pc:sldChg chg="modSp mod">
        <pc:chgData name="Rosario Esteinou" userId="913b60590169f2cf" providerId="LiveId" clId="{F7F9F7FC-D858-4DDF-87B3-8F80B2685D18}" dt="2024-03-17T18:11:35.961" v="2566" actId="27636"/>
        <pc:sldMkLst>
          <pc:docMk/>
          <pc:sldMk cId="317118638" sldId="294"/>
        </pc:sldMkLst>
        <pc:spChg chg="mod">
          <ac:chgData name="Rosario Esteinou" userId="913b60590169f2cf" providerId="LiveId" clId="{F7F9F7FC-D858-4DDF-87B3-8F80B2685D18}" dt="2024-03-17T18:11:35.961" v="2566" actId="27636"/>
          <ac:spMkLst>
            <pc:docMk/>
            <pc:sldMk cId="317118638" sldId="294"/>
            <ac:spMk id="3" creationId="{ADC51472-6513-1574-67B5-AE30619BA3C0}"/>
          </ac:spMkLst>
        </pc:spChg>
      </pc:sldChg>
      <pc:sldChg chg="modSp add del mod">
        <pc:chgData name="Rosario Esteinou" userId="913b60590169f2cf" providerId="LiveId" clId="{F7F9F7FC-D858-4DDF-87B3-8F80B2685D18}" dt="2024-03-17T17:43:07.983" v="736" actId="14100"/>
        <pc:sldMkLst>
          <pc:docMk/>
          <pc:sldMk cId="2599580514" sldId="295"/>
        </pc:sldMkLst>
        <pc:spChg chg="mod">
          <ac:chgData name="Rosario Esteinou" userId="913b60590169f2cf" providerId="LiveId" clId="{F7F9F7FC-D858-4DDF-87B3-8F80B2685D18}" dt="2024-03-17T17:43:07.983" v="736" actId="14100"/>
          <ac:spMkLst>
            <pc:docMk/>
            <pc:sldMk cId="2599580514" sldId="295"/>
            <ac:spMk id="2" creationId="{1C978D60-7FF2-290D-52A9-D912DAC3FDF4}"/>
          </ac:spMkLst>
        </pc:spChg>
      </pc:sldChg>
      <pc:sldChg chg="modSp mod">
        <pc:chgData name="Rosario Esteinou" userId="913b60590169f2cf" providerId="LiveId" clId="{F7F9F7FC-D858-4DDF-87B3-8F80B2685D18}" dt="2024-03-17T18:10:03.139" v="2554" actId="948"/>
        <pc:sldMkLst>
          <pc:docMk/>
          <pc:sldMk cId="772907589" sldId="298"/>
        </pc:sldMkLst>
        <pc:spChg chg="mod">
          <ac:chgData name="Rosario Esteinou" userId="913b60590169f2cf" providerId="LiveId" clId="{F7F9F7FC-D858-4DDF-87B3-8F80B2685D18}" dt="2024-03-17T17:42:41.163" v="715" actId="14100"/>
          <ac:spMkLst>
            <pc:docMk/>
            <pc:sldMk cId="772907589" sldId="298"/>
            <ac:spMk id="2" creationId="{B4631B80-2BD2-D99C-D153-A48390D9543C}"/>
          </ac:spMkLst>
        </pc:spChg>
        <pc:spChg chg="mod">
          <ac:chgData name="Rosario Esteinou" userId="913b60590169f2cf" providerId="LiveId" clId="{F7F9F7FC-D858-4DDF-87B3-8F80B2685D18}" dt="2024-03-17T18:10:03.139" v="2554" actId="948"/>
          <ac:spMkLst>
            <pc:docMk/>
            <pc:sldMk cId="772907589" sldId="298"/>
            <ac:spMk id="3" creationId="{5EF30A3A-0E84-1AFE-A295-E69B505F7DED}"/>
          </ac:spMkLst>
        </pc:spChg>
      </pc:sldChg>
      <pc:sldChg chg="modSp mod">
        <pc:chgData name="Rosario Esteinou" userId="913b60590169f2cf" providerId="LiveId" clId="{F7F9F7FC-D858-4DDF-87B3-8F80B2685D18}" dt="2024-03-17T20:08:46.072" v="6443" actId="20577"/>
        <pc:sldMkLst>
          <pc:docMk/>
          <pc:sldMk cId="3200833874" sldId="299"/>
        </pc:sldMkLst>
        <pc:spChg chg="mod">
          <ac:chgData name="Rosario Esteinou" userId="913b60590169f2cf" providerId="LiveId" clId="{F7F9F7FC-D858-4DDF-87B3-8F80B2685D18}" dt="2024-03-17T20:08:46.072" v="6443" actId="20577"/>
          <ac:spMkLst>
            <pc:docMk/>
            <pc:sldMk cId="3200833874" sldId="299"/>
            <ac:spMk id="3" creationId="{642C255E-456C-A2E5-FDBC-EBB55D277C4D}"/>
          </ac:spMkLst>
        </pc:spChg>
      </pc:sldChg>
      <pc:sldChg chg="modSp mod">
        <pc:chgData name="Rosario Esteinou" userId="913b60590169f2cf" providerId="LiveId" clId="{F7F9F7FC-D858-4DDF-87B3-8F80B2685D18}" dt="2024-03-17T20:10:51.702" v="6489" actId="20577"/>
        <pc:sldMkLst>
          <pc:docMk/>
          <pc:sldMk cId="163673784" sldId="300"/>
        </pc:sldMkLst>
        <pc:spChg chg="mod">
          <ac:chgData name="Rosario Esteinou" userId="913b60590169f2cf" providerId="LiveId" clId="{F7F9F7FC-D858-4DDF-87B3-8F80B2685D18}" dt="2024-03-17T20:10:51.702" v="6489" actId="20577"/>
          <ac:spMkLst>
            <pc:docMk/>
            <pc:sldMk cId="163673784" sldId="300"/>
            <ac:spMk id="3" creationId="{9F55C51F-BC9A-C7C2-DF7E-6CA941CAB17E}"/>
          </ac:spMkLst>
        </pc:spChg>
      </pc:sldChg>
      <pc:sldChg chg="modSp del mod">
        <pc:chgData name="Rosario Esteinou" userId="913b60590169f2cf" providerId="LiveId" clId="{F7F9F7FC-D858-4DDF-87B3-8F80B2685D18}" dt="2024-03-17T20:00:41.197" v="6434" actId="47"/>
        <pc:sldMkLst>
          <pc:docMk/>
          <pc:sldMk cId="784699303" sldId="301"/>
        </pc:sldMkLst>
        <pc:spChg chg="mod">
          <ac:chgData name="Rosario Esteinou" userId="913b60590169f2cf" providerId="LiveId" clId="{F7F9F7FC-D858-4DDF-87B3-8F80B2685D18}" dt="2024-03-17T20:00:29.709" v="6430" actId="20577"/>
          <ac:spMkLst>
            <pc:docMk/>
            <pc:sldMk cId="784699303" sldId="301"/>
            <ac:spMk id="2" creationId="{F6658E5F-3B38-2AA4-F112-E7AEFA79B608}"/>
          </ac:spMkLst>
        </pc:spChg>
        <pc:spChg chg="mod">
          <ac:chgData name="Rosario Esteinou" userId="913b60590169f2cf" providerId="LiveId" clId="{F7F9F7FC-D858-4DDF-87B3-8F80B2685D18}" dt="2024-03-17T20:00:38.907" v="6433" actId="5793"/>
          <ac:spMkLst>
            <pc:docMk/>
            <pc:sldMk cId="784699303" sldId="301"/>
            <ac:spMk id="3" creationId="{6E466D3C-ECBB-EE1A-9E56-9A8BCDA26F94}"/>
          </ac:spMkLst>
        </pc:spChg>
      </pc:sldChg>
      <pc:sldChg chg="modSp del mod">
        <pc:chgData name="Rosario Esteinou" userId="913b60590169f2cf" providerId="LiveId" clId="{F7F9F7FC-D858-4DDF-87B3-8F80B2685D18}" dt="2024-03-17T20:00:57.767" v="6436" actId="47"/>
        <pc:sldMkLst>
          <pc:docMk/>
          <pc:sldMk cId="3982040" sldId="302"/>
        </pc:sldMkLst>
        <pc:spChg chg="mod">
          <ac:chgData name="Rosario Esteinou" userId="913b60590169f2cf" providerId="LiveId" clId="{F7F9F7FC-D858-4DDF-87B3-8F80B2685D18}" dt="2024-03-17T20:00:55.361" v="6435" actId="20577"/>
          <ac:spMkLst>
            <pc:docMk/>
            <pc:sldMk cId="3982040" sldId="302"/>
            <ac:spMk id="3" creationId="{155149FA-39FC-863E-9378-9DD99211510C}"/>
          </ac:spMkLst>
        </pc:spChg>
      </pc:sldChg>
      <pc:sldChg chg="modSp mod">
        <pc:chgData name="Rosario Esteinou" userId="913b60590169f2cf" providerId="LiveId" clId="{F7F9F7FC-D858-4DDF-87B3-8F80B2685D18}" dt="2024-03-17T20:08:14.859" v="6441" actId="948"/>
        <pc:sldMkLst>
          <pc:docMk/>
          <pc:sldMk cId="1438383722" sldId="304"/>
        </pc:sldMkLst>
        <pc:spChg chg="mod">
          <ac:chgData name="Rosario Esteinou" userId="913b60590169f2cf" providerId="LiveId" clId="{F7F9F7FC-D858-4DDF-87B3-8F80B2685D18}" dt="2024-03-17T20:08:14.859" v="6441" actId="948"/>
          <ac:spMkLst>
            <pc:docMk/>
            <pc:sldMk cId="1438383722" sldId="304"/>
            <ac:spMk id="3" creationId="{B236FF6D-EBA3-91A0-B91D-F7ADEE7F321A}"/>
          </ac:spMkLst>
        </pc:spChg>
      </pc:sldChg>
      <pc:sldChg chg="modSp mod">
        <pc:chgData name="Rosario Esteinou" userId="913b60590169f2cf" providerId="LiveId" clId="{F7F9F7FC-D858-4DDF-87B3-8F80B2685D18}" dt="2024-03-17T20:11:55.105" v="6496" actId="20577"/>
        <pc:sldMkLst>
          <pc:docMk/>
          <pc:sldMk cId="2922131759" sldId="305"/>
        </pc:sldMkLst>
        <pc:spChg chg="mod">
          <ac:chgData name="Rosario Esteinou" userId="913b60590169f2cf" providerId="LiveId" clId="{F7F9F7FC-D858-4DDF-87B3-8F80B2685D18}" dt="2024-03-17T20:11:55.105" v="6496" actId="20577"/>
          <ac:spMkLst>
            <pc:docMk/>
            <pc:sldMk cId="2922131759" sldId="305"/>
            <ac:spMk id="3" creationId="{AD782D10-4B21-6040-406E-5614C5313658}"/>
          </ac:spMkLst>
        </pc:spChg>
      </pc:sldChg>
      <pc:sldChg chg="modSp mod">
        <pc:chgData name="Rosario Esteinou" userId="913b60590169f2cf" providerId="LiveId" clId="{F7F9F7FC-D858-4DDF-87B3-8F80B2685D18}" dt="2024-03-17T18:03:19.593" v="2549" actId="948"/>
        <pc:sldMkLst>
          <pc:docMk/>
          <pc:sldMk cId="1337815225" sldId="306"/>
        </pc:sldMkLst>
        <pc:spChg chg="mod">
          <ac:chgData name="Rosario Esteinou" userId="913b60590169f2cf" providerId="LiveId" clId="{F7F9F7FC-D858-4DDF-87B3-8F80B2685D18}" dt="2024-03-17T18:03:19.593" v="2549" actId="948"/>
          <ac:spMkLst>
            <pc:docMk/>
            <pc:sldMk cId="1337815225" sldId="306"/>
            <ac:spMk id="3" creationId="{DDFC7F56-73C0-4146-F757-A2637B960AEC}"/>
          </ac:spMkLst>
        </pc:spChg>
      </pc:sldChg>
      <pc:sldChg chg="modSp mod">
        <pc:chgData name="Rosario Esteinou" userId="913b60590169f2cf" providerId="LiveId" clId="{F7F9F7FC-D858-4DDF-87B3-8F80B2685D18}" dt="2024-03-17T18:08:08.564" v="2550" actId="948"/>
        <pc:sldMkLst>
          <pc:docMk/>
          <pc:sldMk cId="1222274653" sldId="307"/>
        </pc:sldMkLst>
        <pc:spChg chg="mod">
          <ac:chgData name="Rosario Esteinou" userId="913b60590169f2cf" providerId="LiveId" clId="{F7F9F7FC-D858-4DDF-87B3-8F80B2685D18}" dt="2024-03-17T18:08:08.564" v="2550" actId="948"/>
          <ac:spMkLst>
            <pc:docMk/>
            <pc:sldMk cId="1222274653" sldId="307"/>
            <ac:spMk id="3" creationId="{E6EC53DD-014D-27D0-2B10-499985B72ABC}"/>
          </ac:spMkLst>
        </pc:spChg>
      </pc:sldChg>
      <pc:sldChg chg="modSp mod">
        <pc:chgData name="Rosario Esteinou" userId="913b60590169f2cf" providerId="LiveId" clId="{F7F9F7FC-D858-4DDF-87B3-8F80B2685D18}" dt="2024-03-17T18:08:35.244" v="2551" actId="948"/>
        <pc:sldMkLst>
          <pc:docMk/>
          <pc:sldMk cId="389711972" sldId="308"/>
        </pc:sldMkLst>
        <pc:spChg chg="mod">
          <ac:chgData name="Rosario Esteinou" userId="913b60590169f2cf" providerId="LiveId" clId="{F7F9F7FC-D858-4DDF-87B3-8F80B2685D18}" dt="2024-03-17T18:08:35.244" v="2551" actId="948"/>
          <ac:spMkLst>
            <pc:docMk/>
            <pc:sldMk cId="389711972" sldId="308"/>
            <ac:spMk id="3" creationId="{B9DEE2B1-AC12-1ADB-E31F-0C169920B1B7}"/>
          </ac:spMkLst>
        </pc:spChg>
      </pc:sldChg>
      <pc:sldChg chg="modSp mod">
        <pc:chgData name="Rosario Esteinou" userId="913b60590169f2cf" providerId="LiveId" clId="{F7F9F7FC-D858-4DDF-87B3-8F80B2685D18}" dt="2024-03-17T18:09:21.407" v="2552" actId="948"/>
        <pc:sldMkLst>
          <pc:docMk/>
          <pc:sldMk cId="984728099" sldId="309"/>
        </pc:sldMkLst>
        <pc:spChg chg="mod">
          <ac:chgData name="Rosario Esteinou" userId="913b60590169f2cf" providerId="LiveId" clId="{F7F9F7FC-D858-4DDF-87B3-8F80B2685D18}" dt="2024-03-17T18:09:21.407" v="2552" actId="948"/>
          <ac:spMkLst>
            <pc:docMk/>
            <pc:sldMk cId="984728099" sldId="309"/>
            <ac:spMk id="3" creationId="{C26C67C6-3F1F-0C32-0886-9834F9304B9F}"/>
          </ac:spMkLst>
        </pc:spChg>
      </pc:sldChg>
      <pc:sldChg chg="modSp mod">
        <pc:chgData name="Rosario Esteinou" userId="913b60590169f2cf" providerId="LiveId" clId="{F7F9F7FC-D858-4DDF-87B3-8F80B2685D18}" dt="2024-03-17T20:14:47.673" v="6505" actId="20577"/>
        <pc:sldMkLst>
          <pc:docMk/>
          <pc:sldMk cId="1746575258" sldId="310"/>
        </pc:sldMkLst>
        <pc:spChg chg="mod">
          <ac:chgData name="Rosario Esteinou" userId="913b60590169f2cf" providerId="LiveId" clId="{F7F9F7FC-D858-4DDF-87B3-8F80B2685D18}" dt="2024-03-17T20:14:47.673" v="6505" actId="20577"/>
          <ac:spMkLst>
            <pc:docMk/>
            <pc:sldMk cId="1746575258" sldId="310"/>
            <ac:spMk id="3" creationId="{68E87393-08A4-A08A-489B-156D15D47EDE}"/>
          </ac:spMkLst>
        </pc:spChg>
      </pc:sldChg>
      <pc:sldChg chg="modSp mod">
        <pc:chgData name="Rosario Esteinou" userId="913b60590169f2cf" providerId="LiveId" clId="{F7F9F7FC-D858-4DDF-87B3-8F80B2685D18}" dt="2024-03-17T18:51:53.150" v="2601" actId="20577"/>
        <pc:sldMkLst>
          <pc:docMk/>
          <pc:sldMk cId="1010324709" sldId="311"/>
        </pc:sldMkLst>
        <pc:spChg chg="mod">
          <ac:chgData name="Rosario Esteinou" userId="913b60590169f2cf" providerId="LiveId" clId="{F7F9F7FC-D858-4DDF-87B3-8F80B2685D18}" dt="2024-03-17T18:15:26.751" v="2586" actId="14100"/>
          <ac:spMkLst>
            <pc:docMk/>
            <pc:sldMk cId="1010324709" sldId="311"/>
            <ac:spMk id="2" creationId="{F1406BD0-85CF-C3A4-EC7C-1525A076BAC9}"/>
          </ac:spMkLst>
        </pc:spChg>
        <pc:spChg chg="mod">
          <ac:chgData name="Rosario Esteinou" userId="913b60590169f2cf" providerId="LiveId" clId="{F7F9F7FC-D858-4DDF-87B3-8F80B2685D18}" dt="2024-03-17T18:51:53.150" v="2601" actId="20577"/>
          <ac:spMkLst>
            <pc:docMk/>
            <pc:sldMk cId="1010324709" sldId="311"/>
            <ac:spMk id="3" creationId="{1640B361-4AE7-F356-8F63-2282CD77D01A}"/>
          </ac:spMkLst>
        </pc:spChg>
      </pc:sldChg>
      <pc:sldChg chg="modSp mod">
        <pc:chgData name="Rosario Esteinou" userId="913b60590169f2cf" providerId="LiveId" clId="{F7F9F7FC-D858-4DDF-87B3-8F80B2685D18}" dt="2024-03-17T18:52:48.945" v="2603" actId="27636"/>
        <pc:sldMkLst>
          <pc:docMk/>
          <pc:sldMk cId="975841962" sldId="315"/>
        </pc:sldMkLst>
        <pc:spChg chg="mod">
          <ac:chgData name="Rosario Esteinou" userId="913b60590169f2cf" providerId="LiveId" clId="{F7F9F7FC-D858-4DDF-87B3-8F80B2685D18}" dt="2024-03-17T18:52:48.945" v="2603" actId="27636"/>
          <ac:spMkLst>
            <pc:docMk/>
            <pc:sldMk cId="975841962" sldId="315"/>
            <ac:spMk id="3" creationId="{169D8AB1-8468-ECBD-6C71-40F87C66182E}"/>
          </ac:spMkLst>
        </pc:spChg>
      </pc:sldChg>
      <pc:sldChg chg="modSp mod">
        <pc:chgData name="Rosario Esteinou" userId="913b60590169f2cf" providerId="LiveId" clId="{F7F9F7FC-D858-4DDF-87B3-8F80B2685D18}" dt="2024-03-17T18:54:14.604" v="2622" actId="20577"/>
        <pc:sldMkLst>
          <pc:docMk/>
          <pc:sldMk cId="2336111241" sldId="316"/>
        </pc:sldMkLst>
        <pc:spChg chg="mod">
          <ac:chgData name="Rosario Esteinou" userId="913b60590169f2cf" providerId="LiveId" clId="{F7F9F7FC-D858-4DDF-87B3-8F80B2685D18}" dt="2024-03-17T18:54:14.604" v="2622" actId="20577"/>
          <ac:spMkLst>
            <pc:docMk/>
            <pc:sldMk cId="2336111241" sldId="316"/>
            <ac:spMk id="3" creationId="{8AA1F4E1-5F31-D9AC-C648-033FD579240B}"/>
          </ac:spMkLst>
        </pc:spChg>
      </pc:sldChg>
      <pc:sldChg chg="modSp mod modNotesTx">
        <pc:chgData name="Rosario Esteinou" userId="913b60590169f2cf" providerId="LiveId" clId="{F7F9F7FC-D858-4DDF-87B3-8F80B2685D18}" dt="2024-03-17T20:23:27.734" v="6713" actId="20577"/>
        <pc:sldMkLst>
          <pc:docMk/>
          <pc:sldMk cId="336974419" sldId="320"/>
        </pc:sldMkLst>
        <pc:spChg chg="mod">
          <ac:chgData name="Rosario Esteinou" userId="913b60590169f2cf" providerId="LiveId" clId="{F7F9F7FC-D858-4DDF-87B3-8F80B2685D18}" dt="2024-03-17T20:23:27.734" v="6713" actId="20577"/>
          <ac:spMkLst>
            <pc:docMk/>
            <pc:sldMk cId="336974419" sldId="320"/>
            <ac:spMk id="3" creationId="{F48DD955-51E8-1AD8-AE43-D2B46404287C}"/>
          </ac:spMkLst>
        </pc:spChg>
      </pc:sldChg>
      <pc:sldChg chg="modSp mod">
        <pc:chgData name="Rosario Esteinou" userId="913b60590169f2cf" providerId="LiveId" clId="{F7F9F7FC-D858-4DDF-87B3-8F80B2685D18}" dt="2024-03-17T19:36:04.931" v="5203" actId="27636"/>
        <pc:sldMkLst>
          <pc:docMk/>
          <pc:sldMk cId="2189042441" sldId="322"/>
        </pc:sldMkLst>
        <pc:spChg chg="mod">
          <ac:chgData name="Rosario Esteinou" userId="913b60590169f2cf" providerId="LiveId" clId="{F7F9F7FC-D858-4DDF-87B3-8F80B2685D18}" dt="2024-03-17T19:36:04.931" v="5203" actId="27636"/>
          <ac:spMkLst>
            <pc:docMk/>
            <pc:sldMk cId="2189042441" sldId="322"/>
            <ac:spMk id="3" creationId="{637DD70F-BA12-7BB6-CF25-469352CC7416}"/>
          </ac:spMkLst>
        </pc:spChg>
      </pc:sldChg>
      <pc:sldChg chg="modSp mod">
        <pc:chgData name="Rosario Esteinou" userId="913b60590169f2cf" providerId="LiveId" clId="{F7F9F7FC-D858-4DDF-87B3-8F80B2685D18}" dt="2024-03-17T19:35:42.955" v="5201" actId="20577"/>
        <pc:sldMkLst>
          <pc:docMk/>
          <pc:sldMk cId="2486576610" sldId="323"/>
        </pc:sldMkLst>
        <pc:spChg chg="mod">
          <ac:chgData name="Rosario Esteinou" userId="913b60590169f2cf" providerId="LiveId" clId="{F7F9F7FC-D858-4DDF-87B3-8F80B2685D18}" dt="2024-03-17T19:35:42.955" v="5201" actId="20577"/>
          <ac:spMkLst>
            <pc:docMk/>
            <pc:sldMk cId="2486576610" sldId="323"/>
            <ac:spMk id="3" creationId="{4005ABA8-8247-3387-5E60-A988C01ECDFF}"/>
          </ac:spMkLst>
        </pc:spChg>
      </pc:sldChg>
      <pc:sldChg chg="modSp mod">
        <pc:chgData name="Rosario Esteinou" userId="913b60590169f2cf" providerId="LiveId" clId="{F7F9F7FC-D858-4DDF-87B3-8F80B2685D18}" dt="2024-03-17T19:39:09.280" v="5216" actId="20577"/>
        <pc:sldMkLst>
          <pc:docMk/>
          <pc:sldMk cId="1683635042" sldId="324"/>
        </pc:sldMkLst>
        <pc:spChg chg="mod">
          <ac:chgData name="Rosario Esteinou" userId="913b60590169f2cf" providerId="LiveId" clId="{F7F9F7FC-D858-4DDF-87B3-8F80B2685D18}" dt="2024-03-17T19:39:09.280" v="5216" actId="20577"/>
          <ac:spMkLst>
            <pc:docMk/>
            <pc:sldMk cId="1683635042" sldId="324"/>
            <ac:spMk id="3" creationId="{10F7677E-39D1-4B5C-3D15-31BDA1F45454}"/>
          </ac:spMkLst>
        </pc:spChg>
      </pc:sldChg>
      <pc:sldChg chg="modSp mod modNotesTx">
        <pc:chgData name="Rosario Esteinou" userId="913b60590169f2cf" providerId="LiveId" clId="{F7F9F7FC-D858-4DDF-87B3-8F80B2685D18}" dt="2024-03-17T20:23:57.219" v="6721" actId="20577"/>
        <pc:sldMkLst>
          <pc:docMk/>
          <pc:sldMk cId="3658795231" sldId="325"/>
        </pc:sldMkLst>
        <pc:spChg chg="mod">
          <ac:chgData name="Rosario Esteinou" userId="913b60590169f2cf" providerId="LiveId" clId="{F7F9F7FC-D858-4DDF-87B3-8F80B2685D18}" dt="2024-03-17T20:23:57.219" v="6721" actId="20577"/>
          <ac:spMkLst>
            <pc:docMk/>
            <pc:sldMk cId="3658795231" sldId="325"/>
            <ac:spMk id="2" creationId="{FF86FB5A-77AF-1FA3-BB4E-2A94844036FC}"/>
          </ac:spMkLst>
        </pc:spChg>
        <pc:spChg chg="mod">
          <ac:chgData name="Rosario Esteinou" userId="913b60590169f2cf" providerId="LiveId" clId="{F7F9F7FC-D858-4DDF-87B3-8F80B2685D18}" dt="2024-03-17T20:23:35.666" v="6714" actId="20577"/>
          <ac:spMkLst>
            <pc:docMk/>
            <pc:sldMk cId="3658795231" sldId="325"/>
            <ac:spMk id="3" creationId="{2F3BF238-82E9-0C1D-7A60-9219A9720BAA}"/>
          </ac:spMkLst>
        </pc:spChg>
      </pc:sldChg>
      <pc:sldChg chg="modSp mod">
        <pc:chgData name="Rosario Esteinou" userId="913b60590169f2cf" providerId="LiveId" clId="{F7F9F7FC-D858-4DDF-87B3-8F80B2685D18}" dt="2024-03-17T17:15:57.871" v="241" actId="255"/>
        <pc:sldMkLst>
          <pc:docMk/>
          <pc:sldMk cId="2414876867" sldId="326"/>
        </pc:sldMkLst>
        <pc:spChg chg="mod">
          <ac:chgData name="Rosario Esteinou" userId="913b60590169f2cf" providerId="LiveId" clId="{F7F9F7FC-D858-4DDF-87B3-8F80B2685D18}" dt="2024-03-17T16:22:43.047" v="93" actId="20577"/>
          <ac:spMkLst>
            <pc:docMk/>
            <pc:sldMk cId="2414876867" sldId="326"/>
            <ac:spMk id="2" creationId="{B608EB43-2BD2-4C70-474B-C2F55B40A8B1}"/>
          </ac:spMkLst>
        </pc:spChg>
        <pc:spChg chg="mod">
          <ac:chgData name="Rosario Esteinou" userId="913b60590169f2cf" providerId="LiveId" clId="{F7F9F7FC-D858-4DDF-87B3-8F80B2685D18}" dt="2024-03-17T17:15:57.871" v="241" actId="255"/>
          <ac:spMkLst>
            <pc:docMk/>
            <pc:sldMk cId="2414876867" sldId="326"/>
            <ac:spMk id="3" creationId="{28A08863-08F3-EC13-6BEC-5F7E2883AFFD}"/>
          </ac:spMkLst>
        </pc:spChg>
      </pc:sldChg>
      <pc:sldChg chg="modSp mod">
        <pc:chgData name="Rosario Esteinou" userId="913b60590169f2cf" providerId="LiveId" clId="{F7F9F7FC-D858-4DDF-87B3-8F80B2685D18}" dt="2024-03-17T19:40:03.251" v="5235" actId="5793"/>
        <pc:sldMkLst>
          <pc:docMk/>
          <pc:sldMk cId="2374286456" sldId="327"/>
        </pc:sldMkLst>
        <pc:spChg chg="mod">
          <ac:chgData name="Rosario Esteinou" userId="913b60590169f2cf" providerId="LiveId" clId="{F7F9F7FC-D858-4DDF-87B3-8F80B2685D18}" dt="2024-03-17T19:40:03.251" v="5235" actId="5793"/>
          <ac:spMkLst>
            <pc:docMk/>
            <pc:sldMk cId="2374286456" sldId="327"/>
            <ac:spMk id="3" creationId="{C1541935-C8E1-D594-0D16-BFEE9BF5A5D8}"/>
          </ac:spMkLst>
        </pc:spChg>
      </pc:sldChg>
      <pc:sldChg chg="modSp del mod">
        <pc:chgData name="Rosario Esteinou" userId="913b60590169f2cf" providerId="LiveId" clId="{F7F9F7FC-D858-4DDF-87B3-8F80B2685D18}" dt="2024-03-17T19:49:53.861" v="5586" actId="47"/>
        <pc:sldMkLst>
          <pc:docMk/>
          <pc:sldMk cId="3944643102" sldId="330"/>
        </pc:sldMkLst>
        <pc:spChg chg="mod">
          <ac:chgData name="Rosario Esteinou" userId="913b60590169f2cf" providerId="LiveId" clId="{F7F9F7FC-D858-4DDF-87B3-8F80B2685D18}" dt="2024-03-17T19:49:48.894" v="5585" actId="20577"/>
          <ac:spMkLst>
            <pc:docMk/>
            <pc:sldMk cId="3944643102" sldId="330"/>
            <ac:spMk id="3" creationId="{C429051E-A5D5-665B-C406-B1E829499A9B}"/>
          </ac:spMkLst>
        </pc:spChg>
      </pc:sldChg>
      <pc:sldChg chg="modSp mod">
        <pc:chgData name="Rosario Esteinou" userId="913b60590169f2cf" providerId="LiveId" clId="{F7F9F7FC-D858-4DDF-87B3-8F80B2685D18}" dt="2024-03-17T20:25:32.728" v="6756" actId="20577"/>
        <pc:sldMkLst>
          <pc:docMk/>
          <pc:sldMk cId="1630144853" sldId="332"/>
        </pc:sldMkLst>
        <pc:spChg chg="mod">
          <ac:chgData name="Rosario Esteinou" userId="913b60590169f2cf" providerId="LiveId" clId="{F7F9F7FC-D858-4DDF-87B3-8F80B2685D18}" dt="2024-03-17T20:25:32.728" v="6756" actId="20577"/>
          <ac:spMkLst>
            <pc:docMk/>
            <pc:sldMk cId="1630144853" sldId="332"/>
            <ac:spMk id="3" creationId="{A1AF4634-23E8-DAF5-D2FE-C1B6AB96E9B0}"/>
          </ac:spMkLst>
        </pc:spChg>
      </pc:sldChg>
      <pc:sldChg chg="modSp mod">
        <pc:chgData name="Rosario Esteinou" userId="913b60590169f2cf" providerId="LiveId" clId="{F7F9F7FC-D858-4DDF-87B3-8F80B2685D18}" dt="2024-03-17T19:46:05.472" v="5485" actId="20577"/>
        <pc:sldMkLst>
          <pc:docMk/>
          <pc:sldMk cId="2773540532" sldId="334"/>
        </pc:sldMkLst>
        <pc:spChg chg="mod">
          <ac:chgData name="Rosario Esteinou" userId="913b60590169f2cf" providerId="LiveId" clId="{F7F9F7FC-D858-4DDF-87B3-8F80B2685D18}" dt="2024-03-17T19:46:05.472" v="5485" actId="20577"/>
          <ac:spMkLst>
            <pc:docMk/>
            <pc:sldMk cId="2773540532" sldId="334"/>
            <ac:spMk id="3" creationId="{9E6CDD8B-8E5D-BD64-60EC-639D10D1DB32}"/>
          </ac:spMkLst>
        </pc:spChg>
      </pc:sldChg>
      <pc:sldChg chg="modSp mod">
        <pc:chgData name="Rosario Esteinou" userId="913b60590169f2cf" providerId="LiveId" clId="{F7F9F7FC-D858-4DDF-87B3-8F80B2685D18}" dt="2024-03-17T20:00:10.889" v="6429" actId="20577"/>
        <pc:sldMkLst>
          <pc:docMk/>
          <pc:sldMk cId="1343858563" sldId="335"/>
        </pc:sldMkLst>
        <pc:spChg chg="mod">
          <ac:chgData name="Rosario Esteinou" userId="913b60590169f2cf" providerId="LiveId" clId="{F7F9F7FC-D858-4DDF-87B3-8F80B2685D18}" dt="2024-03-17T20:00:10.889" v="6429" actId="20577"/>
          <ac:spMkLst>
            <pc:docMk/>
            <pc:sldMk cId="1343858563" sldId="335"/>
            <ac:spMk id="3" creationId="{4D184482-A666-FCCE-5FD2-4EA8A33CB379}"/>
          </ac:spMkLst>
        </pc:spChg>
      </pc:sldChg>
      <pc:sldChg chg="modSp mod">
        <pc:chgData name="Rosario Esteinou" userId="913b60590169f2cf" providerId="LiveId" clId="{F7F9F7FC-D858-4DDF-87B3-8F80B2685D18}" dt="2024-03-17T17:52:12.522" v="2072" actId="20577"/>
        <pc:sldMkLst>
          <pc:docMk/>
          <pc:sldMk cId="938537247" sldId="336"/>
        </pc:sldMkLst>
        <pc:spChg chg="mod">
          <ac:chgData name="Rosario Esteinou" userId="913b60590169f2cf" providerId="LiveId" clId="{F7F9F7FC-D858-4DDF-87B3-8F80B2685D18}" dt="2024-03-17T17:50:13.861" v="2039" actId="255"/>
          <ac:spMkLst>
            <pc:docMk/>
            <pc:sldMk cId="938537247" sldId="336"/>
            <ac:spMk id="2" creationId="{D4057882-144D-889B-E6F0-BC85B98449BB}"/>
          </ac:spMkLst>
        </pc:spChg>
        <pc:spChg chg="mod">
          <ac:chgData name="Rosario Esteinou" userId="913b60590169f2cf" providerId="LiveId" clId="{F7F9F7FC-D858-4DDF-87B3-8F80B2685D18}" dt="2024-03-17T17:52:12.522" v="2072" actId="20577"/>
          <ac:spMkLst>
            <pc:docMk/>
            <pc:sldMk cId="938537247" sldId="336"/>
            <ac:spMk id="3" creationId="{5389188F-DF45-7F8F-6ADE-43706D2208FF}"/>
          </ac:spMkLst>
        </pc:spChg>
      </pc:sldChg>
      <pc:sldChg chg="modSp mod">
        <pc:chgData name="Rosario Esteinou" userId="913b60590169f2cf" providerId="LiveId" clId="{F7F9F7FC-D858-4DDF-87B3-8F80B2685D18}" dt="2024-03-17T20:09:33.042" v="6445" actId="27636"/>
        <pc:sldMkLst>
          <pc:docMk/>
          <pc:sldMk cId="125922360" sldId="337"/>
        </pc:sldMkLst>
        <pc:spChg chg="mod">
          <ac:chgData name="Rosario Esteinou" userId="913b60590169f2cf" providerId="LiveId" clId="{F7F9F7FC-D858-4DDF-87B3-8F80B2685D18}" dt="2024-03-17T17:55:21.289" v="2231" actId="14100"/>
          <ac:spMkLst>
            <pc:docMk/>
            <pc:sldMk cId="125922360" sldId="337"/>
            <ac:spMk id="2" creationId="{359FFD70-B2E2-E3C9-A88E-9E492608E420}"/>
          </ac:spMkLst>
        </pc:spChg>
        <pc:spChg chg="mod">
          <ac:chgData name="Rosario Esteinou" userId="913b60590169f2cf" providerId="LiveId" clId="{F7F9F7FC-D858-4DDF-87B3-8F80B2685D18}" dt="2024-03-17T20:09:33.042" v="6445" actId="27636"/>
          <ac:spMkLst>
            <pc:docMk/>
            <pc:sldMk cId="125922360" sldId="337"/>
            <ac:spMk id="3" creationId="{6EC7ECB5-FDD3-BE7E-52C1-D10D6F66F53E}"/>
          </ac:spMkLst>
        </pc:spChg>
      </pc:sldChg>
      <pc:sldChg chg="modSp mod">
        <pc:chgData name="Rosario Esteinou" userId="913b60590169f2cf" providerId="LiveId" clId="{F7F9F7FC-D858-4DDF-87B3-8F80B2685D18}" dt="2024-03-17T17:59:26.008" v="2498" actId="20577"/>
        <pc:sldMkLst>
          <pc:docMk/>
          <pc:sldMk cId="3332945108" sldId="338"/>
        </pc:sldMkLst>
        <pc:spChg chg="mod">
          <ac:chgData name="Rosario Esteinou" userId="913b60590169f2cf" providerId="LiveId" clId="{F7F9F7FC-D858-4DDF-87B3-8F80B2685D18}" dt="2024-03-17T17:58:05.773" v="2406" actId="255"/>
          <ac:spMkLst>
            <pc:docMk/>
            <pc:sldMk cId="3332945108" sldId="338"/>
            <ac:spMk id="2" creationId="{59E1E449-11F7-74BA-4D8B-C56050248B84}"/>
          </ac:spMkLst>
        </pc:spChg>
        <pc:spChg chg="mod">
          <ac:chgData name="Rosario Esteinou" userId="913b60590169f2cf" providerId="LiveId" clId="{F7F9F7FC-D858-4DDF-87B3-8F80B2685D18}" dt="2024-03-17T17:59:26.008" v="2498" actId="20577"/>
          <ac:spMkLst>
            <pc:docMk/>
            <pc:sldMk cId="3332945108" sldId="338"/>
            <ac:spMk id="3" creationId="{98B57AF8-CB5A-91C0-9F33-B3F91F5419E9}"/>
          </ac:spMkLst>
        </pc:spChg>
      </pc:sldChg>
      <pc:sldChg chg="modSp mod">
        <pc:chgData name="Rosario Esteinou" userId="913b60590169f2cf" providerId="LiveId" clId="{F7F9F7FC-D858-4DDF-87B3-8F80B2685D18}" dt="2024-03-17T19:07:48.430" v="3408" actId="20577"/>
        <pc:sldMkLst>
          <pc:docMk/>
          <pc:sldMk cId="1115924140" sldId="339"/>
        </pc:sldMkLst>
        <pc:spChg chg="mod">
          <ac:chgData name="Rosario Esteinou" userId="913b60590169f2cf" providerId="LiveId" clId="{F7F9F7FC-D858-4DDF-87B3-8F80B2685D18}" dt="2024-03-17T19:07:48.430" v="3408" actId="20577"/>
          <ac:spMkLst>
            <pc:docMk/>
            <pc:sldMk cId="1115924140" sldId="339"/>
            <ac:spMk id="2" creationId="{F464DB2C-EC38-7225-47C7-CDA7EB423C1B}"/>
          </ac:spMkLst>
        </pc:spChg>
        <pc:spChg chg="mod">
          <ac:chgData name="Rosario Esteinou" userId="913b60590169f2cf" providerId="LiveId" clId="{F7F9F7FC-D858-4DDF-87B3-8F80B2685D18}" dt="2024-03-17T18:56:31.043" v="2749" actId="20577"/>
          <ac:spMkLst>
            <pc:docMk/>
            <pc:sldMk cId="1115924140" sldId="339"/>
            <ac:spMk id="3" creationId="{6284D0EC-E25F-5B80-92FC-3F2CCC7189F2}"/>
          </ac:spMkLst>
        </pc:spChg>
      </pc:sldChg>
      <pc:sldChg chg="modSp mod">
        <pc:chgData name="Rosario Esteinou" userId="913b60590169f2cf" providerId="LiveId" clId="{F7F9F7FC-D858-4DDF-87B3-8F80B2685D18}" dt="2024-03-17T19:07:12.854" v="3402" actId="20577"/>
        <pc:sldMkLst>
          <pc:docMk/>
          <pc:sldMk cId="2311142507" sldId="340"/>
        </pc:sldMkLst>
        <pc:spChg chg="mod">
          <ac:chgData name="Rosario Esteinou" userId="913b60590169f2cf" providerId="LiveId" clId="{F7F9F7FC-D858-4DDF-87B3-8F80B2685D18}" dt="2024-03-17T19:07:12.854" v="3402" actId="20577"/>
          <ac:spMkLst>
            <pc:docMk/>
            <pc:sldMk cId="2311142507" sldId="340"/>
            <ac:spMk id="2" creationId="{EF6DAE4D-D50F-0D06-5868-FC9C568B62C0}"/>
          </ac:spMkLst>
        </pc:spChg>
        <pc:spChg chg="mod">
          <ac:chgData name="Rosario Esteinou" userId="913b60590169f2cf" providerId="LiveId" clId="{F7F9F7FC-D858-4DDF-87B3-8F80B2685D18}" dt="2024-03-17T19:04:27.664" v="3179" actId="948"/>
          <ac:spMkLst>
            <pc:docMk/>
            <pc:sldMk cId="2311142507" sldId="340"/>
            <ac:spMk id="3" creationId="{D9802B28-0AE3-3C78-8095-32C8FB185192}"/>
          </ac:spMkLst>
        </pc:spChg>
      </pc:sldChg>
      <pc:sldChg chg="modSp mod">
        <pc:chgData name="Rosario Esteinou" userId="913b60590169f2cf" providerId="LiveId" clId="{F7F9F7FC-D858-4DDF-87B3-8F80B2685D18}" dt="2024-03-17T20:17:59.956" v="6513" actId="20577"/>
        <pc:sldMkLst>
          <pc:docMk/>
          <pc:sldMk cId="641006407" sldId="341"/>
        </pc:sldMkLst>
        <pc:spChg chg="mod">
          <ac:chgData name="Rosario Esteinou" userId="913b60590169f2cf" providerId="LiveId" clId="{F7F9F7FC-D858-4DDF-87B3-8F80B2685D18}" dt="2024-03-17T19:07:01.419" v="3389" actId="20577"/>
          <ac:spMkLst>
            <pc:docMk/>
            <pc:sldMk cId="641006407" sldId="341"/>
            <ac:spMk id="2" creationId="{0B92A41C-EC48-10E0-62CE-4FD93E62326A}"/>
          </ac:spMkLst>
        </pc:spChg>
        <pc:spChg chg="mod">
          <ac:chgData name="Rosario Esteinou" userId="913b60590169f2cf" providerId="LiveId" clId="{F7F9F7FC-D858-4DDF-87B3-8F80B2685D18}" dt="2024-03-17T20:17:59.956" v="6513" actId="20577"/>
          <ac:spMkLst>
            <pc:docMk/>
            <pc:sldMk cId="641006407" sldId="341"/>
            <ac:spMk id="3" creationId="{CF94A58A-9D1B-9C95-4672-22245BEBF5A8}"/>
          </ac:spMkLst>
        </pc:spChg>
      </pc:sldChg>
      <pc:sldChg chg="modSp mod">
        <pc:chgData name="Rosario Esteinou" userId="913b60590169f2cf" providerId="LiveId" clId="{F7F9F7FC-D858-4DDF-87B3-8F80B2685D18}" dt="2024-03-17T20:18:54.526" v="6545" actId="20577"/>
        <pc:sldMkLst>
          <pc:docMk/>
          <pc:sldMk cId="866680248" sldId="342"/>
        </pc:sldMkLst>
        <pc:spChg chg="mod">
          <ac:chgData name="Rosario Esteinou" userId="913b60590169f2cf" providerId="LiveId" clId="{F7F9F7FC-D858-4DDF-87B3-8F80B2685D18}" dt="2024-03-17T20:18:54.526" v="6545" actId="20577"/>
          <ac:spMkLst>
            <pc:docMk/>
            <pc:sldMk cId="866680248" sldId="342"/>
            <ac:spMk id="3" creationId="{451C70E0-F293-EDA0-8695-9F6B07685A5B}"/>
          </ac:spMkLst>
        </pc:spChg>
      </pc:sldChg>
      <pc:sldChg chg="modSp mod">
        <pc:chgData name="Rosario Esteinou" userId="913b60590169f2cf" providerId="LiveId" clId="{F7F9F7FC-D858-4DDF-87B3-8F80B2685D18}" dt="2024-03-17T20:21:56.624" v="6698" actId="20577"/>
        <pc:sldMkLst>
          <pc:docMk/>
          <pc:sldMk cId="3224443974" sldId="343"/>
        </pc:sldMkLst>
        <pc:spChg chg="mod">
          <ac:chgData name="Rosario Esteinou" userId="913b60590169f2cf" providerId="LiveId" clId="{F7F9F7FC-D858-4DDF-87B3-8F80B2685D18}" dt="2024-03-17T19:24:32.097" v="4219" actId="20577"/>
          <ac:spMkLst>
            <pc:docMk/>
            <pc:sldMk cId="3224443974" sldId="343"/>
            <ac:spMk id="2" creationId="{6E4619AE-A5E0-AD46-BA90-75A3A2739C13}"/>
          </ac:spMkLst>
        </pc:spChg>
        <pc:spChg chg="mod">
          <ac:chgData name="Rosario Esteinou" userId="913b60590169f2cf" providerId="LiveId" clId="{F7F9F7FC-D858-4DDF-87B3-8F80B2685D18}" dt="2024-03-17T20:21:56.624" v="6698" actId="20577"/>
          <ac:spMkLst>
            <pc:docMk/>
            <pc:sldMk cId="3224443974" sldId="343"/>
            <ac:spMk id="3" creationId="{0D0907FA-ED21-C0FF-7D7C-3AFE81A2D7B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913b60590169f2cf/Documentos/UN%20EGM%20Mexico%20exce&#241;%20cuadros%20nuevo%2012-01-24%202024%20(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andbr\AppData\Roaming\Microsoft\Excel\UN%20EGM%20Mexico%20excel%20cuadros%20nuevo%2012-01-24%202024%20(1)%20(version%201).xlsb"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913b60590169f2cf/Documentos/UN%20EGM%20Mexico%20cuadros%20excel%202024%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913b60590169f2cf/Documentos/UN%20EGM%20Mexico%20cuadros%20excel%202024%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913b60590169f2cf/Documentos/UN%20EGM%20Mexico%20excel%20cuadros%20nuevo%2012-01-24%202024%2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este\AppData\Roaming\Microsoft\Excel\UN%2520EGM%2520Mexico%2520cuadros%2520excel%25202024%2520(1)%20(version%201).xlsb"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d.docs.live.net/913b60590169f2cf/Documentos/UN%20EGM%20Mexico%20exce&#241;%20cuadros%20nuevo%2012-01-24%20202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d.docs.live.net/913b60590169f2cf/Documentos/UN%20EGM%20Mexico%20exce&#241;%20cuadros%20nuevo%2012-01-24%20202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ndbr\AppData\Roaming\Microsoft\Excel\UN%20EGM%20Mexico%20excel%20cuadros%20nuevo%2012-01-24%202024%20(1)%20(version%201).xlsb"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andbr\AppData\Roaming\Microsoft\Excel\UN%20EGM%20Mexico%20excel%20cuadros%20nuevo%2012-01-24%202024%20(1)%20(version%201).xlsb"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accent1"/>
                </a:solidFill>
                <a:latin typeface="+mn-lt"/>
                <a:ea typeface="+mn-ea"/>
                <a:cs typeface="+mn-cs"/>
              </a:defRPr>
            </a:pPr>
            <a:r>
              <a:rPr lang="es-MX" sz="2400" b="1" dirty="0" err="1">
                <a:solidFill>
                  <a:schemeClr val="accent1"/>
                </a:solidFill>
              </a:rPr>
              <a:t>Feminity</a:t>
            </a:r>
            <a:r>
              <a:rPr lang="es-MX" sz="2400" b="1" baseline="0" dirty="0">
                <a:solidFill>
                  <a:schemeClr val="accent1"/>
                </a:solidFill>
              </a:rPr>
              <a:t> </a:t>
            </a:r>
            <a:r>
              <a:rPr lang="es-MX" sz="2400" b="1" baseline="0" dirty="0" err="1">
                <a:solidFill>
                  <a:schemeClr val="accent1"/>
                </a:solidFill>
              </a:rPr>
              <a:t>poverty</a:t>
            </a:r>
            <a:r>
              <a:rPr lang="es-MX" sz="2400" b="1" baseline="0" dirty="0">
                <a:solidFill>
                  <a:schemeClr val="accent1"/>
                </a:solidFill>
              </a:rPr>
              <a:t> and extreme </a:t>
            </a:r>
            <a:r>
              <a:rPr lang="es-MX" sz="2400" b="1" baseline="0" dirty="0" err="1">
                <a:solidFill>
                  <a:schemeClr val="accent1"/>
                </a:solidFill>
              </a:rPr>
              <a:t>poverty</a:t>
            </a:r>
            <a:r>
              <a:rPr lang="es-MX" sz="2400" b="1" baseline="0" dirty="0">
                <a:solidFill>
                  <a:schemeClr val="accent1"/>
                </a:solidFill>
              </a:rPr>
              <a:t> </a:t>
            </a:r>
            <a:r>
              <a:rPr lang="es-MX" sz="2400" b="1" baseline="0" dirty="0" err="1">
                <a:solidFill>
                  <a:schemeClr val="accent1"/>
                </a:solidFill>
              </a:rPr>
              <a:t>index</a:t>
            </a:r>
            <a:r>
              <a:rPr lang="es-MX" sz="2400" b="1" baseline="0" dirty="0">
                <a:solidFill>
                  <a:schemeClr val="accent1"/>
                </a:solidFill>
              </a:rPr>
              <a:t> in </a:t>
            </a:r>
            <a:r>
              <a:rPr lang="es-MX" sz="2400" b="1" baseline="0" dirty="0" err="1">
                <a:solidFill>
                  <a:schemeClr val="accent1"/>
                </a:solidFill>
              </a:rPr>
              <a:t>population</a:t>
            </a:r>
            <a:r>
              <a:rPr lang="es-MX" sz="2400" b="1" baseline="0" dirty="0">
                <a:solidFill>
                  <a:schemeClr val="accent1"/>
                </a:solidFill>
              </a:rPr>
              <a:t> </a:t>
            </a:r>
            <a:r>
              <a:rPr lang="es-MX" sz="2400" b="1" baseline="0" dirty="0" err="1">
                <a:solidFill>
                  <a:schemeClr val="accent1"/>
                </a:solidFill>
              </a:rPr>
              <a:t>aged</a:t>
            </a:r>
            <a:r>
              <a:rPr lang="es-MX" sz="2400" b="1" baseline="0" dirty="0">
                <a:solidFill>
                  <a:schemeClr val="accent1"/>
                </a:solidFill>
              </a:rPr>
              <a:t> 20-59, 14 </a:t>
            </a:r>
            <a:r>
              <a:rPr lang="es-MX" sz="2400" b="1" baseline="0" dirty="0" err="1">
                <a:solidFill>
                  <a:schemeClr val="accent1"/>
                </a:solidFill>
              </a:rPr>
              <a:t>countries</a:t>
            </a:r>
            <a:r>
              <a:rPr lang="es-MX" sz="2400" b="1" baseline="0" dirty="0">
                <a:solidFill>
                  <a:schemeClr val="accent1"/>
                </a:solidFill>
              </a:rPr>
              <a:t> (2020 </a:t>
            </a:r>
            <a:r>
              <a:rPr lang="es-MX" sz="2400" b="1" baseline="0" dirty="0" err="1">
                <a:solidFill>
                  <a:schemeClr val="accent1"/>
                </a:solidFill>
              </a:rPr>
              <a:t>or</a:t>
            </a:r>
            <a:r>
              <a:rPr lang="es-MX" sz="2400" b="1" baseline="0" dirty="0">
                <a:solidFill>
                  <a:schemeClr val="accent1"/>
                </a:solidFill>
              </a:rPr>
              <a:t> 2021) </a:t>
            </a:r>
            <a:endParaRPr lang="es-MX" sz="2400" b="1" dirty="0">
              <a:solidFill>
                <a:schemeClr val="accent1"/>
              </a:solidFill>
            </a:endParaRP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accent1"/>
              </a:solidFill>
              <a:latin typeface="+mn-lt"/>
              <a:ea typeface="+mn-ea"/>
              <a:cs typeface="+mn-cs"/>
            </a:defRPr>
          </a:pPr>
          <a:endParaRPr lang="es-MX"/>
        </a:p>
      </c:txPr>
    </c:title>
    <c:autoTitleDeleted val="0"/>
    <c:plotArea>
      <c:layout>
        <c:manualLayout>
          <c:layoutTarget val="inner"/>
          <c:xMode val="edge"/>
          <c:yMode val="edge"/>
          <c:x val="5.2437211605828822E-2"/>
          <c:y val="0.18245324524590911"/>
          <c:w val="0.92734453253930726"/>
          <c:h val="0.55814381053389905"/>
        </c:manualLayout>
      </c:layout>
      <c:barChart>
        <c:barDir val="col"/>
        <c:grouping val="clustered"/>
        <c:varyColors val="0"/>
        <c:ser>
          <c:idx val="0"/>
          <c:order val="0"/>
          <c:tx>
            <c:strRef>
              <c:f>Sheet1!$B$376</c:f>
              <c:strCache>
                <c:ptCount val="1"/>
                <c:pt idx="0">
                  <c:v>Poverty</c:v>
                </c:pt>
              </c:strCache>
            </c:strRef>
          </c:tx>
          <c:spPr>
            <a:solidFill>
              <a:schemeClr val="accent1"/>
            </a:solidFill>
            <a:ln>
              <a:noFill/>
            </a:ln>
            <a:effectLst/>
          </c:spPr>
          <c:invertIfNegative val="0"/>
          <c:dLbls>
            <c:dLbl>
              <c:idx val="4"/>
              <c:layout>
                <c:manualLayout>
                  <c:x val="-1.0353693797454643E-2"/>
                  <c:y val="-6.807383563366914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C64-4259-83B5-4C9055457E18}"/>
                </c:ext>
              </c:extLst>
            </c:dLbl>
            <c:dLbl>
              <c:idx val="5"/>
              <c:layout>
                <c:manualLayout>
                  <c:x val="-9.0594820727727642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C64-4259-83B5-4C9055457E18}"/>
                </c:ext>
              </c:extLst>
            </c:dLbl>
            <c:dLbl>
              <c:idx val="8"/>
              <c:layout>
                <c:manualLayout>
                  <c:x val="-1.1647905522136473E-2"/>
                  <c:y val="6.807383563366914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C64-4259-83B5-4C9055457E18}"/>
                </c:ext>
              </c:extLst>
            </c:dLbl>
            <c:dLbl>
              <c:idx val="9"/>
              <c:layout>
                <c:manualLayout>
                  <c:x val="-1.0353693797454737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C64-4259-83B5-4C9055457E18}"/>
                </c:ext>
              </c:extLst>
            </c:dLbl>
            <c:dLbl>
              <c:idx val="10"/>
              <c:layout>
                <c:manualLayout>
                  <c:x val="-9.059482072772812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C64-4259-83B5-4C9055457E18}"/>
                </c:ext>
              </c:extLst>
            </c:dLbl>
            <c:dLbl>
              <c:idx val="11"/>
              <c:layout>
                <c:manualLayout>
                  <c:x val="-2.5884234493635657E-3"/>
                  <c:y val="-3.403691781683457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C64-4259-83B5-4C9055457E18}"/>
                </c:ext>
              </c:extLst>
            </c:dLbl>
            <c:dLbl>
              <c:idx val="12"/>
              <c:layout>
                <c:manualLayout>
                  <c:x val="0"/>
                  <c:y val="-1.815302283564514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C64-4259-83B5-4C9055457E18}"/>
                </c:ext>
              </c:extLst>
            </c:dLbl>
            <c:dLbl>
              <c:idx val="13"/>
              <c:layout>
                <c:manualLayout>
                  <c:x val="-7.273970668715597E-3"/>
                  <c:y val="-2.49604063990120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C64-4259-83B5-4C9055457E1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Sheet1!$A$377:$A$390</c:f>
              <c:strCache>
                <c:ptCount val="14"/>
                <c:pt idx="0">
                  <c:v>Dom Rep</c:v>
                </c:pt>
                <c:pt idx="1">
                  <c:v>Uruguay</c:v>
                </c:pt>
                <c:pt idx="2">
                  <c:v>Argentina</c:v>
                </c:pt>
                <c:pt idx="3">
                  <c:v>Costa Rica</c:v>
                </c:pt>
                <c:pt idx="4">
                  <c:v>Paraguay</c:v>
                </c:pt>
                <c:pt idx="5">
                  <c:v>Brazil</c:v>
                </c:pt>
                <c:pt idx="6">
                  <c:v>Chile</c:v>
                </c:pt>
                <c:pt idx="7">
                  <c:v>Bolivia</c:v>
                </c:pt>
                <c:pt idx="8">
                  <c:v>Colombia</c:v>
                </c:pt>
                <c:pt idx="9">
                  <c:v>Ecuador</c:v>
                </c:pt>
                <c:pt idx="10">
                  <c:v>El Salvador</c:v>
                </c:pt>
                <c:pt idx="11">
                  <c:v>Panama</c:v>
                </c:pt>
                <c:pt idx="12">
                  <c:v>Peru</c:v>
                </c:pt>
                <c:pt idx="13">
                  <c:v>Mexico</c:v>
                </c:pt>
              </c:strCache>
            </c:strRef>
          </c:cat>
          <c:val>
            <c:numRef>
              <c:f>Sheet1!$B$377:$B$390</c:f>
              <c:numCache>
                <c:formatCode>General</c:formatCode>
                <c:ptCount val="14"/>
                <c:pt idx="0">
                  <c:v>144.1</c:v>
                </c:pt>
                <c:pt idx="1">
                  <c:v>136.4</c:v>
                </c:pt>
                <c:pt idx="2">
                  <c:v>126.2</c:v>
                </c:pt>
                <c:pt idx="3">
                  <c:v>124.8</c:v>
                </c:pt>
                <c:pt idx="4">
                  <c:v>122</c:v>
                </c:pt>
                <c:pt idx="5">
                  <c:v>120.8</c:v>
                </c:pt>
                <c:pt idx="6">
                  <c:v>120.3</c:v>
                </c:pt>
                <c:pt idx="7">
                  <c:v>118</c:v>
                </c:pt>
                <c:pt idx="8">
                  <c:v>117.6</c:v>
                </c:pt>
                <c:pt idx="9">
                  <c:v>116.5</c:v>
                </c:pt>
                <c:pt idx="10">
                  <c:v>115</c:v>
                </c:pt>
                <c:pt idx="11">
                  <c:v>113.6</c:v>
                </c:pt>
                <c:pt idx="12">
                  <c:v>112.5</c:v>
                </c:pt>
                <c:pt idx="13">
                  <c:v>109.4</c:v>
                </c:pt>
              </c:numCache>
            </c:numRef>
          </c:val>
          <c:extLst>
            <c:ext xmlns:c16="http://schemas.microsoft.com/office/drawing/2014/chart" uri="{C3380CC4-5D6E-409C-BE32-E72D297353CC}">
              <c16:uniqueId val="{00000000-6C64-4259-83B5-4C9055457E18}"/>
            </c:ext>
          </c:extLst>
        </c:ser>
        <c:ser>
          <c:idx val="1"/>
          <c:order val="1"/>
          <c:tx>
            <c:strRef>
              <c:f>Sheet1!$C$376</c:f>
              <c:strCache>
                <c:ptCount val="1"/>
                <c:pt idx="0">
                  <c:v>Extreme poverty</c:v>
                </c:pt>
              </c:strCache>
            </c:strRef>
          </c:tx>
          <c:spPr>
            <a:solidFill>
              <a:schemeClr val="accent2"/>
            </a:solidFill>
            <a:ln>
              <a:noFill/>
            </a:ln>
            <a:effectLst/>
          </c:spPr>
          <c:invertIfNegative val="0"/>
          <c:dLbls>
            <c:dLbl>
              <c:idx val="5"/>
              <c:layout>
                <c:manualLayout>
                  <c:x val="9.0594820727728127E-3"/>
                  <c:y val="-1.361476712673382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C64-4259-83B5-4C9055457E18}"/>
                </c:ext>
              </c:extLst>
            </c:dLbl>
            <c:dLbl>
              <c:idx val="6"/>
              <c:layout>
                <c:manualLayout>
                  <c:x val="1.4236328971500133E-2"/>
                  <c:y val="4.538255708911192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C64-4259-83B5-4C9055457E18}"/>
                </c:ext>
              </c:extLst>
            </c:dLbl>
            <c:dLbl>
              <c:idx val="7"/>
              <c:layout>
                <c:manualLayout>
                  <c:x val="7.7652703480909817E-3"/>
                  <c:y val="-2.722953425346769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C64-4259-83B5-4C9055457E18}"/>
                </c:ext>
              </c:extLst>
            </c:dLbl>
            <c:dLbl>
              <c:idx val="8"/>
              <c:layout>
                <c:manualLayout>
                  <c:x val="9.0594820727728127E-3"/>
                  <c:y val="-1.815302283564510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C64-4259-83B5-4C9055457E18}"/>
                </c:ext>
              </c:extLst>
            </c:dLbl>
            <c:dLbl>
              <c:idx val="9"/>
              <c:layout>
                <c:manualLayout>
                  <c:x val="7.7652703480908872E-3"/>
                  <c:y val="-2.269127854455638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C64-4259-83B5-4C9055457E18}"/>
                </c:ext>
              </c:extLst>
            </c:dLbl>
            <c:dLbl>
              <c:idx val="10"/>
              <c:layout>
                <c:manualLayout>
                  <c:x val="1.4236328971500038E-2"/>
                  <c:y val="2.269127854455637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C64-4259-83B5-4C9055457E18}"/>
                </c:ext>
              </c:extLst>
            </c:dLbl>
            <c:dLbl>
              <c:idx val="12"/>
              <c:layout>
                <c:manualLayout>
                  <c:x val="6.471058623408961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C64-4259-83B5-4C9055457E1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Sheet1!$A$377:$A$390</c:f>
              <c:strCache>
                <c:ptCount val="14"/>
                <c:pt idx="0">
                  <c:v>Dom Rep</c:v>
                </c:pt>
                <c:pt idx="1">
                  <c:v>Uruguay</c:v>
                </c:pt>
                <c:pt idx="2">
                  <c:v>Argentina</c:v>
                </c:pt>
                <c:pt idx="3">
                  <c:v>Costa Rica</c:v>
                </c:pt>
                <c:pt idx="4">
                  <c:v>Paraguay</c:v>
                </c:pt>
                <c:pt idx="5">
                  <c:v>Brazil</c:v>
                </c:pt>
                <c:pt idx="6">
                  <c:v>Chile</c:v>
                </c:pt>
                <c:pt idx="7">
                  <c:v>Bolivia</c:v>
                </c:pt>
                <c:pt idx="8">
                  <c:v>Colombia</c:v>
                </c:pt>
                <c:pt idx="9">
                  <c:v>Ecuador</c:v>
                </c:pt>
                <c:pt idx="10">
                  <c:v>El Salvador</c:v>
                </c:pt>
                <c:pt idx="11">
                  <c:v>Panama</c:v>
                </c:pt>
                <c:pt idx="12">
                  <c:v>Peru</c:v>
                </c:pt>
                <c:pt idx="13">
                  <c:v>Mexico</c:v>
                </c:pt>
              </c:strCache>
            </c:strRef>
          </c:cat>
          <c:val>
            <c:numRef>
              <c:f>Sheet1!$C$377:$C$390</c:f>
              <c:numCache>
                <c:formatCode>General</c:formatCode>
                <c:ptCount val="14"/>
                <c:pt idx="0">
                  <c:v>176.9</c:v>
                </c:pt>
                <c:pt idx="1">
                  <c:v>50</c:v>
                </c:pt>
                <c:pt idx="2">
                  <c:v>135.69999999999999</c:v>
                </c:pt>
                <c:pt idx="3">
                  <c:v>106.5</c:v>
                </c:pt>
                <c:pt idx="4">
                  <c:v>116.3</c:v>
                </c:pt>
                <c:pt idx="5">
                  <c:v>124.2</c:v>
                </c:pt>
                <c:pt idx="6">
                  <c:v>108.9</c:v>
                </c:pt>
                <c:pt idx="7">
                  <c:v>120</c:v>
                </c:pt>
                <c:pt idx="8">
                  <c:v>125</c:v>
                </c:pt>
                <c:pt idx="9">
                  <c:v>115.8</c:v>
                </c:pt>
                <c:pt idx="10">
                  <c:v>110.6</c:v>
                </c:pt>
                <c:pt idx="11">
                  <c:v>114.6</c:v>
                </c:pt>
                <c:pt idx="12">
                  <c:v>105.9</c:v>
                </c:pt>
                <c:pt idx="13">
                  <c:v>109.5</c:v>
                </c:pt>
              </c:numCache>
            </c:numRef>
          </c:val>
          <c:extLst>
            <c:ext xmlns:c16="http://schemas.microsoft.com/office/drawing/2014/chart" uri="{C3380CC4-5D6E-409C-BE32-E72D297353CC}">
              <c16:uniqueId val="{00000001-6C64-4259-83B5-4C9055457E18}"/>
            </c:ext>
          </c:extLst>
        </c:ser>
        <c:dLbls>
          <c:showLegendKey val="0"/>
          <c:showVal val="0"/>
          <c:showCatName val="0"/>
          <c:showSerName val="0"/>
          <c:showPercent val="0"/>
          <c:showBubbleSize val="0"/>
        </c:dLbls>
        <c:gapWidth val="219"/>
        <c:overlap val="-27"/>
        <c:axId val="1622256543"/>
        <c:axId val="1043890767"/>
      </c:barChart>
      <c:catAx>
        <c:axId val="1622256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MX"/>
          </a:p>
        </c:txPr>
        <c:crossAx val="1043890767"/>
        <c:crosses val="autoZero"/>
        <c:auto val="1"/>
        <c:lblAlgn val="ctr"/>
        <c:lblOffset val="100"/>
        <c:noMultiLvlLbl val="0"/>
      </c:catAx>
      <c:valAx>
        <c:axId val="10438907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22256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MX"/>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sz="2400" b="1" i="0" u="none" strike="noStrike" kern="1200" spc="0" baseline="0" dirty="0" err="1">
                <a:solidFill>
                  <a:schemeClr val="accent1"/>
                </a:solidFill>
              </a:rPr>
              <a:t>Occupation</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rate</a:t>
            </a:r>
            <a:r>
              <a:rPr lang="es-MX" sz="2400" b="1" i="0" u="none" strike="noStrike" kern="1200" spc="0" baseline="0" dirty="0">
                <a:solidFill>
                  <a:schemeClr val="accent1"/>
                </a:solidFill>
              </a:rPr>
              <a:t> (% </a:t>
            </a:r>
            <a:r>
              <a:rPr lang="es-MX" sz="2400" b="1" i="0" u="none" strike="noStrike" kern="1200" spc="0" baseline="0" dirty="0" err="1">
                <a:solidFill>
                  <a:schemeClr val="accent1"/>
                </a:solidFill>
              </a:rPr>
              <a:t>population</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aged</a:t>
            </a:r>
            <a:r>
              <a:rPr lang="es-MX" sz="2400" b="1" i="0" u="none" strike="noStrike" kern="1200" spc="0" baseline="0" dirty="0">
                <a:solidFill>
                  <a:schemeClr val="accent1"/>
                </a:solidFill>
              </a:rPr>
              <a:t> 20-59 ) </a:t>
            </a:r>
            <a:r>
              <a:rPr lang="es-MX" sz="2400" b="1" i="0" u="none" strike="noStrike" kern="1200" spc="0" baseline="0" dirty="0" err="1">
                <a:solidFill>
                  <a:schemeClr val="accent1"/>
                </a:solidFill>
              </a:rPr>
              <a:t>by</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presence</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of</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children</a:t>
            </a:r>
            <a:r>
              <a:rPr lang="es-MX" sz="2400" b="1" i="0" u="none" strike="noStrike" kern="1200" spc="0" baseline="0" dirty="0">
                <a:solidFill>
                  <a:schemeClr val="accent1"/>
                </a:solidFill>
              </a:rPr>
              <a:t>, 2021 (14 </a:t>
            </a:r>
            <a:r>
              <a:rPr lang="es-MX" sz="2400" b="1" i="0" u="none" strike="noStrike" kern="1200" spc="0" baseline="0" dirty="0" err="1">
                <a:solidFill>
                  <a:schemeClr val="accent1"/>
                </a:solidFill>
              </a:rPr>
              <a:t>countries</a:t>
            </a:r>
            <a:r>
              <a:rPr lang="es-MX" sz="1400" b="1" i="0" u="none" strike="noStrike" kern="1200" spc="0" baseline="0" dirty="0">
                <a:solidFill>
                  <a:schemeClr val="accent1"/>
                </a:solidFill>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barChart>
        <c:barDir val="bar"/>
        <c:grouping val="clustered"/>
        <c:varyColors val="0"/>
        <c:ser>
          <c:idx val="0"/>
          <c:order val="0"/>
          <c:tx>
            <c:strRef>
              <c:f>Hoja3!$E$3</c:f>
              <c:strCache>
                <c:ptCount val="1"/>
                <c:pt idx="0">
                  <c:v>Women no ch</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Hoja3!$D$4:$D$17</c:f>
              <c:strCache>
                <c:ptCount val="14"/>
                <c:pt idx="0">
                  <c:v>Uruguay</c:v>
                </c:pt>
                <c:pt idx="1">
                  <c:v>Peru</c:v>
                </c:pt>
                <c:pt idx="2">
                  <c:v>Paraguay</c:v>
                </c:pt>
                <c:pt idx="3">
                  <c:v>Argenitna</c:v>
                </c:pt>
                <c:pt idx="4">
                  <c:v>Bolivia</c:v>
                </c:pt>
                <c:pt idx="5">
                  <c:v>Ecuador</c:v>
                </c:pt>
                <c:pt idx="6">
                  <c:v>Chile</c:v>
                </c:pt>
                <c:pt idx="7">
                  <c:v>Mexico</c:v>
                </c:pt>
                <c:pt idx="8">
                  <c:v>Domin Rep</c:v>
                </c:pt>
                <c:pt idx="9">
                  <c:v>Brasil</c:v>
                </c:pt>
                <c:pt idx="10">
                  <c:v>Panama</c:v>
                </c:pt>
                <c:pt idx="11">
                  <c:v>Colombia</c:v>
                </c:pt>
                <c:pt idx="12">
                  <c:v>El Salvador</c:v>
                </c:pt>
                <c:pt idx="13">
                  <c:v>Costa Rica</c:v>
                </c:pt>
              </c:strCache>
            </c:strRef>
          </c:cat>
          <c:val>
            <c:numRef>
              <c:f>Hoja3!$E$4:$E$17</c:f>
              <c:numCache>
                <c:formatCode>General</c:formatCode>
                <c:ptCount val="14"/>
                <c:pt idx="0">
                  <c:v>72.400000000000006</c:v>
                </c:pt>
                <c:pt idx="1">
                  <c:v>70.900000000000006</c:v>
                </c:pt>
                <c:pt idx="2">
                  <c:v>66.400000000000006</c:v>
                </c:pt>
                <c:pt idx="3">
                  <c:v>67</c:v>
                </c:pt>
                <c:pt idx="4">
                  <c:v>62.5</c:v>
                </c:pt>
                <c:pt idx="5">
                  <c:v>63.7</c:v>
                </c:pt>
                <c:pt idx="6">
                  <c:v>53.4</c:v>
                </c:pt>
                <c:pt idx="7">
                  <c:v>60.2</c:v>
                </c:pt>
                <c:pt idx="8">
                  <c:v>58.3</c:v>
                </c:pt>
                <c:pt idx="9">
                  <c:v>56.8</c:v>
                </c:pt>
                <c:pt idx="10">
                  <c:v>55.7</c:v>
                </c:pt>
                <c:pt idx="11">
                  <c:v>58</c:v>
                </c:pt>
                <c:pt idx="12">
                  <c:v>55.9</c:v>
                </c:pt>
                <c:pt idx="13">
                  <c:v>53.1</c:v>
                </c:pt>
              </c:numCache>
            </c:numRef>
          </c:val>
          <c:extLst>
            <c:ext xmlns:c16="http://schemas.microsoft.com/office/drawing/2014/chart" uri="{C3380CC4-5D6E-409C-BE32-E72D297353CC}">
              <c16:uniqueId val="{00000000-4080-48C5-AAA3-0450594EB679}"/>
            </c:ext>
          </c:extLst>
        </c:ser>
        <c:ser>
          <c:idx val="1"/>
          <c:order val="1"/>
          <c:tx>
            <c:strRef>
              <c:f>Hoja3!$F$3</c:f>
              <c:strCache>
                <c:ptCount val="1"/>
                <c:pt idx="0">
                  <c:v>Men no ch</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Hoja3!$D$4:$D$17</c:f>
              <c:strCache>
                <c:ptCount val="14"/>
                <c:pt idx="0">
                  <c:v>Uruguay</c:v>
                </c:pt>
                <c:pt idx="1">
                  <c:v>Peru</c:v>
                </c:pt>
                <c:pt idx="2">
                  <c:v>Paraguay</c:v>
                </c:pt>
                <c:pt idx="3">
                  <c:v>Argenitna</c:v>
                </c:pt>
                <c:pt idx="4">
                  <c:v>Bolivia</c:v>
                </c:pt>
                <c:pt idx="5">
                  <c:v>Ecuador</c:v>
                </c:pt>
                <c:pt idx="6">
                  <c:v>Chile</c:v>
                </c:pt>
                <c:pt idx="7">
                  <c:v>Mexico</c:v>
                </c:pt>
                <c:pt idx="8">
                  <c:v>Domin Rep</c:v>
                </c:pt>
                <c:pt idx="9">
                  <c:v>Brasil</c:v>
                </c:pt>
                <c:pt idx="10">
                  <c:v>Panama</c:v>
                </c:pt>
                <c:pt idx="11">
                  <c:v>Colombia</c:v>
                </c:pt>
                <c:pt idx="12">
                  <c:v>El Salvador</c:v>
                </c:pt>
                <c:pt idx="13">
                  <c:v>Costa Rica</c:v>
                </c:pt>
              </c:strCache>
            </c:strRef>
          </c:cat>
          <c:val>
            <c:numRef>
              <c:f>Hoja3!$F$4:$F$17</c:f>
              <c:numCache>
                <c:formatCode>General</c:formatCode>
                <c:ptCount val="14"/>
                <c:pt idx="0">
                  <c:v>79.599999999999994</c:v>
                </c:pt>
                <c:pt idx="1">
                  <c:v>82.3</c:v>
                </c:pt>
                <c:pt idx="2">
                  <c:v>86.2</c:v>
                </c:pt>
                <c:pt idx="3">
                  <c:v>78.5</c:v>
                </c:pt>
                <c:pt idx="4">
                  <c:v>79.2</c:v>
                </c:pt>
                <c:pt idx="5">
                  <c:v>82.7</c:v>
                </c:pt>
                <c:pt idx="6">
                  <c:v>67.7</c:v>
                </c:pt>
                <c:pt idx="7">
                  <c:v>81.599999999999994</c:v>
                </c:pt>
                <c:pt idx="8">
                  <c:v>83.2</c:v>
                </c:pt>
                <c:pt idx="9">
                  <c:v>73.400000000000006</c:v>
                </c:pt>
                <c:pt idx="10">
                  <c:v>76.8</c:v>
                </c:pt>
                <c:pt idx="11">
                  <c:v>78.7</c:v>
                </c:pt>
                <c:pt idx="12">
                  <c:v>79</c:v>
                </c:pt>
                <c:pt idx="13">
                  <c:v>76.8</c:v>
                </c:pt>
              </c:numCache>
            </c:numRef>
          </c:val>
          <c:extLst>
            <c:ext xmlns:c16="http://schemas.microsoft.com/office/drawing/2014/chart" uri="{C3380CC4-5D6E-409C-BE32-E72D297353CC}">
              <c16:uniqueId val="{00000001-4080-48C5-AAA3-0450594EB679}"/>
            </c:ext>
          </c:extLst>
        </c:ser>
        <c:dLbls>
          <c:dLblPos val="outEnd"/>
          <c:showLegendKey val="0"/>
          <c:showVal val="1"/>
          <c:showCatName val="0"/>
          <c:showSerName val="0"/>
          <c:showPercent val="0"/>
          <c:showBubbleSize val="0"/>
        </c:dLbls>
        <c:gapWidth val="182"/>
        <c:axId val="1898320975"/>
        <c:axId val="1858545711"/>
      </c:barChart>
      <c:catAx>
        <c:axId val="18983209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MX"/>
          </a:p>
        </c:txPr>
        <c:crossAx val="1858545711"/>
        <c:crosses val="autoZero"/>
        <c:auto val="1"/>
        <c:lblAlgn val="ctr"/>
        <c:lblOffset val="100"/>
        <c:noMultiLvlLbl val="0"/>
      </c:catAx>
      <c:valAx>
        <c:axId val="185854571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8983209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MX"/>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accent1"/>
                </a:solidFill>
                <a:latin typeface="+mn-lt"/>
                <a:ea typeface="+mn-ea"/>
                <a:cs typeface="+mn-cs"/>
              </a:defRPr>
            </a:pPr>
            <a:r>
              <a:rPr lang="es-MX" sz="2000" b="1" dirty="0">
                <a:solidFill>
                  <a:schemeClr val="accent1"/>
                </a:solidFill>
              </a:rPr>
              <a:t>% </a:t>
            </a:r>
            <a:r>
              <a:rPr lang="es-MX" sz="2000" b="1" dirty="0" err="1">
                <a:solidFill>
                  <a:schemeClr val="accent1"/>
                </a:solidFill>
              </a:rPr>
              <a:t>Population</a:t>
            </a:r>
            <a:r>
              <a:rPr lang="es-MX" sz="2000" b="1" dirty="0">
                <a:solidFill>
                  <a:schemeClr val="accent1"/>
                </a:solidFill>
              </a:rPr>
              <a:t> </a:t>
            </a:r>
            <a:r>
              <a:rPr lang="es-MX" sz="2000" b="1" dirty="0" err="1">
                <a:solidFill>
                  <a:schemeClr val="accent1"/>
                </a:solidFill>
              </a:rPr>
              <a:t>aged</a:t>
            </a:r>
            <a:r>
              <a:rPr lang="es-MX" sz="2000" b="1" dirty="0">
                <a:solidFill>
                  <a:schemeClr val="accent1"/>
                </a:solidFill>
              </a:rPr>
              <a:t> 15+ </a:t>
            </a:r>
            <a:r>
              <a:rPr lang="es-MX" sz="2000" b="1" dirty="0" err="1">
                <a:solidFill>
                  <a:schemeClr val="accent1"/>
                </a:solidFill>
              </a:rPr>
              <a:t>without</a:t>
            </a:r>
            <a:r>
              <a:rPr lang="es-MX" sz="2000" b="1" dirty="0">
                <a:solidFill>
                  <a:schemeClr val="accent1"/>
                </a:solidFill>
              </a:rPr>
              <a:t> </a:t>
            </a:r>
            <a:r>
              <a:rPr lang="es-MX" sz="2000" b="1" dirty="0" err="1">
                <a:solidFill>
                  <a:schemeClr val="accent1"/>
                </a:solidFill>
              </a:rPr>
              <a:t>own</a:t>
            </a:r>
            <a:r>
              <a:rPr lang="es-MX" sz="2000" b="1" dirty="0">
                <a:solidFill>
                  <a:schemeClr val="accent1"/>
                </a:solidFill>
              </a:rPr>
              <a:t> </a:t>
            </a:r>
            <a:r>
              <a:rPr lang="es-MX" sz="2000" b="1" dirty="0" err="1">
                <a:solidFill>
                  <a:schemeClr val="accent1"/>
                </a:solidFill>
              </a:rPr>
              <a:t>income</a:t>
            </a:r>
            <a:r>
              <a:rPr lang="es-MX" sz="2000" b="1" dirty="0">
                <a:solidFill>
                  <a:schemeClr val="accent1"/>
                </a:solidFill>
              </a:rPr>
              <a:t> </a:t>
            </a:r>
            <a:r>
              <a:rPr lang="es-MX" sz="2000" b="1" dirty="0" err="1">
                <a:solidFill>
                  <a:schemeClr val="accent1"/>
                </a:solidFill>
              </a:rPr>
              <a:t>by</a:t>
            </a:r>
            <a:r>
              <a:rPr lang="es-MX" sz="2000" b="1" dirty="0">
                <a:solidFill>
                  <a:schemeClr val="accent1"/>
                </a:solidFill>
              </a:rPr>
              <a:t> sex (14 </a:t>
            </a:r>
            <a:r>
              <a:rPr lang="es-MX" sz="2000" b="1" dirty="0" err="1">
                <a:solidFill>
                  <a:schemeClr val="accent1"/>
                </a:solidFill>
              </a:rPr>
              <a:t>countries</a:t>
            </a:r>
            <a:r>
              <a:rPr lang="es-MX" sz="2000" b="1" dirty="0">
                <a:solidFill>
                  <a:schemeClr val="accent1"/>
                </a:solidFill>
              </a:rPr>
              <a:t>), 2021</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accent1"/>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8347185113545375E-2"/>
          <c:y val="0.14679515819808392"/>
          <c:w val="0.93494793146429966"/>
          <c:h val="0.60785356527247958"/>
        </c:manualLayout>
      </c:layout>
      <c:bar3DChart>
        <c:barDir val="col"/>
        <c:grouping val="clustered"/>
        <c:varyColors val="0"/>
        <c:ser>
          <c:idx val="0"/>
          <c:order val="0"/>
          <c:tx>
            <c:strRef>
              <c:f>Sheet1!$B$287:$B$288</c:f>
              <c:strCache>
                <c:ptCount val="2"/>
                <c:pt idx="1">
                  <c:v>Women</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Sheet1!$A$289:$A$302</c:f>
              <c:strCache>
                <c:ptCount val="14"/>
                <c:pt idx="0">
                  <c:v>El Salvador</c:v>
                </c:pt>
                <c:pt idx="1">
                  <c:v>Colombia</c:v>
                </c:pt>
                <c:pt idx="2">
                  <c:v>Costa Rica</c:v>
                </c:pt>
                <c:pt idx="3">
                  <c:v>Ecuador</c:v>
                </c:pt>
                <c:pt idx="4">
                  <c:v>Paraguay</c:v>
                </c:pt>
                <c:pt idx="5">
                  <c:v>Mexico</c:v>
                </c:pt>
                <c:pt idx="6">
                  <c:v>Brasil</c:v>
                </c:pt>
                <c:pt idx="7">
                  <c:v>Peru</c:v>
                </c:pt>
                <c:pt idx="8">
                  <c:v>Chile</c:v>
                </c:pt>
                <c:pt idx="9">
                  <c:v>Dom Rep</c:v>
                </c:pt>
                <c:pt idx="10">
                  <c:v>Argentina</c:v>
                </c:pt>
                <c:pt idx="11">
                  <c:v>Panama</c:v>
                </c:pt>
                <c:pt idx="12">
                  <c:v>Bolivia</c:v>
                </c:pt>
                <c:pt idx="13">
                  <c:v>Uruguay</c:v>
                </c:pt>
              </c:strCache>
            </c:strRef>
          </c:cat>
          <c:val>
            <c:numRef>
              <c:f>Sheet1!$B$289:$B$302</c:f>
              <c:numCache>
                <c:formatCode>General</c:formatCode>
                <c:ptCount val="14"/>
                <c:pt idx="0">
                  <c:v>39.4</c:v>
                </c:pt>
                <c:pt idx="1">
                  <c:v>35</c:v>
                </c:pt>
                <c:pt idx="2">
                  <c:v>34.4</c:v>
                </c:pt>
                <c:pt idx="3">
                  <c:v>31.1</c:v>
                </c:pt>
                <c:pt idx="4">
                  <c:v>29.5</c:v>
                </c:pt>
                <c:pt idx="5">
                  <c:v>29.4</c:v>
                </c:pt>
                <c:pt idx="6">
                  <c:v>26.2</c:v>
                </c:pt>
                <c:pt idx="7">
                  <c:v>25.8</c:v>
                </c:pt>
                <c:pt idx="8">
                  <c:v>18.399999999999999</c:v>
                </c:pt>
                <c:pt idx="9">
                  <c:v>18.3</c:v>
                </c:pt>
                <c:pt idx="10">
                  <c:v>17.2</c:v>
                </c:pt>
                <c:pt idx="11">
                  <c:v>16.100000000000001</c:v>
                </c:pt>
                <c:pt idx="12">
                  <c:v>11.8</c:v>
                </c:pt>
                <c:pt idx="13">
                  <c:v>10.5</c:v>
                </c:pt>
              </c:numCache>
            </c:numRef>
          </c:val>
          <c:extLst>
            <c:ext xmlns:c16="http://schemas.microsoft.com/office/drawing/2014/chart" uri="{C3380CC4-5D6E-409C-BE32-E72D297353CC}">
              <c16:uniqueId val="{00000000-1557-43A3-A892-8D7C447D034F}"/>
            </c:ext>
          </c:extLst>
        </c:ser>
        <c:ser>
          <c:idx val="1"/>
          <c:order val="1"/>
          <c:tx>
            <c:strRef>
              <c:f>Sheet1!$C$287:$C$288</c:f>
              <c:strCache>
                <c:ptCount val="2"/>
                <c:pt idx="1">
                  <c:v>Men</c:v>
                </c:pt>
              </c:strCache>
            </c:strRef>
          </c:tx>
          <c:spPr>
            <a:solidFill>
              <a:schemeClr val="accent2"/>
            </a:solidFill>
            <a:ln>
              <a:noFill/>
            </a:ln>
            <a:effectLst/>
            <a:sp3d/>
          </c:spPr>
          <c:invertIfNegative val="0"/>
          <c:dLbls>
            <c:dLbl>
              <c:idx val="0"/>
              <c:layout>
                <c:manualLayout>
                  <c:x val="1.214900612520364E-2"/>
                  <c:y val="-2.108938578409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557-43A3-A892-8D7C447D034F}"/>
                </c:ext>
              </c:extLst>
            </c:dLbl>
            <c:dLbl>
              <c:idx val="1"/>
              <c:layout>
                <c:manualLayout>
                  <c:x val="1.0630380359553184E-2"/>
                  <c:y val="-1.64028556098505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557-43A3-A892-8D7C447D034F}"/>
                </c:ext>
              </c:extLst>
            </c:dLbl>
            <c:dLbl>
              <c:idx val="2"/>
              <c:layout>
                <c:manualLayout>
                  <c:x val="1.5186257656504521E-2"/>
                  <c:y val="-7.029795261364466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557-43A3-A892-8D7C447D034F}"/>
                </c:ext>
              </c:extLst>
            </c:dLbl>
            <c:dLbl>
              <c:idx val="3"/>
              <c:layout>
                <c:manualLayout>
                  <c:x val="1.2149006125203584E-2"/>
                  <c:y val="-7.029795261364466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557-43A3-A892-8D7C447D034F}"/>
                </c:ext>
              </c:extLst>
            </c:dLbl>
            <c:dLbl>
              <c:idx val="4"/>
              <c:layout>
                <c:manualLayout>
                  <c:x val="1.214900612520364E-2"/>
                  <c:y val="-7.029795261364466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557-43A3-A892-8D7C447D034F}"/>
                </c:ext>
              </c:extLst>
            </c:dLbl>
            <c:dLbl>
              <c:idx val="5"/>
              <c:layout>
                <c:manualLayout>
                  <c:x val="1.5186257656504493E-2"/>
                  <c:y val="-1.4059590522728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557-43A3-A892-8D7C447D034F}"/>
                </c:ext>
              </c:extLst>
            </c:dLbl>
            <c:dLbl>
              <c:idx val="6"/>
              <c:layout>
                <c:manualLayout>
                  <c:x val="1.0630380359553184E-2"/>
                  <c:y val="-1.17163254356074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557-43A3-A892-8D7C447D034F}"/>
                </c:ext>
              </c:extLst>
            </c:dLbl>
            <c:dLbl>
              <c:idx val="7"/>
              <c:layout>
                <c:manualLayout>
                  <c:x val="1.5186257656504437E-2"/>
                  <c:y val="-9.373060348485956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557-43A3-A892-8D7C447D034F}"/>
                </c:ext>
              </c:extLst>
            </c:dLbl>
            <c:dLbl>
              <c:idx val="8"/>
              <c:layout>
                <c:manualLayout>
                  <c:x val="1.3667631890854095E-2"/>
                  <c:y val="-7.02979526136455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557-43A3-A892-8D7C447D034F}"/>
                </c:ext>
              </c:extLst>
            </c:dLbl>
            <c:dLbl>
              <c:idx val="9"/>
              <c:layout>
                <c:manualLayout>
                  <c:x val="1.2149006125203528E-2"/>
                  <c:y val="-1.64028556098505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557-43A3-A892-8D7C447D034F}"/>
                </c:ext>
              </c:extLst>
            </c:dLbl>
            <c:dLbl>
              <c:idx val="10"/>
              <c:layout>
                <c:manualLayout>
                  <c:x val="1.5186257656504437E-2"/>
                  <c:y val="-9.373060348485956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557-43A3-A892-8D7C447D034F}"/>
                </c:ext>
              </c:extLst>
            </c:dLbl>
            <c:dLbl>
              <c:idx val="11"/>
              <c:layout>
                <c:manualLayout>
                  <c:x val="1.9742134953455802E-2"/>
                  <c:y val="-2.343172832590413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557-43A3-A892-8D7C447D034F}"/>
                </c:ext>
              </c:extLst>
            </c:dLbl>
            <c:dLbl>
              <c:idx val="12"/>
              <c:layout>
                <c:manualLayout>
                  <c:x val="1.5186257656504549E-2"/>
                  <c:y val="-4.686530174242978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557-43A3-A892-8D7C447D034F}"/>
                </c:ext>
              </c:extLst>
            </c:dLbl>
            <c:dLbl>
              <c:idx val="13"/>
              <c:layout>
                <c:manualLayout>
                  <c:x val="2.2779386484756824E-2"/>
                  <c:y val="-8.591872732065151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557-43A3-A892-8D7C447D034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Sheet1!$A$289:$A$302</c:f>
              <c:strCache>
                <c:ptCount val="14"/>
                <c:pt idx="0">
                  <c:v>El Salvador</c:v>
                </c:pt>
                <c:pt idx="1">
                  <c:v>Colombia</c:v>
                </c:pt>
                <c:pt idx="2">
                  <c:v>Costa Rica</c:v>
                </c:pt>
                <c:pt idx="3">
                  <c:v>Ecuador</c:v>
                </c:pt>
                <c:pt idx="4">
                  <c:v>Paraguay</c:v>
                </c:pt>
                <c:pt idx="5">
                  <c:v>Mexico</c:v>
                </c:pt>
                <c:pt idx="6">
                  <c:v>Brasil</c:v>
                </c:pt>
                <c:pt idx="7">
                  <c:v>Peru</c:v>
                </c:pt>
                <c:pt idx="8">
                  <c:v>Chile</c:v>
                </c:pt>
                <c:pt idx="9">
                  <c:v>Dom Rep</c:v>
                </c:pt>
                <c:pt idx="10">
                  <c:v>Argentina</c:v>
                </c:pt>
                <c:pt idx="11">
                  <c:v>Panama</c:v>
                </c:pt>
                <c:pt idx="12">
                  <c:v>Bolivia</c:v>
                </c:pt>
                <c:pt idx="13">
                  <c:v>Uruguay</c:v>
                </c:pt>
              </c:strCache>
            </c:strRef>
          </c:cat>
          <c:val>
            <c:numRef>
              <c:f>Sheet1!$C$289:$C$302</c:f>
              <c:numCache>
                <c:formatCode>General</c:formatCode>
                <c:ptCount val="14"/>
                <c:pt idx="0">
                  <c:v>15.8</c:v>
                </c:pt>
                <c:pt idx="1">
                  <c:v>13.2</c:v>
                </c:pt>
                <c:pt idx="2">
                  <c:v>12.1</c:v>
                </c:pt>
                <c:pt idx="3">
                  <c:v>12.1</c:v>
                </c:pt>
                <c:pt idx="4">
                  <c:v>12.2</c:v>
                </c:pt>
                <c:pt idx="5">
                  <c:v>7.8</c:v>
                </c:pt>
                <c:pt idx="6">
                  <c:v>16.899999999999999</c:v>
                </c:pt>
                <c:pt idx="7">
                  <c:v>12.4</c:v>
                </c:pt>
                <c:pt idx="8">
                  <c:v>13.8</c:v>
                </c:pt>
                <c:pt idx="9">
                  <c:v>9.6</c:v>
                </c:pt>
                <c:pt idx="10">
                  <c:v>9.5</c:v>
                </c:pt>
                <c:pt idx="11">
                  <c:v>6.8</c:v>
                </c:pt>
                <c:pt idx="12">
                  <c:v>1.6</c:v>
                </c:pt>
                <c:pt idx="13">
                  <c:v>2.6</c:v>
                </c:pt>
              </c:numCache>
            </c:numRef>
          </c:val>
          <c:extLst>
            <c:ext xmlns:c16="http://schemas.microsoft.com/office/drawing/2014/chart" uri="{C3380CC4-5D6E-409C-BE32-E72D297353CC}">
              <c16:uniqueId val="{00000001-1557-43A3-A892-8D7C447D034F}"/>
            </c:ext>
          </c:extLst>
        </c:ser>
        <c:dLbls>
          <c:showLegendKey val="0"/>
          <c:showVal val="1"/>
          <c:showCatName val="0"/>
          <c:showSerName val="0"/>
          <c:showPercent val="0"/>
          <c:showBubbleSize val="0"/>
        </c:dLbls>
        <c:gapWidth val="150"/>
        <c:shape val="box"/>
        <c:axId val="1349312608"/>
        <c:axId val="828925104"/>
        <c:axId val="0"/>
      </c:bar3DChart>
      <c:catAx>
        <c:axId val="13493126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MX"/>
          </a:p>
        </c:txPr>
        <c:crossAx val="828925104"/>
        <c:crosses val="autoZero"/>
        <c:auto val="1"/>
        <c:lblAlgn val="ctr"/>
        <c:lblOffset val="100"/>
        <c:noMultiLvlLbl val="0"/>
      </c:catAx>
      <c:valAx>
        <c:axId val="828925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3493126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MX"/>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accent1"/>
                </a:solidFill>
                <a:latin typeface="+mn-lt"/>
                <a:ea typeface="+mn-ea"/>
                <a:cs typeface="+mn-cs"/>
              </a:defRPr>
            </a:pPr>
            <a:r>
              <a:rPr lang="en-US" dirty="0"/>
              <a:t>% Difference between men and women (aged 15+) without own income,</a:t>
            </a:r>
            <a:r>
              <a:rPr lang="en-US" baseline="0" dirty="0"/>
              <a:t> </a:t>
            </a:r>
            <a:r>
              <a:rPr lang="en-US" dirty="0"/>
              <a:t>14 countries, 2021</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accent1"/>
              </a:solidFill>
              <a:latin typeface="+mn-lt"/>
              <a:ea typeface="+mn-ea"/>
              <a:cs typeface="+mn-cs"/>
            </a:defRPr>
          </a:pPr>
          <a:endParaRPr lang="es-MX"/>
        </a:p>
      </c:txPr>
    </c:title>
    <c:autoTitleDeleted val="0"/>
    <c:plotArea>
      <c:layout>
        <c:manualLayout>
          <c:layoutTarget val="inner"/>
          <c:xMode val="edge"/>
          <c:yMode val="edge"/>
          <c:x val="3.5128303217144101E-2"/>
          <c:y val="0.15924365620293657"/>
          <c:w val="0.94875049116593702"/>
          <c:h val="0.63770011731609988"/>
        </c:manualLayout>
      </c:layout>
      <c:barChart>
        <c:barDir val="col"/>
        <c:grouping val="clustered"/>
        <c:varyColors val="0"/>
        <c:ser>
          <c:idx val="0"/>
          <c:order val="0"/>
          <c:tx>
            <c:strRef>
              <c:f>Sheet1!$R$288</c:f>
              <c:strCache>
                <c:ptCount val="1"/>
                <c:pt idx="0">
                  <c:v>% Difference between men and women aged 15+ without own income in LAC (14 countries), 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Sheet1!$Q$289:$Q$302</c:f>
              <c:strCache>
                <c:ptCount val="14"/>
                <c:pt idx="0">
                  <c:v>El Salvador</c:v>
                </c:pt>
                <c:pt idx="1">
                  <c:v>Costa Rica</c:v>
                </c:pt>
                <c:pt idx="2">
                  <c:v>Colombia</c:v>
                </c:pt>
                <c:pt idx="3">
                  <c:v>Mexico</c:v>
                </c:pt>
                <c:pt idx="4">
                  <c:v>Ecuador</c:v>
                </c:pt>
                <c:pt idx="5">
                  <c:v>Paraguay</c:v>
                </c:pt>
                <c:pt idx="6">
                  <c:v>Peru</c:v>
                </c:pt>
                <c:pt idx="7">
                  <c:v>Bolivia</c:v>
                </c:pt>
                <c:pt idx="8">
                  <c:v>Brazil</c:v>
                </c:pt>
                <c:pt idx="9">
                  <c:v>Panama</c:v>
                </c:pt>
                <c:pt idx="10">
                  <c:v>Dom Rep</c:v>
                </c:pt>
                <c:pt idx="11">
                  <c:v>Uruguay</c:v>
                </c:pt>
                <c:pt idx="12">
                  <c:v>Argentina</c:v>
                </c:pt>
                <c:pt idx="13">
                  <c:v>Chile</c:v>
                </c:pt>
              </c:strCache>
            </c:strRef>
          </c:cat>
          <c:val>
            <c:numRef>
              <c:f>Sheet1!$R$289:$R$302</c:f>
              <c:numCache>
                <c:formatCode>General</c:formatCode>
                <c:ptCount val="14"/>
                <c:pt idx="0">
                  <c:v>23.6</c:v>
                </c:pt>
                <c:pt idx="1">
                  <c:v>22.3</c:v>
                </c:pt>
                <c:pt idx="2">
                  <c:v>21.8</c:v>
                </c:pt>
                <c:pt idx="3">
                  <c:v>21.6</c:v>
                </c:pt>
                <c:pt idx="4">
                  <c:v>19</c:v>
                </c:pt>
                <c:pt idx="5">
                  <c:v>17.3</c:v>
                </c:pt>
                <c:pt idx="6">
                  <c:v>13.4</c:v>
                </c:pt>
                <c:pt idx="7">
                  <c:v>10.199999999999999</c:v>
                </c:pt>
                <c:pt idx="8">
                  <c:v>9.3000000000000007</c:v>
                </c:pt>
                <c:pt idx="9">
                  <c:v>9.3000000000000007</c:v>
                </c:pt>
                <c:pt idx="10">
                  <c:v>8.6999999999999993</c:v>
                </c:pt>
                <c:pt idx="11">
                  <c:v>7.9</c:v>
                </c:pt>
                <c:pt idx="12">
                  <c:v>7.7</c:v>
                </c:pt>
                <c:pt idx="13">
                  <c:v>4.5999999999999996</c:v>
                </c:pt>
              </c:numCache>
            </c:numRef>
          </c:val>
          <c:extLst>
            <c:ext xmlns:c16="http://schemas.microsoft.com/office/drawing/2014/chart" uri="{C3380CC4-5D6E-409C-BE32-E72D297353CC}">
              <c16:uniqueId val="{00000000-49F3-40D5-8B2E-561BABDA27EB}"/>
            </c:ext>
          </c:extLst>
        </c:ser>
        <c:dLbls>
          <c:showLegendKey val="0"/>
          <c:showVal val="0"/>
          <c:showCatName val="0"/>
          <c:showSerName val="0"/>
          <c:showPercent val="0"/>
          <c:showBubbleSize val="0"/>
        </c:dLbls>
        <c:gapWidth val="219"/>
        <c:overlap val="-27"/>
        <c:axId val="2053845904"/>
        <c:axId val="225054736"/>
      </c:barChart>
      <c:catAx>
        <c:axId val="2053845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MX"/>
          </a:p>
        </c:txPr>
        <c:crossAx val="225054736"/>
        <c:crosses val="autoZero"/>
        <c:auto val="1"/>
        <c:lblAlgn val="ctr"/>
        <c:lblOffset val="100"/>
        <c:noMultiLvlLbl val="0"/>
      </c:catAx>
      <c:valAx>
        <c:axId val="225054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20538459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es-MX" sz="2400" b="1" dirty="0">
                <a:solidFill>
                  <a:schemeClr val="accent1"/>
                </a:solidFill>
              </a:rPr>
              <a:t>% </a:t>
            </a:r>
            <a:r>
              <a:rPr lang="es-MX" sz="2400" b="1" dirty="0" err="1">
                <a:solidFill>
                  <a:schemeClr val="accent1"/>
                </a:solidFill>
              </a:rPr>
              <a:t>Participation</a:t>
            </a:r>
            <a:r>
              <a:rPr lang="es-MX" sz="2400" b="1" dirty="0">
                <a:solidFill>
                  <a:schemeClr val="accent1"/>
                </a:solidFill>
              </a:rPr>
              <a:t> </a:t>
            </a:r>
            <a:r>
              <a:rPr lang="es-MX" sz="2400" b="1" dirty="0" err="1">
                <a:solidFill>
                  <a:schemeClr val="accent1"/>
                </a:solidFill>
              </a:rPr>
              <a:t>rate</a:t>
            </a:r>
            <a:r>
              <a:rPr lang="es-MX" sz="2400" b="1" dirty="0">
                <a:solidFill>
                  <a:schemeClr val="accent1"/>
                </a:solidFill>
              </a:rPr>
              <a:t> in labor </a:t>
            </a:r>
            <a:r>
              <a:rPr lang="es-MX" sz="2400" b="1" dirty="0" err="1">
                <a:solidFill>
                  <a:schemeClr val="accent1"/>
                </a:solidFill>
              </a:rPr>
              <a:t>market</a:t>
            </a:r>
            <a:r>
              <a:rPr lang="es-MX" sz="2400" b="1" dirty="0">
                <a:solidFill>
                  <a:schemeClr val="accent1"/>
                </a:solidFill>
              </a:rPr>
              <a:t> in </a:t>
            </a:r>
            <a:r>
              <a:rPr lang="es-MX" sz="2400" b="1" dirty="0" err="1">
                <a:solidFill>
                  <a:schemeClr val="accent1"/>
                </a:solidFill>
              </a:rPr>
              <a:t>population</a:t>
            </a:r>
            <a:r>
              <a:rPr lang="es-MX" sz="2400" b="1" dirty="0">
                <a:solidFill>
                  <a:schemeClr val="accent1"/>
                </a:solidFill>
              </a:rPr>
              <a:t> </a:t>
            </a:r>
            <a:r>
              <a:rPr lang="es-MX" sz="2400" b="1" dirty="0" err="1">
                <a:solidFill>
                  <a:schemeClr val="accent1"/>
                </a:solidFill>
              </a:rPr>
              <a:t>aged</a:t>
            </a:r>
            <a:r>
              <a:rPr lang="es-MX" sz="2400" b="1" dirty="0">
                <a:solidFill>
                  <a:schemeClr val="accent1"/>
                </a:solidFill>
              </a:rPr>
              <a:t> 15+ (2021)</a:t>
            </a:r>
          </a:p>
        </c:rich>
      </c:tx>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es-MX"/>
        </a:p>
      </c:txPr>
    </c:title>
    <c:autoTitleDeleted val="0"/>
    <c:plotArea>
      <c:layout>
        <c:manualLayout>
          <c:layoutTarget val="inner"/>
          <c:xMode val="edge"/>
          <c:yMode val="edge"/>
          <c:x val="2.6585108538451328E-2"/>
          <c:y val="8.02119513752199E-2"/>
          <c:w val="0.96121435907468089"/>
          <c:h val="0.66276592900545062"/>
        </c:manualLayout>
      </c:layout>
      <c:barChart>
        <c:barDir val="col"/>
        <c:grouping val="clustered"/>
        <c:varyColors val="0"/>
        <c:ser>
          <c:idx val="0"/>
          <c:order val="0"/>
          <c:tx>
            <c:strRef>
              <c:f>'[UN EGM Mexico excel cuadros nuevo 12-01-24 2024 (1).xlsx]Sheet1'!$B$222</c:f>
              <c:strCache>
                <c:ptCount val="1"/>
                <c:pt idx="0">
                  <c:v>Women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 EGM Mexico excel cuadros nuevo 12-01-24 2024 (1).xlsx]Sheet1'!$A$223:$A$236</c:f>
              <c:strCache>
                <c:ptCount val="14"/>
                <c:pt idx="0">
                  <c:v>Paraguay</c:v>
                </c:pt>
                <c:pt idx="1">
                  <c:v>Bolivia</c:v>
                </c:pt>
                <c:pt idx="2">
                  <c:v>El Salvador</c:v>
                </c:pt>
                <c:pt idx="3">
                  <c:v>Peru</c:v>
                </c:pt>
                <c:pt idx="4">
                  <c:v>Ecuador</c:v>
                </c:pt>
                <c:pt idx="5">
                  <c:v>Dominican Republic</c:v>
                </c:pt>
                <c:pt idx="6">
                  <c:v>Colombia</c:v>
                </c:pt>
                <c:pt idx="7">
                  <c:v>Mexico</c:v>
                </c:pt>
                <c:pt idx="8">
                  <c:v>Panama</c:v>
                </c:pt>
                <c:pt idx="9">
                  <c:v>Costa Rica</c:v>
                </c:pt>
                <c:pt idx="10">
                  <c:v>Brasil</c:v>
                </c:pt>
                <c:pt idx="11">
                  <c:v>Argentina</c:v>
                </c:pt>
                <c:pt idx="12">
                  <c:v>Uruguay</c:v>
                </c:pt>
                <c:pt idx="13">
                  <c:v>Chile</c:v>
                </c:pt>
              </c:strCache>
            </c:strRef>
          </c:cat>
          <c:val>
            <c:numRef>
              <c:f>'[UN EGM Mexico excel cuadros nuevo 12-01-24 2024 (1).xlsx]Sheet1'!$B$223:$B$236</c:f>
              <c:numCache>
                <c:formatCode>General</c:formatCode>
                <c:ptCount val="14"/>
                <c:pt idx="0">
                  <c:v>60.1</c:v>
                </c:pt>
                <c:pt idx="1">
                  <c:v>70.3</c:v>
                </c:pt>
                <c:pt idx="2">
                  <c:v>46.9</c:v>
                </c:pt>
                <c:pt idx="3">
                  <c:v>62.5</c:v>
                </c:pt>
                <c:pt idx="4">
                  <c:v>54.1</c:v>
                </c:pt>
                <c:pt idx="5">
                  <c:v>51.2</c:v>
                </c:pt>
                <c:pt idx="6">
                  <c:v>48.4</c:v>
                </c:pt>
                <c:pt idx="7">
                  <c:v>43.6</c:v>
                </c:pt>
                <c:pt idx="8">
                  <c:v>47.3</c:v>
                </c:pt>
                <c:pt idx="9">
                  <c:v>55.3</c:v>
                </c:pt>
                <c:pt idx="10">
                  <c:v>51.6</c:v>
                </c:pt>
                <c:pt idx="11">
                  <c:v>49.5</c:v>
                </c:pt>
                <c:pt idx="12">
                  <c:v>55</c:v>
                </c:pt>
                <c:pt idx="13">
                  <c:v>46.3</c:v>
                </c:pt>
              </c:numCache>
            </c:numRef>
          </c:val>
          <c:extLst>
            <c:ext xmlns:c16="http://schemas.microsoft.com/office/drawing/2014/chart" uri="{C3380CC4-5D6E-409C-BE32-E72D297353CC}">
              <c16:uniqueId val="{00000000-7DEA-489D-AD04-0CED68DE60DE}"/>
            </c:ext>
          </c:extLst>
        </c:ser>
        <c:ser>
          <c:idx val="1"/>
          <c:order val="1"/>
          <c:tx>
            <c:strRef>
              <c:f>'[UN EGM Mexico excel cuadros nuevo 12-01-24 2024 (1).xlsx]Sheet1'!$C$222</c:f>
              <c:strCache>
                <c:ptCount val="1"/>
                <c:pt idx="0">
                  <c:v>Men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 EGM Mexico excel cuadros nuevo 12-01-24 2024 (1).xlsx]Sheet1'!$A$223:$A$236</c:f>
              <c:strCache>
                <c:ptCount val="14"/>
                <c:pt idx="0">
                  <c:v>Paraguay</c:v>
                </c:pt>
                <c:pt idx="1">
                  <c:v>Bolivia</c:v>
                </c:pt>
                <c:pt idx="2">
                  <c:v>El Salvador</c:v>
                </c:pt>
                <c:pt idx="3">
                  <c:v>Peru</c:v>
                </c:pt>
                <c:pt idx="4">
                  <c:v>Ecuador</c:v>
                </c:pt>
                <c:pt idx="5">
                  <c:v>Dominican Republic</c:v>
                </c:pt>
                <c:pt idx="6">
                  <c:v>Colombia</c:v>
                </c:pt>
                <c:pt idx="7">
                  <c:v>Mexico</c:v>
                </c:pt>
                <c:pt idx="8">
                  <c:v>Panama</c:v>
                </c:pt>
                <c:pt idx="9">
                  <c:v>Costa Rica</c:v>
                </c:pt>
                <c:pt idx="10">
                  <c:v>Brasil</c:v>
                </c:pt>
                <c:pt idx="11">
                  <c:v>Argentina</c:v>
                </c:pt>
                <c:pt idx="12">
                  <c:v>Uruguay</c:v>
                </c:pt>
                <c:pt idx="13">
                  <c:v>Chile</c:v>
                </c:pt>
              </c:strCache>
            </c:strRef>
          </c:cat>
          <c:val>
            <c:numRef>
              <c:f>'[UN EGM Mexico excel cuadros nuevo 12-01-24 2024 (1).xlsx]Sheet1'!$C$223:$C$236</c:f>
              <c:numCache>
                <c:formatCode>General</c:formatCode>
                <c:ptCount val="14"/>
                <c:pt idx="0">
                  <c:v>84.4</c:v>
                </c:pt>
                <c:pt idx="1">
                  <c:v>83.4</c:v>
                </c:pt>
                <c:pt idx="2">
                  <c:v>79.8</c:v>
                </c:pt>
                <c:pt idx="3">
                  <c:v>79.5</c:v>
                </c:pt>
                <c:pt idx="4">
                  <c:v>78</c:v>
                </c:pt>
                <c:pt idx="5">
                  <c:v>75.7</c:v>
                </c:pt>
                <c:pt idx="6">
                  <c:v>75.7</c:v>
                </c:pt>
                <c:pt idx="7">
                  <c:v>75.7</c:v>
                </c:pt>
                <c:pt idx="8">
                  <c:v>74.400000000000006</c:v>
                </c:pt>
                <c:pt idx="9">
                  <c:v>71.8</c:v>
                </c:pt>
                <c:pt idx="10">
                  <c:v>71.599999999999994</c:v>
                </c:pt>
                <c:pt idx="11">
                  <c:v>69.900000000000006</c:v>
                </c:pt>
                <c:pt idx="12">
                  <c:v>69.099999999999994</c:v>
                </c:pt>
                <c:pt idx="13">
                  <c:v>68.5</c:v>
                </c:pt>
              </c:numCache>
            </c:numRef>
          </c:val>
          <c:extLst>
            <c:ext xmlns:c16="http://schemas.microsoft.com/office/drawing/2014/chart" uri="{C3380CC4-5D6E-409C-BE32-E72D297353CC}">
              <c16:uniqueId val="{00000001-7DEA-489D-AD04-0CED68DE60DE}"/>
            </c:ext>
          </c:extLst>
        </c:ser>
        <c:dLbls>
          <c:showLegendKey val="0"/>
          <c:showVal val="0"/>
          <c:showCatName val="0"/>
          <c:showSerName val="0"/>
          <c:showPercent val="0"/>
          <c:showBubbleSize val="0"/>
        </c:dLbls>
        <c:gapWidth val="199"/>
        <c:axId val="253133232"/>
        <c:axId val="217742000"/>
      </c:barChart>
      <c:catAx>
        <c:axId val="253133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tx1">
                    <a:lumMod val="65000"/>
                    <a:lumOff val="35000"/>
                  </a:schemeClr>
                </a:solidFill>
                <a:latin typeface="+mn-lt"/>
                <a:ea typeface="+mn-ea"/>
                <a:cs typeface="+mn-cs"/>
              </a:defRPr>
            </a:pPr>
            <a:endParaRPr lang="es-MX"/>
          </a:p>
        </c:txPr>
        <c:crossAx val="217742000"/>
        <c:crosses val="autoZero"/>
        <c:auto val="1"/>
        <c:lblAlgn val="ctr"/>
        <c:lblOffset val="100"/>
        <c:noMultiLvlLbl val="0"/>
      </c:catAx>
      <c:valAx>
        <c:axId val="21774200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253133232"/>
        <c:crosses val="autoZero"/>
        <c:crossBetween val="between"/>
      </c:valAx>
      <c:spPr>
        <a:noFill/>
        <a:ln>
          <a:noFill/>
        </a:ln>
        <a:effectLst/>
      </c:spPr>
    </c:plotArea>
    <c:legend>
      <c:legendPos val="t"/>
      <c:layout>
        <c:manualLayout>
          <c:xMode val="edge"/>
          <c:yMode val="edge"/>
          <c:x val="0.40333964465621919"/>
          <c:y val="9.051696906876977E-2"/>
          <c:w val="0.20884857366431681"/>
          <c:h val="4.425592667083185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MX"/>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accent1"/>
                </a:solidFill>
                <a:latin typeface="+mn-lt"/>
                <a:ea typeface="+mn-ea"/>
                <a:cs typeface="+mn-cs"/>
              </a:defRPr>
            </a:pPr>
            <a:r>
              <a:rPr lang="es-MX" sz="2400" b="1" dirty="0" err="1">
                <a:solidFill>
                  <a:schemeClr val="accent1"/>
                </a:solidFill>
              </a:rPr>
              <a:t>Men</a:t>
            </a:r>
            <a:r>
              <a:rPr lang="es-MX" sz="2400" b="1" dirty="0">
                <a:solidFill>
                  <a:schemeClr val="accent1"/>
                </a:solidFill>
              </a:rPr>
              <a:t>/</a:t>
            </a:r>
            <a:r>
              <a:rPr lang="es-MX" sz="2400" b="1" dirty="0" err="1">
                <a:solidFill>
                  <a:schemeClr val="accent1"/>
                </a:solidFill>
              </a:rPr>
              <a:t>women</a:t>
            </a:r>
            <a:r>
              <a:rPr lang="es-MX" sz="2400" b="1" baseline="0" dirty="0">
                <a:solidFill>
                  <a:schemeClr val="accent1"/>
                </a:solidFill>
              </a:rPr>
              <a:t> % </a:t>
            </a:r>
            <a:r>
              <a:rPr lang="es-MX" sz="2400" b="1" baseline="0" dirty="0" err="1">
                <a:solidFill>
                  <a:schemeClr val="accent1"/>
                </a:solidFill>
              </a:rPr>
              <a:t>difference</a:t>
            </a:r>
            <a:r>
              <a:rPr lang="es-MX" sz="2400" b="1" baseline="0" dirty="0">
                <a:solidFill>
                  <a:schemeClr val="accent1"/>
                </a:solidFill>
              </a:rPr>
              <a:t> in </a:t>
            </a:r>
            <a:r>
              <a:rPr lang="es-MX" sz="2400" b="1" baseline="0" dirty="0" err="1">
                <a:solidFill>
                  <a:schemeClr val="accent1"/>
                </a:solidFill>
              </a:rPr>
              <a:t>participation</a:t>
            </a:r>
            <a:r>
              <a:rPr lang="es-MX" sz="2400" b="1" baseline="0" dirty="0">
                <a:solidFill>
                  <a:schemeClr val="accent1"/>
                </a:solidFill>
              </a:rPr>
              <a:t> in labor </a:t>
            </a:r>
            <a:r>
              <a:rPr lang="es-MX" sz="2400" b="1" baseline="0" dirty="0" err="1">
                <a:solidFill>
                  <a:schemeClr val="accent1"/>
                </a:solidFill>
              </a:rPr>
              <a:t>market</a:t>
            </a:r>
            <a:r>
              <a:rPr lang="es-MX" sz="2400" b="1" baseline="0" dirty="0">
                <a:solidFill>
                  <a:schemeClr val="accent1"/>
                </a:solidFill>
              </a:rPr>
              <a:t>,  14 </a:t>
            </a:r>
            <a:r>
              <a:rPr lang="es-MX" sz="2400" b="1" baseline="0" dirty="0" err="1">
                <a:solidFill>
                  <a:schemeClr val="accent1"/>
                </a:solidFill>
              </a:rPr>
              <a:t>countries</a:t>
            </a:r>
            <a:r>
              <a:rPr lang="es-MX" sz="2400" b="1" baseline="0" dirty="0">
                <a:solidFill>
                  <a:schemeClr val="accent1"/>
                </a:solidFill>
              </a:rPr>
              <a:t> (</a:t>
            </a:r>
            <a:r>
              <a:rPr lang="es-MX" sz="2400" b="1" baseline="0" dirty="0" err="1">
                <a:solidFill>
                  <a:schemeClr val="accent1"/>
                </a:solidFill>
              </a:rPr>
              <a:t>population</a:t>
            </a:r>
            <a:r>
              <a:rPr lang="es-MX" sz="2400" b="1" baseline="0" dirty="0">
                <a:solidFill>
                  <a:schemeClr val="accent1"/>
                </a:solidFill>
              </a:rPr>
              <a:t> 15+), 2021 </a:t>
            </a:r>
            <a:endParaRPr lang="es-MX" sz="2400" b="1" dirty="0">
              <a:solidFill>
                <a:schemeClr val="accent1"/>
              </a:solidFill>
            </a:endParaRP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accent1"/>
              </a:solidFill>
              <a:latin typeface="+mn-lt"/>
              <a:ea typeface="+mn-ea"/>
              <a:cs typeface="+mn-cs"/>
            </a:defRPr>
          </a:pPr>
          <a:endParaRPr lang="es-MX"/>
        </a:p>
      </c:txPr>
    </c:title>
    <c:autoTitleDeleted val="0"/>
    <c:plotArea>
      <c:layout>
        <c:manualLayout>
          <c:layoutTarget val="inner"/>
          <c:xMode val="edge"/>
          <c:yMode val="edge"/>
          <c:x val="3.1573830048679884E-2"/>
          <c:y val="0.17215851877821711"/>
          <c:w val="0.95393619577915456"/>
          <c:h val="0.64184427421820678"/>
        </c:manualLayout>
      </c:layout>
      <c:barChart>
        <c:barDir val="col"/>
        <c:grouping val="clustered"/>
        <c:varyColors val="0"/>
        <c:ser>
          <c:idx val="0"/>
          <c:order val="0"/>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'[UN%20EGM%20Mexico%20cuadros%20excel%202024%20(1) (version 1).xlsb]Sheet1'!$O$225:$O$238</c:f>
              <c:strCache>
                <c:ptCount val="14"/>
                <c:pt idx="0">
                  <c:v>El Salvador</c:v>
                </c:pt>
                <c:pt idx="1">
                  <c:v>Mexico</c:v>
                </c:pt>
                <c:pt idx="2">
                  <c:v>Colombia</c:v>
                </c:pt>
                <c:pt idx="3">
                  <c:v>Panama</c:v>
                </c:pt>
                <c:pt idx="4">
                  <c:v>Dominican Republic</c:v>
                </c:pt>
                <c:pt idx="5">
                  <c:v>Paraguay</c:v>
                </c:pt>
                <c:pt idx="6">
                  <c:v>Ecuador</c:v>
                </c:pt>
                <c:pt idx="7">
                  <c:v>Chile</c:v>
                </c:pt>
                <c:pt idx="8">
                  <c:v>Argentina</c:v>
                </c:pt>
                <c:pt idx="9">
                  <c:v>Brasil</c:v>
                </c:pt>
                <c:pt idx="10">
                  <c:v>Peru</c:v>
                </c:pt>
                <c:pt idx="11">
                  <c:v>Costa Rica</c:v>
                </c:pt>
                <c:pt idx="12">
                  <c:v>Uruguay</c:v>
                </c:pt>
                <c:pt idx="13">
                  <c:v>Bolivia</c:v>
                </c:pt>
              </c:strCache>
            </c:strRef>
          </c:cat>
          <c:val>
            <c:numRef>
              <c:f>'[UN%20EGM%20Mexico%20cuadros%20excel%202024%20(1) (version 1).xlsb]Sheet1'!$P$225:$P$238</c:f>
              <c:numCache>
                <c:formatCode>General</c:formatCode>
                <c:ptCount val="14"/>
                <c:pt idx="0">
                  <c:v>32.9</c:v>
                </c:pt>
                <c:pt idx="1">
                  <c:v>32.1</c:v>
                </c:pt>
                <c:pt idx="2">
                  <c:v>27.3</c:v>
                </c:pt>
                <c:pt idx="3">
                  <c:v>27.1</c:v>
                </c:pt>
                <c:pt idx="4">
                  <c:v>24.5</c:v>
                </c:pt>
                <c:pt idx="5">
                  <c:v>24.3</c:v>
                </c:pt>
                <c:pt idx="6">
                  <c:v>23.9</c:v>
                </c:pt>
                <c:pt idx="7">
                  <c:v>22.2</c:v>
                </c:pt>
                <c:pt idx="8">
                  <c:v>20.399999999999999</c:v>
                </c:pt>
                <c:pt idx="9">
                  <c:v>20</c:v>
                </c:pt>
                <c:pt idx="10">
                  <c:v>17</c:v>
                </c:pt>
                <c:pt idx="11">
                  <c:v>16.5</c:v>
                </c:pt>
                <c:pt idx="12">
                  <c:v>14.1</c:v>
                </c:pt>
                <c:pt idx="13">
                  <c:v>13.1</c:v>
                </c:pt>
              </c:numCache>
            </c:numRef>
          </c:val>
          <c:extLst>
            <c:ext xmlns:c16="http://schemas.microsoft.com/office/drawing/2014/chart" uri="{C3380CC4-5D6E-409C-BE32-E72D297353CC}">
              <c16:uniqueId val="{00000000-5293-4632-921A-64A400736B1E}"/>
            </c:ext>
          </c:extLst>
        </c:ser>
        <c:dLbls>
          <c:showLegendKey val="0"/>
          <c:showVal val="0"/>
          <c:showCatName val="0"/>
          <c:showSerName val="0"/>
          <c:showPercent val="0"/>
          <c:showBubbleSize val="0"/>
        </c:dLbls>
        <c:gapWidth val="219"/>
        <c:overlap val="-27"/>
        <c:axId val="78414576"/>
        <c:axId val="82482960"/>
      </c:barChart>
      <c:catAx>
        <c:axId val="78414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MX"/>
          </a:p>
        </c:txPr>
        <c:crossAx val="82482960"/>
        <c:crosses val="autoZero"/>
        <c:auto val="1"/>
        <c:lblAlgn val="ctr"/>
        <c:lblOffset val="100"/>
        <c:noMultiLvlLbl val="0"/>
      </c:catAx>
      <c:valAx>
        <c:axId val="82482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784145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accent1"/>
                </a:solidFill>
                <a:latin typeface="+mn-lt"/>
                <a:ea typeface="+mn-ea"/>
                <a:cs typeface="+mn-cs"/>
              </a:defRPr>
            </a:pPr>
            <a:r>
              <a:rPr lang="es-MX" sz="2400" b="1" dirty="0">
                <a:solidFill>
                  <a:schemeClr val="accent1"/>
                </a:solidFill>
              </a:rPr>
              <a:t>%</a:t>
            </a:r>
            <a:r>
              <a:rPr lang="es-MX" sz="2400" b="1" baseline="0" dirty="0">
                <a:solidFill>
                  <a:schemeClr val="accent1"/>
                </a:solidFill>
              </a:rPr>
              <a:t> Time </a:t>
            </a:r>
            <a:r>
              <a:rPr lang="es-MX" sz="2400" b="1" baseline="0" dirty="0" err="1">
                <a:solidFill>
                  <a:schemeClr val="accent1"/>
                </a:solidFill>
              </a:rPr>
              <a:t>to</a:t>
            </a:r>
            <a:r>
              <a:rPr lang="es-MX" sz="2400" b="1" baseline="0" dirty="0">
                <a:solidFill>
                  <a:schemeClr val="accent1"/>
                </a:solidFill>
              </a:rPr>
              <a:t> </a:t>
            </a:r>
            <a:r>
              <a:rPr lang="es-MX" sz="2400" b="1" baseline="0" dirty="0" err="1">
                <a:solidFill>
                  <a:schemeClr val="accent1"/>
                </a:solidFill>
              </a:rPr>
              <a:t>unpaid</a:t>
            </a:r>
            <a:r>
              <a:rPr lang="es-MX" sz="2400" b="1" baseline="0" dirty="0">
                <a:solidFill>
                  <a:schemeClr val="accent1"/>
                </a:solidFill>
              </a:rPr>
              <a:t> </a:t>
            </a:r>
            <a:r>
              <a:rPr lang="es-MX" sz="2400" b="1" baseline="0" dirty="0" err="1">
                <a:solidFill>
                  <a:schemeClr val="accent1"/>
                </a:solidFill>
              </a:rPr>
              <a:t>domestic</a:t>
            </a:r>
            <a:r>
              <a:rPr lang="es-MX" sz="2400" b="1" baseline="0" dirty="0">
                <a:solidFill>
                  <a:schemeClr val="accent1"/>
                </a:solidFill>
              </a:rPr>
              <a:t> </a:t>
            </a:r>
            <a:r>
              <a:rPr lang="es-MX" sz="2400" b="1" baseline="0" dirty="0" err="1">
                <a:solidFill>
                  <a:schemeClr val="accent1"/>
                </a:solidFill>
              </a:rPr>
              <a:t>work</a:t>
            </a:r>
            <a:r>
              <a:rPr lang="es-MX" sz="2400" b="1" baseline="0" dirty="0">
                <a:solidFill>
                  <a:schemeClr val="accent1"/>
                </a:solidFill>
              </a:rPr>
              <a:t> and care (SDG 5.4.1),14 </a:t>
            </a:r>
            <a:r>
              <a:rPr lang="es-MX" sz="2400" b="1" baseline="0" dirty="0" err="1">
                <a:solidFill>
                  <a:schemeClr val="accent1"/>
                </a:solidFill>
              </a:rPr>
              <a:t>countries</a:t>
            </a:r>
            <a:r>
              <a:rPr lang="es-MX" sz="2400" b="1" baseline="0" dirty="0">
                <a:solidFill>
                  <a:schemeClr val="accent1"/>
                </a:solidFill>
              </a:rPr>
              <a:t>. </a:t>
            </a:r>
            <a:r>
              <a:rPr lang="es-MX" sz="2400" b="1" baseline="0" dirty="0" err="1">
                <a:solidFill>
                  <a:schemeClr val="accent1"/>
                </a:solidFill>
              </a:rPr>
              <a:t>Last</a:t>
            </a:r>
            <a:r>
              <a:rPr lang="es-MX" sz="2400" b="1" baseline="0" dirty="0">
                <a:solidFill>
                  <a:schemeClr val="accent1"/>
                </a:solidFill>
              </a:rPr>
              <a:t> </a:t>
            </a:r>
            <a:r>
              <a:rPr lang="es-MX" sz="2400" b="1" baseline="0" dirty="0" err="1">
                <a:solidFill>
                  <a:schemeClr val="accent1"/>
                </a:solidFill>
              </a:rPr>
              <a:t>available</a:t>
            </a:r>
            <a:r>
              <a:rPr lang="es-MX" sz="2400" b="1" baseline="0" dirty="0">
                <a:solidFill>
                  <a:schemeClr val="accent1"/>
                </a:solidFill>
              </a:rPr>
              <a:t> </a:t>
            </a:r>
            <a:r>
              <a:rPr lang="es-MX" sz="2400" b="1" baseline="0" dirty="0" err="1">
                <a:solidFill>
                  <a:schemeClr val="accent1"/>
                </a:solidFill>
              </a:rPr>
              <a:t>year</a:t>
            </a:r>
            <a:r>
              <a:rPr lang="es-MX" sz="2400" b="1" baseline="0" dirty="0">
                <a:solidFill>
                  <a:schemeClr val="accent1"/>
                </a:solidFill>
              </a:rPr>
              <a:t> (2010-2021)</a:t>
            </a:r>
            <a:endParaRPr lang="es-MX" sz="2400" b="1" dirty="0">
              <a:solidFill>
                <a:schemeClr val="accent1"/>
              </a:solidFill>
            </a:endParaRP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accent1"/>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Sheet1!$C$331:$C$332</c:f>
              <c:strCache>
                <c:ptCount val="2"/>
                <c:pt idx="1">
                  <c:v>Women</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Sheet1!$B$333:$B$346</c:f>
              <c:strCache>
                <c:ptCount val="14"/>
                <c:pt idx="0">
                  <c:v>Chile</c:v>
                </c:pt>
                <c:pt idx="1">
                  <c:v>Mexico</c:v>
                </c:pt>
                <c:pt idx="2">
                  <c:v>Bolivia</c:v>
                </c:pt>
                <c:pt idx="3">
                  <c:v>Costa Rica</c:v>
                </c:pt>
                <c:pt idx="4">
                  <c:v>Peru</c:v>
                </c:pt>
                <c:pt idx="5">
                  <c:v>El Salvador</c:v>
                </c:pt>
                <c:pt idx="6">
                  <c:v>Uruguay</c:v>
                </c:pt>
                <c:pt idx="7">
                  <c:v>Ecuador</c:v>
                </c:pt>
                <c:pt idx="8">
                  <c:v>Colombia</c:v>
                </c:pt>
                <c:pt idx="9">
                  <c:v>Argentina</c:v>
                </c:pt>
                <c:pt idx="10">
                  <c:v>Panama</c:v>
                </c:pt>
                <c:pt idx="11">
                  <c:v>Paraguay</c:v>
                </c:pt>
                <c:pt idx="12">
                  <c:v>Dom Rep</c:v>
                </c:pt>
                <c:pt idx="13">
                  <c:v>Brasil</c:v>
                </c:pt>
              </c:strCache>
            </c:strRef>
          </c:cat>
          <c:val>
            <c:numRef>
              <c:f>Sheet1!$C$333:$C$346</c:f>
              <c:numCache>
                <c:formatCode>General</c:formatCode>
                <c:ptCount val="14"/>
                <c:pt idx="0">
                  <c:v>24.7</c:v>
                </c:pt>
                <c:pt idx="1">
                  <c:v>24.2</c:v>
                </c:pt>
                <c:pt idx="2">
                  <c:v>23.3</c:v>
                </c:pt>
                <c:pt idx="3">
                  <c:v>22.6</c:v>
                </c:pt>
                <c:pt idx="4">
                  <c:v>20.9</c:v>
                </c:pt>
                <c:pt idx="5">
                  <c:v>20.5</c:v>
                </c:pt>
                <c:pt idx="6">
                  <c:v>19.899999999999999</c:v>
                </c:pt>
                <c:pt idx="7">
                  <c:v>19.7</c:v>
                </c:pt>
                <c:pt idx="8">
                  <c:v>18.899999999999999</c:v>
                </c:pt>
                <c:pt idx="9">
                  <c:v>18.600000000000001</c:v>
                </c:pt>
                <c:pt idx="10">
                  <c:v>18</c:v>
                </c:pt>
                <c:pt idx="11">
                  <c:v>15</c:v>
                </c:pt>
                <c:pt idx="12">
                  <c:v>14.5</c:v>
                </c:pt>
                <c:pt idx="13">
                  <c:v>12</c:v>
                </c:pt>
              </c:numCache>
            </c:numRef>
          </c:val>
          <c:extLst>
            <c:ext xmlns:c16="http://schemas.microsoft.com/office/drawing/2014/chart" uri="{C3380CC4-5D6E-409C-BE32-E72D297353CC}">
              <c16:uniqueId val="{00000000-5C4E-473D-B4BC-935C511423AF}"/>
            </c:ext>
          </c:extLst>
        </c:ser>
        <c:ser>
          <c:idx val="1"/>
          <c:order val="1"/>
          <c:tx>
            <c:strRef>
              <c:f>Sheet1!$D$331:$D$332</c:f>
              <c:strCache>
                <c:ptCount val="2"/>
                <c:pt idx="1">
                  <c:v>Men</c:v>
                </c:pt>
              </c:strCache>
            </c:strRef>
          </c:tx>
          <c:spPr>
            <a:solidFill>
              <a:schemeClr val="accent2"/>
            </a:solidFill>
            <a:ln>
              <a:noFill/>
            </a:ln>
            <a:effectLst/>
            <a:sp3d/>
          </c:spPr>
          <c:invertIfNegative val="0"/>
          <c:dLbls>
            <c:dLbl>
              <c:idx val="0"/>
              <c:layout>
                <c:manualLayout>
                  <c:x val="1.4672169436215139E-2"/>
                  <c:y val="-6.040015339419534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C4E-473D-B4BC-935C511423AF}"/>
                </c:ext>
              </c:extLst>
            </c:dLbl>
            <c:dLbl>
              <c:idx val="1"/>
              <c:layout>
                <c:manualLayout>
                  <c:x val="1.7117531008917674E-2"/>
                  <c:y val="-2.01333844647317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C4E-473D-B4BC-935C511423AF}"/>
                </c:ext>
              </c:extLst>
            </c:dLbl>
            <c:dLbl>
              <c:idx val="2"/>
              <c:layout>
                <c:manualLayout>
                  <c:x val="2.0785573367971419E-2"/>
                  <c:y val="-4.02667689294635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C4E-473D-B4BC-935C511423AF}"/>
                </c:ext>
              </c:extLst>
            </c:dLbl>
            <c:dLbl>
              <c:idx val="3"/>
              <c:layout>
                <c:manualLayout>
                  <c:x val="1.4672169436215106E-2"/>
                  <c:y val="-2.21467229112049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C4E-473D-B4BC-935C511423AF}"/>
                </c:ext>
              </c:extLst>
            </c:dLbl>
            <c:dLbl>
              <c:idx val="4"/>
              <c:layout>
                <c:manualLayout>
                  <c:x val="1.5894850222566412E-2"/>
                  <c:y val="-2.013338446473177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C4E-473D-B4BC-935C511423AF}"/>
                </c:ext>
              </c:extLst>
            </c:dLbl>
            <c:dLbl>
              <c:idx val="5"/>
              <c:layout>
                <c:manualLayout>
                  <c:x val="1.7117531008917674E-2"/>
                  <c:y val="-1.61067075717854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C4E-473D-B4BC-935C511423AF}"/>
                </c:ext>
              </c:extLst>
            </c:dLbl>
            <c:dLbl>
              <c:idx val="6"/>
              <c:layout>
                <c:manualLayout>
                  <c:x val="2.2008254154322726E-2"/>
                  <c:y val="-4.02667689294635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C4E-473D-B4BC-935C511423AF}"/>
                </c:ext>
              </c:extLst>
            </c:dLbl>
            <c:dLbl>
              <c:idx val="7"/>
              <c:layout>
                <c:manualLayout>
                  <c:x val="1.7117531008917674E-2"/>
                  <c:y val="-2.01333844647317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C4E-473D-B4BC-935C511423AF}"/>
                </c:ext>
              </c:extLst>
            </c:dLbl>
            <c:dLbl>
              <c:idx val="8"/>
              <c:layout>
                <c:manualLayout>
                  <c:x val="1.2226807863512625E-2"/>
                  <c:y val="-8.053353785892638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C4E-473D-B4BC-935C511423AF}"/>
                </c:ext>
              </c:extLst>
            </c:dLbl>
            <c:dLbl>
              <c:idx val="9"/>
              <c:layout>
                <c:manualLayout>
                  <c:x val="1.467216943621515E-2"/>
                  <c:y val="-1.20800306788391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C4E-473D-B4BC-935C511423AF}"/>
                </c:ext>
              </c:extLst>
            </c:dLbl>
            <c:dLbl>
              <c:idx val="10"/>
              <c:layout>
                <c:manualLayout>
                  <c:x val="1.467216943621515E-2"/>
                  <c:y val="-2.01333844647317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C4E-473D-B4BC-935C511423AF}"/>
                </c:ext>
              </c:extLst>
            </c:dLbl>
            <c:dLbl>
              <c:idx val="11"/>
              <c:layout>
                <c:manualLayout>
                  <c:x val="1.2226807863512625E-2"/>
                  <c:y val="-1.00666922323658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C4E-473D-B4BC-935C511423AF}"/>
                </c:ext>
              </c:extLst>
            </c:dLbl>
            <c:dLbl>
              <c:idx val="12"/>
              <c:layout>
                <c:manualLayout>
                  <c:x val="1.8340211795268936E-2"/>
                  <c:y val="-8.053353785892638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C4E-473D-B4BC-935C511423AF}"/>
                </c:ext>
              </c:extLst>
            </c:dLbl>
            <c:dLbl>
              <c:idx val="13"/>
              <c:layout>
                <c:manualLayout>
                  <c:x val="2.2008254154322726E-2"/>
                  <c:y val="-1.40933691253123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C4E-473D-B4BC-935C511423AF}"/>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Sheet1!$B$333:$B$346</c:f>
              <c:strCache>
                <c:ptCount val="14"/>
                <c:pt idx="0">
                  <c:v>Chile</c:v>
                </c:pt>
                <c:pt idx="1">
                  <c:v>Mexico</c:v>
                </c:pt>
                <c:pt idx="2">
                  <c:v>Bolivia</c:v>
                </c:pt>
                <c:pt idx="3">
                  <c:v>Costa Rica</c:v>
                </c:pt>
                <c:pt idx="4">
                  <c:v>Peru</c:v>
                </c:pt>
                <c:pt idx="5">
                  <c:v>El Salvador</c:v>
                </c:pt>
                <c:pt idx="6">
                  <c:v>Uruguay</c:v>
                </c:pt>
                <c:pt idx="7">
                  <c:v>Ecuador</c:v>
                </c:pt>
                <c:pt idx="8">
                  <c:v>Colombia</c:v>
                </c:pt>
                <c:pt idx="9">
                  <c:v>Argentina</c:v>
                </c:pt>
                <c:pt idx="10">
                  <c:v>Panama</c:v>
                </c:pt>
                <c:pt idx="11">
                  <c:v>Paraguay</c:v>
                </c:pt>
                <c:pt idx="12">
                  <c:v>Dom Rep</c:v>
                </c:pt>
                <c:pt idx="13">
                  <c:v>Brasil</c:v>
                </c:pt>
              </c:strCache>
            </c:strRef>
          </c:cat>
          <c:val>
            <c:numRef>
              <c:f>Sheet1!$D$333:$D$346</c:f>
              <c:numCache>
                <c:formatCode>General</c:formatCode>
                <c:ptCount val="14"/>
                <c:pt idx="0">
                  <c:v>10.8</c:v>
                </c:pt>
                <c:pt idx="1">
                  <c:v>8.8000000000000007</c:v>
                </c:pt>
                <c:pt idx="2">
                  <c:v>12.2</c:v>
                </c:pt>
                <c:pt idx="3">
                  <c:v>8.6999999999999993</c:v>
                </c:pt>
                <c:pt idx="4">
                  <c:v>7.3</c:v>
                </c:pt>
                <c:pt idx="5">
                  <c:v>7.3</c:v>
                </c:pt>
                <c:pt idx="6">
                  <c:v>8.4</c:v>
                </c:pt>
                <c:pt idx="7">
                  <c:v>4.7</c:v>
                </c:pt>
                <c:pt idx="8">
                  <c:v>5.9</c:v>
                </c:pt>
                <c:pt idx="9">
                  <c:v>9.1999999999999993</c:v>
                </c:pt>
                <c:pt idx="10">
                  <c:v>7.6</c:v>
                </c:pt>
                <c:pt idx="11">
                  <c:v>4.4000000000000004</c:v>
                </c:pt>
                <c:pt idx="12">
                  <c:v>5.9</c:v>
                </c:pt>
                <c:pt idx="13">
                  <c:v>5.3</c:v>
                </c:pt>
              </c:numCache>
            </c:numRef>
          </c:val>
          <c:extLst>
            <c:ext xmlns:c16="http://schemas.microsoft.com/office/drawing/2014/chart" uri="{C3380CC4-5D6E-409C-BE32-E72D297353CC}">
              <c16:uniqueId val="{00000001-5C4E-473D-B4BC-935C511423AF}"/>
            </c:ext>
          </c:extLst>
        </c:ser>
        <c:dLbls>
          <c:showLegendKey val="0"/>
          <c:showVal val="0"/>
          <c:showCatName val="0"/>
          <c:showSerName val="0"/>
          <c:showPercent val="0"/>
          <c:showBubbleSize val="0"/>
        </c:dLbls>
        <c:gapWidth val="150"/>
        <c:shape val="box"/>
        <c:axId val="1167173712"/>
        <c:axId val="834225184"/>
        <c:axId val="0"/>
      </c:bar3DChart>
      <c:catAx>
        <c:axId val="11671737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MX"/>
          </a:p>
        </c:txPr>
        <c:crossAx val="834225184"/>
        <c:crosses val="autoZero"/>
        <c:auto val="1"/>
        <c:lblAlgn val="ctr"/>
        <c:lblOffset val="100"/>
        <c:noMultiLvlLbl val="0"/>
      </c:catAx>
      <c:valAx>
        <c:axId val="8342251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167173712"/>
        <c:crosses val="autoZero"/>
        <c:crossBetween val="between"/>
      </c:valAx>
      <c:spPr>
        <a:noFill/>
        <a:ln>
          <a:noFill/>
        </a:ln>
        <a:effectLst/>
      </c:spPr>
    </c:plotArea>
    <c:legend>
      <c:legendPos val="b"/>
      <c:layout>
        <c:manualLayout>
          <c:xMode val="edge"/>
          <c:yMode val="edge"/>
          <c:x val="0.38495299515174547"/>
          <c:y val="0.93203936441283208"/>
          <c:w val="0.20328435822197832"/>
          <c:h val="5.5880604908328899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MX"/>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accent1"/>
                </a:solidFill>
                <a:latin typeface="+mn-lt"/>
                <a:ea typeface="+mn-ea"/>
                <a:cs typeface="+mn-cs"/>
              </a:defRPr>
            </a:pPr>
            <a:r>
              <a:rPr lang="en-US" sz="2800" b="1" dirty="0">
                <a:solidFill>
                  <a:schemeClr val="accent1"/>
                </a:solidFill>
              </a:rPr>
              <a:t>Weekly hours of unpaid work on population aged 20-59, by own income and sex (13 countries). Last available year.</a:t>
            </a:r>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accent1"/>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7914365671881308E-2"/>
          <c:y val="0.13842523193324752"/>
          <c:w val="0.95927507453875105"/>
          <c:h val="0.616086827798351"/>
        </c:manualLayout>
      </c:layout>
      <c:bar3DChart>
        <c:barDir val="col"/>
        <c:grouping val="clustered"/>
        <c:varyColors val="0"/>
        <c:ser>
          <c:idx val="0"/>
          <c:order val="0"/>
          <c:tx>
            <c:strRef>
              <c:f>'[UN EGM Mexico exceñ cuadros nuevo 12-01-24 2024.xlsx]Sheet1'!$Q$111</c:f>
              <c:strCache>
                <c:ptCount val="1"/>
                <c:pt idx="0">
                  <c:v>Women with income</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lumMod val="50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'[UN EGM Mexico exceñ cuadros nuevo 12-01-24 2024.xlsx]Sheet1'!$P$112:$P$124</c:f>
              <c:strCache>
                <c:ptCount val="13"/>
                <c:pt idx="0">
                  <c:v>Argentina</c:v>
                </c:pt>
                <c:pt idx="1">
                  <c:v>Chile</c:v>
                </c:pt>
                <c:pt idx="2">
                  <c:v>Ecuador</c:v>
                </c:pt>
                <c:pt idx="3">
                  <c:v>Mexico</c:v>
                </c:pt>
                <c:pt idx="4">
                  <c:v>Uruguay</c:v>
                </c:pt>
                <c:pt idx="5">
                  <c:v>El Salvador</c:v>
                </c:pt>
                <c:pt idx="6">
                  <c:v>Costa Rica</c:v>
                </c:pt>
                <c:pt idx="7">
                  <c:v>Peru</c:v>
                </c:pt>
                <c:pt idx="8">
                  <c:v>Colombia</c:v>
                </c:pt>
                <c:pt idx="9">
                  <c:v>Guatemala</c:v>
                </c:pt>
                <c:pt idx="10">
                  <c:v>Honduras</c:v>
                </c:pt>
                <c:pt idx="11">
                  <c:v>Paraguay</c:v>
                </c:pt>
                <c:pt idx="12">
                  <c:v>Brasil</c:v>
                </c:pt>
              </c:strCache>
            </c:strRef>
          </c:cat>
          <c:val>
            <c:numRef>
              <c:f>'[UN EGM Mexico exceñ cuadros nuevo 12-01-24 2024.xlsx]Sheet1'!$Q$112:$Q$124</c:f>
              <c:numCache>
                <c:formatCode>General</c:formatCode>
                <c:ptCount val="13"/>
                <c:pt idx="0">
                  <c:v>47</c:v>
                </c:pt>
                <c:pt idx="1">
                  <c:v>42.5</c:v>
                </c:pt>
                <c:pt idx="2">
                  <c:v>41.6</c:v>
                </c:pt>
                <c:pt idx="3">
                  <c:v>40.6</c:v>
                </c:pt>
                <c:pt idx="4">
                  <c:v>39.700000000000003</c:v>
                </c:pt>
                <c:pt idx="5">
                  <c:v>37.700000000000003</c:v>
                </c:pt>
                <c:pt idx="6">
                  <c:v>37.200000000000003</c:v>
                </c:pt>
                <c:pt idx="7">
                  <c:v>36.299999999999997</c:v>
                </c:pt>
                <c:pt idx="8">
                  <c:v>31.6</c:v>
                </c:pt>
                <c:pt idx="9">
                  <c:v>30.8</c:v>
                </c:pt>
                <c:pt idx="10">
                  <c:v>30.3</c:v>
                </c:pt>
                <c:pt idx="11">
                  <c:v>29.1</c:v>
                </c:pt>
                <c:pt idx="12">
                  <c:v>21.5</c:v>
                </c:pt>
              </c:numCache>
            </c:numRef>
          </c:val>
          <c:extLst>
            <c:ext xmlns:c16="http://schemas.microsoft.com/office/drawing/2014/chart" uri="{C3380CC4-5D6E-409C-BE32-E72D297353CC}">
              <c16:uniqueId val="{00000000-9628-478C-A2B9-800796119827}"/>
            </c:ext>
          </c:extLst>
        </c:ser>
        <c:ser>
          <c:idx val="1"/>
          <c:order val="1"/>
          <c:tx>
            <c:strRef>
              <c:f>'[UN EGM Mexico exceñ cuadros nuevo 12-01-24 2024.xlsx]Sheet1'!$R$111</c:f>
              <c:strCache>
                <c:ptCount val="1"/>
                <c:pt idx="0">
                  <c:v>Men with income</c:v>
                </c:pt>
              </c:strCache>
            </c:strRef>
          </c:tx>
          <c:spPr>
            <a:solidFill>
              <a:schemeClr val="accent2"/>
            </a:solidFill>
            <a:ln>
              <a:noFill/>
            </a:ln>
            <a:effectLst/>
            <a:sp3d/>
          </c:spPr>
          <c:invertIfNegative val="0"/>
          <c:dLbls>
            <c:dLbl>
              <c:idx val="0"/>
              <c:layout>
                <c:manualLayout>
                  <c:x val="7.5284006586037976E-3"/>
                  <c:y val="-3.894365787965959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3C6-4DFB-B927-1D7E75E448A4}"/>
                </c:ext>
              </c:extLst>
            </c:dLbl>
            <c:dLbl>
              <c:idx val="1"/>
              <c:layout>
                <c:manualLayout>
                  <c:x val="9.6793722753477397E-3"/>
                  <c:y val="-3.89436578796588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3C6-4DFB-B927-1D7E75E448A4}"/>
                </c:ext>
              </c:extLst>
            </c:dLbl>
            <c:dLbl>
              <c:idx val="2"/>
              <c:layout>
                <c:manualLayout>
                  <c:x val="5.3774290418598554E-3"/>
                  <c:y val="-5.841548681948903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3C6-4DFB-B927-1D7E75E448A4}"/>
                </c:ext>
              </c:extLst>
            </c:dLbl>
            <c:dLbl>
              <c:idx val="3"/>
              <c:layout>
                <c:manualLayout>
                  <c:x val="6.4529148502318265E-3"/>
                  <c:y val="-7.139588134139424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3C6-4DFB-B927-1D7E75E448A4}"/>
                </c:ext>
              </c:extLst>
            </c:dLbl>
            <c:dLbl>
              <c:idx val="4"/>
              <c:layout>
                <c:manualLayout>
                  <c:x val="7.5284006586037976E-3"/>
                  <c:y val="-5.84154868194883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3C6-4DFB-B927-1D7E75E448A4}"/>
                </c:ext>
              </c:extLst>
            </c:dLbl>
            <c:dLbl>
              <c:idx val="5"/>
              <c:layout>
                <c:manualLayout>
                  <c:x val="2.1509716167439422E-3"/>
                  <c:y val="-5.84154868194883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3C6-4DFB-B927-1D7E75E448A4}"/>
                </c:ext>
              </c:extLst>
            </c:dLbl>
            <c:dLbl>
              <c:idx val="6"/>
              <c:layout>
                <c:manualLayout>
                  <c:x val="9.1416293711617542E-3"/>
                  <c:y val="-7.7886549151879193E-3"/>
                </c:manualLayout>
              </c:layout>
              <c:showLegendKey val="0"/>
              <c:showVal val="1"/>
              <c:showCatName val="0"/>
              <c:showSerName val="0"/>
              <c:showPercent val="0"/>
              <c:showBubbleSize val="0"/>
              <c:extLst>
                <c:ext xmlns:c15="http://schemas.microsoft.com/office/drawing/2012/chart" uri="{CE6537A1-D6FC-4f65-9D91-7224C49458BB}">
                  <c15:layout>
                    <c:manualLayout>
                      <c:w val="3.2743123093923701E-2"/>
                      <c:h val="3.4367778078798962E-2"/>
                    </c:manualLayout>
                  </c15:layout>
                </c:ext>
                <c:ext xmlns:c16="http://schemas.microsoft.com/office/drawing/2014/chart" uri="{C3380CC4-5D6E-409C-BE32-E72D297353CC}">
                  <c16:uniqueId val="{0000000D-E3C6-4DFB-B927-1D7E75E448A4}"/>
                </c:ext>
              </c:extLst>
            </c:dLbl>
            <c:dLbl>
              <c:idx val="7"/>
              <c:layout>
                <c:manualLayout>
                  <c:x val="6.4529148502318265E-3"/>
                  <c:y val="-1.94718289398301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3C6-4DFB-B927-1D7E75E448A4}"/>
                </c:ext>
              </c:extLst>
            </c:dLbl>
            <c:dLbl>
              <c:idx val="8"/>
              <c:layout>
                <c:manualLayout>
                  <c:x val="8.6038864669757686E-3"/>
                  <c:y val="5.84154868194876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E3C6-4DFB-B927-1D7E75E448A4}"/>
                </c:ext>
              </c:extLst>
            </c:dLbl>
            <c:dLbl>
              <c:idx val="9"/>
              <c:layout>
                <c:manualLayout>
                  <c:x val="9.6793722753476617E-3"/>
                  <c:y val="-7.139588134139424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E3C6-4DFB-B927-1D7E75E448A4}"/>
                </c:ext>
              </c:extLst>
            </c:dLbl>
            <c:dLbl>
              <c:idx val="10"/>
              <c:layout>
                <c:manualLayout>
                  <c:x val="6.4529148502318265E-3"/>
                  <c:y val="3.894365787965817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E3C6-4DFB-B927-1D7E75E448A4}"/>
                </c:ext>
              </c:extLst>
            </c:dLbl>
            <c:dLbl>
              <c:idx val="11"/>
              <c:layout>
                <c:manualLayout>
                  <c:x val="7.5284006586036397E-3"/>
                  <c:y val="1.94718289398287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E3C6-4DFB-B927-1D7E75E448A4}"/>
                </c:ext>
              </c:extLst>
            </c:dLbl>
            <c:dLbl>
              <c:idx val="12"/>
              <c:layout>
                <c:manualLayout>
                  <c:x val="1.075485808371971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E3C6-4DFB-B927-1D7E75E448A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lumMod val="50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'[UN EGM Mexico exceñ cuadros nuevo 12-01-24 2024.xlsx]Sheet1'!$P$112:$P$124</c:f>
              <c:strCache>
                <c:ptCount val="13"/>
                <c:pt idx="0">
                  <c:v>Argentina</c:v>
                </c:pt>
                <c:pt idx="1">
                  <c:v>Chile</c:v>
                </c:pt>
                <c:pt idx="2">
                  <c:v>Ecuador</c:v>
                </c:pt>
                <c:pt idx="3">
                  <c:v>Mexico</c:v>
                </c:pt>
                <c:pt idx="4">
                  <c:v>Uruguay</c:v>
                </c:pt>
                <c:pt idx="5">
                  <c:v>El Salvador</c:v>
                </c:pt>
                <c:pt idx="6">
                  <c:v>Costa Rica</c:v>
                </c:pt>
                <c:pt idx="7">
                  <c:v>Peru</c:v>
                </c:pt>
                <c:pt idx="8">
                  <c:v>Colombia</c:v>
                </c:pt>
                <c:pt idx="9">
                  <c:v>Guatemala</c:v>
                </c:pt>
                <c:pt idx="10">
                  <c:v>Honduras</c:v>
                </c:pt>
                <c:pt idx="11">
                  <c:v>Paraguay</c:v>
                </c:pt>
                <c:pt idx="12">
                  <c:v>Brasil</c:v>
                </c:pt>
              </c:strCache>
            </c:strRef>
          </c:cat>
          <c:val>
            <c:numRef>
              <c:f>'[UN EGM Mexico exceñ cuadros nuevo 12-01-24 2024.xlsx]Sheet1'!$R$112:$R$124</c:f>
              <c:numCache>
                <c:formatCode>General</c:formatCode>
                <c:ptCount val="13"/>
                <c:pt idx="0">
                  <c:v>24.5</c:v>
                </c:pt>
                <c:pt idx="1">
                  <c:v>21.1</c:v>
                </c:pt>
                <c:pt idx="2">
                  <c:v>11</c:v>
                </c:pt>
                <c:pt idx="3">
                  <c:v>14.4</c:v>
                </c:pt>
                <c:pt idx="4">
                  <c:v>19.899999999999999</c:v>
                </c:pt>
                <c:pt idx="5">
                  <c:v>18.2</c:v>
                </c:pt>
                <c:pt idx="6">
                  <c:v>16.5</c:v>
                </c:pt>
                <c:pt idx="7">
                  <c:v>16</c:v>
                </c:pt>
                <c:pt idx="8">
                  <c:v>16.399999999999999</c:v>
                </c:pt>
                <c:pt idx="9">
                  <c:v>10.7</c:v>
                </c:pt>
                <c:pt idx="10">
                  <c:v>14.4</c:v>
                </c:pt>
                <c:pt idx="11">
                  <c:v>12.2</c:v>
                </c:pt>
                <c:pt idx="12">
                  <c:v>11.7</c:v>
                </c:pt>
              </c:numCache>
            </c:numRef>
          </c:val>
          <c:extLst>
            <c:ext xmlns:c16="http://schemas.microsoft.com/office/drawing/2014/chart" uri="{C3380CC4-5D6E-409C-BE32-E72D297353CC}">
              <c16:uniqueId val="{00000001-9628-478C-A2B9-800796119827}"/>
            </c:ext>
          </c:extLst>
        </c:ser>
        <c:ser>
          <c:idx val="2"/>
          <c:order val="2"/>
          <c:tx>
            <c:strRef>
              <c:f>'[UN EGM Mexico exceñ cuadros nuevo 12-01-24 2024.xlsx]Sheet1'!$S$111</c:f>
              <c:strCache>
                <c:ptCount val="1"/>
                <c:pt idx="0">
                  <c:v>Women without income</c:v>
                </c:pt>
              </c:strCache>
            </c:strRef>
          </c:tx>
          <c:spPr>
            <a:solidFill>
              <a:schemeClr val="accent5">
                <a:lumMod val="40000"/>
                <a:lumOff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lumMod val="50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'[UN EGM Mexico exceñ cuadros nuevo 12-01-24 2024.xlsx]Sheet1'!$P$112:$P$124</c:f>
              <c:strCache>
                <c:ptCount val="13"/>
                <c:pt idx="0">
                  <c:v>Argentina</c:v>
                </c:pt>
                <c:pt idx="1">
                  <c:v>Chile</c:v>
                </c:pt>
                <c:pt idx="2">
                  <c:v>Ecuador</c:v>
                </c:pt>
                <c:pt idx="3">
                  <c:v>Mexico</c:v>
                </c:pt>
                <c:pt idx="4">
                  <c:v>Uruguay</c:v>
                </c:pt>
                <c:pt idx="5">
                  <c:v>El Salvador</c:v>
                </c:pt>
                <c:pt idx="6">
                  <c:v>Costa Rica</c:v>
                </c:pt>
                <c:pt idx="7">
                  <c:v>Peru</c:v>
                </c:pt>
                <c:pt idx="8">
                  <c:v>Colombia</c:v>
                </c:pt>
                <c:pt idx="9">
                  <c:v>Guatemala</c:v>
                </c:pt>
                <c:pt idx="10">
                  <c:v>Honduras</c:v>
                </c:pt>
                <c:pt idx="11">
                  <c:v>Paraguay</c:v>
                </c:pt>
                <c:pt idx="12">
                  <c:v>Brasil</c:v>
                </c:pt>
              </c:strCache>
            </c:strRef>
          </c:cat>
          <c:val>
            <c:numRef>
              <c:f>'[UN EGM Mexico exceñ cuadros nuevo 12-01-24 2024.xlsx]Sheet1'!$S$112:$S$124</c:f>
              <c:numCache>
                <c:formatCode>General</c:formatCode>
                <c:ptCount val="13"/>
                <c:pt idx="0">
                  <c:v>56.7</c:v>
                </c:pt>
                <c:pt idx="1">
                  <c:v>56.1</c:v>
                </c:pt>
                <c:pt idx="2">
                  <c:v>44.2</c:v>
                </c:pt>
                <c:pt idx="3">
                  <c:v>56.5</c:v>
                </c:pt>
                <c:pt idx="4">
                  <c:v>48.7</c:v>
                </c:pt>
                <c:pt idx="5">
                  <c:v>53.9</c:v>
                </c:pt>
                <c:pt idx="6">
                  <c:v>51.4</c:v>
                </c:pt>
                <c:pt idx="7">
                  <c:v>52.1</c:v>
                </c:pt>
                <c:pt idx="8">
                  <c:v>45.8</c:v>
                </c:pt>
                <c:pt idx="9">
                  <c:v>41.5</c:v>
                </c:pt>
                <c:pt idx="10">
                  <c:v>37</c:v>
                </c:pt>
                <c:pt idx="11">
                  <c:v>36.700000000000003</c:v>
                </c:pt>
                <c:pt idx="12">
                  <c:v>27.8</c:v>
                </c:pt>
              </c:numCache>
            </c:numRef>
          </c:val>
          <c:extLst>
            <c:ext xmlns:c16="http://schemas.microsoft.com/office/drawing/2014/chart" uri="{C3380CC4-5D6E-409C-BE32-E72D297353CC}">
              <c16:uniqueId val="{00000002-9628-478C-A2B9-800796119827}"/>
            </c:ext>
          </c:extLst>
        </c:ser>
        <c:ser>
          <c:idx val="3"/>
          <c:order val="3"/>
          <c:tx>
            <c:strRef>
              <c:f>'[UN EGM Mexico exceñ cuadros nuevo 12-01-24 2024.xlsx]Sheet1'!$T$111</c:f>
              <c:strCache>
                <c:ptCount val="1"/>
                <c:pt idx="0">
                  <c:v>Men without income</c:v>
                </c:pt>
              </c:strCache>
            </c:strRef>
          </c:tx>
          <c:spPr>
            <a:solidFill>
              <a:schemeClr val="accent4"/>
            </a:solidFill>
            <a:ln>
              <a:noFill/>
            </a:ln>
            <a:effectLst/>
            <a:sp3d/>
          </c:spPr>
          <c:invertIfNegative val="0"/>
          <c:dLbls>
            <c:dLbl>
              <c:idx val="0"/>
              <c:layout>
                <c:manualLayout>
                  <c:x val="1.1830343892091682E-2"/>
                  <c:y val="-9.735914469914721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3C6-4DFB-B927-1D7E75E448A4}"/>
                </c:ext>
              </c:extLst>
            </c:dLbl>
            <c:dLbl>
              <c:idx val="1"/>
              <c:layout>
                <c:manualLayout>
                  <c:x val="1.1830343892091682E-2"/>
                  <c:y val="-1.16830973638976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3C6-4DFB-B927-1D7E75E448A4}"/>
                </c:ext>
              </c:extLst>
            </c:dLbl>
            <c:dLbl>
              <c:idx val="2"/>
              <c:layout>
                <c:manualLayout>
                  <c:x val="1.5056801317207595E-2"/>
                  <c:y val="-1.36302802578806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3C6-4DFB-B927-1D7E75E448A4}"/>
                </c:ext>
              </c:extLst>
            </c:dLbl>
            <c:dLbl>
              <c:idx val="3"/>
              <c:layout>
                <c:manualLayout>
                  <c:x val="1.0754858083719711E-2"/>
                  <c:y val="1.947182893982944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3C6-4DFB-B927-1D7E75E448A4}"/>
                </c:ext>
              </c:extLst>
            </c:dLbl>
            <c:dLbl>
              <c:idx val="4"/>
              <c:layout>
                <c:manualLayout>
                  <c:x val="1.0754858083719711E-2"/>
                  <c:y val="-1.16830973638977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3C6-4DFB-B927-1D7E75E448A4}"/>
                </c:ext>
              </c:extLst>
            </c:dLbl>
            <c:dLbl>
              <c:idx val="5"/>
              <c:layout>
                <c:manualLayout>
                  <c:x val="8.6038864669757686E-3"/>
                  <c:y val="-5.84154868194883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3C6-4DFB-B927-1D7E75E448A4}"/>
                </c:ext>
              </c:extLst>
            </c:dLbl>
            <c:dLbl>
              <c:idx val="6"/>
              <c:layout>
                <c:manualLayout>
                  <c:x val="1.7207772933951537E-2"/>
                  <c:y val="-9.735914469914721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3C6-4DFB-B927-1D7E75E448A4}"/>
                </c:ext>
              </c:extLst>
            </c:dLbl>
            <c:dLbl>
              <c:idx val="7"/>
              <c:layout>
                <c:manualLayout>
                  <c:x val="1.3981315508835624E-2"/>
                  <c:y val="-9.735914469914721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3C6-4DFB-B927-1D7E75E448A4}"/>
                </c:ext>
              </c:extLst>
            </c:dLbl>
            <c:dLbl>
              <c:idx val="8"/>
              <c:layout>
                <c:manualLayout>
                  <c:x val="1.8283258742323508E-2"/>
                  <c:y val="-7.78873157593177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3C6-4DFB-B927-1D7E75E448A4}"/>
                </c:ext>
              </c:extLst>
            </c:dLbl>
            <c:dLbl>
              <c:idx val="9"/>
              <c:layout>
                <c:manualLayout>
                  <c:x val="9.6793722753475819E-3"/>
                  <c:y val="-9.735914469914721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E3C6-4DFB-B927-1D7E75E448A4}"/>
                </c:ext>
              </c:extLst>
            </c:dLbl>
            <c:dLbl>
              <c:idx val="10"/>
              <c:layout>
                <c:manualLayout>
                  <c:x val="7.5284006586036397E-3"/>
                  <c:y val="-7.78873157593177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E3C6-4DFB-B927-1D7E75E448A4}"/>
                </c:ext>
              </c:extLst>
            </c:dLbl>
            <c:dLbl>
              <c:idx val="11"/>
              <c:layout>
                <c:manualLayout>
                  <c:x val="9.6793722753477397E-3"/>
                  <c:y val="-7.139588134139424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E3C6-4DFB-B927-1D7E75E448A4}"/>
                </c:ext>
              </c:extLst>
            </c:dLbl>
            <c:dLbl>
              <c:idx val="12"/>
              <c:layout>
                <c:manualLayout>
                  <c:x val="1.2905829700463653E-2"/>
                  <c:y val="-7.78873157593177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E3C6-4DFB-B927-1D7E75E448A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lumMod val="50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'[UN EGM Mexico exceñ cuadros nuevo 12-01-24 2024.xlsx]Sheet1'!$P$112:$P$124</c:f>
              <c:strCache>
                <c:ptCount val="13"/>
                <c:pt idx="0">
                  <c:v>Argentina</c:v>
                </c:pt>
                <c:pt idx="1">
                  <c:v>Chile</c:v>
                </c:pt>
                <c:pt idx="2">
                  <c:v>Ecuador</c:v>
                </c:pt>
                <c:pt idx="3">
                  <c:v>Mexico</c:v>
                </c:pt>
                <c:pt idx="4">
                  <c:v>Uruguay</c:v>
                </c:pt>
                <c:pt idx="5">
                  <c:v>El Salvador</c:v>
                </c:pt>
                <c:pt idx="6">
                  <c:v>Costa Rica</c:v>
                </c:pt>
                <c:pt idx="7">
                  <c:v>Peru</c:v>
                </c:pt>
                <c:pt idx="8">
                  <c:v>Colombia</c:v>
                </c:pt>
                <c:pt idx="9">
                  <c:v>Guatemala</c:v>
                </c:pt>
                <c:pt idx="10">
                  <c:v>Honduras</c:v>
                </c:pt>
                <c:pt idx="11">
                  <c:v>Paraguay</c:v>
                </c:pt>
                <c:pt idx="12">
                  <c:v>Brasil</c:v>
                </c:pt>
              </c:strCache>
            </c:strRef>
          </c:cat>
          <c:val>
            <c:numRef>
              <c:f>'[UN EGM Mexico exceñ cuadros nuevo 12-01-24 2024.xlsx]Sheet1'!$T$112:$T$124</c:f>
              <c:numCache>
                <c:formatCode>General</c:formatCode>
                <c:ptCount val="13"/>
                <c:pt idx="0">
                  <c:v>25.4</c:v>
                </c:pt>
                <c:pt idx="1">
                  <c:v>21.1</c:v>
                </c:pt>
                <c:pt idx="2">
                  <c:v>10.9</c:v>
                </c:pt>
                <c:pt idx="3">
                  <c:v>21</c:v>
                </c:pt>
                <c:pt idx="4">
                  <c:v>19.3</c:v>
                </c:pt>
                <c:pt idx="5">
                  <c:v>25.3</c:v>
                </c:pt>
                <c:pt idx="6">
                  <c:v>20.5</c:v>
                </c:pt>
                <c:pt idx="7">
                  <c:v>18</c:v>
                </c:pt>
                <c:pt idx="8">
                  <c:v>17.8</c:v>
                </c:pt>
                <c:pt idx="9">
                  <c:v>12.8</c:v>
                </c:pt>
                <c:pt idx="10">
                  <c:v>15.7</c:v>
                </c:pt>
                <c:pt idx="11">
                  <c:v>17.2</c:v>
                </c:pt>
                <c:pt idx="12">
                  <c:v>14.8</c:v>
                </c:pt>
              </c:numCache>
            </c:numRef>
          </c:val>
          <c:extLst>
            <c:ext xmlns:c16="http://schemas.microsoft.com/office/drawing/2014/chart" uri="{C3380CC4-5D6E-409C-BE32-E72D297353CC}">
              <c16:uniqueId val="{00000003-9628-478C-A2B9-800796119827}"/>
            </c:ext>
          </c:extLst>
        </c:ser>
        <c:dLbls>
          <c:showLegendKey val="0"/>
          <c:showVal val="0"/>
          <c:showCatName val="0"/>
          <c:showSerName val="0"/>
          <c:showPercent val="0"/>
          <c:showBubbleSize val="0"/>
        </c:dLbls>
        <c:gapWidth val="150"/>
        <c:shape val="box"/>
        <c:axId val="1779087312"/>
        <c:axId val="1776428096"/>
        <c:axId val="0"/>
      </c:bar3DChart>
      <c:catAx>
        <c:axId val="17790873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MX"/>
          </a:p>
        </c:txPr>
        <c:crossAx val="1776428096"/>
        <c:crosses val="autoZero"/>
        <c:auto val="1"/>
        <c:lblAlgn val="ctr"/>
        <c:lblOffset val="100"/>
        <c:noMultiLvlLbl val="0"/>
      </c:catAx>
      <c:valAx>
        <c:axId val="1776428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779087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MX"/>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s-MX" sz="2400" b="1" i="0" u="none" strike="noStrike" kern="1200" spc="0" baseline="0" dirty="0" err="1">
                <a:solidFill>
                  <a:schemeClr val="accent1"/>
                </a:solidFill>
              </a:rPr>
              <a:t>Occupation</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rate</a:t>
            </a:r>
            <a:r>
              <a:rPr lang="es-MX" sz="2400" b="1" i="0" u="none" strike="noStrike" kern="1200" spc="0" baseline="0" dirty="0">
                <a:solidFill>
                  <a:schemeClr val="accent1"/>
                </a:solidFill>
              </a:rPr>
              <a:t> (% </a:t>
            </a:r>
            <a:r>
              <a:rPr lang="es-MX" sz="2400" b="1" i="0" u="none" strike="noStrike" kern="1200" spc="0" baseline="0" dirty="0" err="1">
                <a:solidFill>
                  <a:schemeClr val="accent1"/>
                </a:solidFill>
              </a:rPr>
              <a:t>population</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aged</a:t>
            </a:r>
            <a:r>
              <a:rPr lang="es-MX" sz="2400" b="1" i="0" u="none" strike="noStrike" kern="1200" spc="0" baseline="0" dirty="0">
                <a:solidFill>
                  <a:schemeClr val="accent1"/>
                </a:solidFill>
              </a:rPr>
              <a:t> 20-59 ) </a:t>
            </a:r>
            <a:r>
              <a:rPr lang="es-MX" sz="2400" b="1" i="0" u="none" strike="noStrike" kern="1200" spc="0" baseline="0" dirty="0" err="1">
                <a:solidFill>
                  <a:schemeClr val="accent1"/>
                </a:solidFill>
              </a:rPr>
              <a:t>by</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presence</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of</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children</a:t>
            </a:r>
            <a:r>
              <a:rPr lang="es-MX" sz="2400" b="1" i="0" u="none" strike="noStrike" kern="1200" spc="0" baseline="0" dirty="0">
                <a:solidFill>
                  <a:schemeClr val="accent1"/>
                </a:solidFill>
              </a:rPr>
              <a:t>, 2021 (14 </a:t>
            </a:r>
            <a:r>
              <a:rPr lang="es-MX" sz="2400" b="1" i="0" u="none" strike="noStrike" kern="1200" spc="0" baseline="0" dirty="0" err="1">
                <a:solidFill>
                  <a:schemeClr val="accent1"/>
                </a:solidFill>
              </a:rPr>
              <a:t>countries</a:t>
            </a:r>
            <a:r>
              <a:rPr lang="es-MX" sz="2400" b="1" i="0" u="none" strike="noStrike" kern="1200" spc="0" baseline="0" dirty="0">
                <a:solidFill>
                  <a:schemeClr val="accent1"/>
                </a:solidFill>
              </a:rPr>
              <a:t>)</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barChart>
        <c:barDir val="bar"/>
        <c:grouping val="clustered"/>
        <c:varyColors val="0"/>
        <c:ser>
          <c:idx val="0"/>
          <c:order val="0"/>
          <c:tx>
            <c:strRef>
              <c:f>Hoja1!$C$2</c:f>
              <c:strCache>
                <c:ptCount val="1"/>
                <c:pt idx="0">
                  <c:v>Women + -ch 0-4</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Hoja1!$B$3:$B$16</c:f>
              <c:strCache>
                <c:ptCount val="14"/>
                <c:pt idx="0">
                  <c:v>Uruguay</c:v>
                </c:pt>
                <c:pt idx="1">
                  <c:v>Peru</c:v>
                </c:pt>
                <c:pt idx="2">
                  <c:v>Paraguay</c:v>
                </c:pt>
                <c:pt idx="3">
                  <c:v>Argenitna</c:v>
                </c:pt>
                <c:pt idx="4">
                  <c:v>Bolivia</c:v>
                </c:pt>
                <c:pt idx="5">
                  <c:v>Ecuador</c:v>
                </c:pt>
                <c:pt idx="6">
                  <c:v>Chile</c:v>
                </c:pt>
                <c:pt idx="7">
                  <c:v>Mexico</c:v>
                </c:pt>
                <c:pt idx="8">
                  <c:v>Domin Rep</c:v>
                </c:pt>
                <c:pt idx="9">
                  <c:v>Brasil</c:v>
                </c:pt>
                <c:pt idx="10">
                  <c:v>Panama</c:v>
                </c:pt>
                <c:pt idx="11">
                  <c:v>Colombia</c:v>
                </c:pt>
                <c:pt idx="12">
                  <c:v>El Salvador</c:v>
                </c:pt>
                <c:pt idx="13">
                  <c:v>Costa Rica</c:v>
                </c:pt>
              </c:strCache>
            </c:strRef>
          </c:cat>
          <c:val>
            <c:numRef>
              <c:f>Hoja1!$C$3:$C$16</c:f>
              <c:numCache>
                <c:formatCode>General</c:formatCode>
                <c:ptCount val="14"/>
                <c:pt idx="0">
                  <c:v>66.2</c:v>
                </c:pt>
                <c:pt idx="1">
                  <c:v>62.1</c:v>
                </c:pt>
                <c:pt idx="2">
                  <c:v>58.1</c:v>
                </c:pt>
                <c:pt idx="3">
                  <c:v>56.3</c:v>
                </c:pt>
                <c:pt idx="4">
                  <c:v>54.3</c:v>
                </c:pt>
                <c:pt idx="5">
                  <c:v>53.5</c:v>
                </c:pt>
                <c:pt idx="6">
                  <c:v>52.8</c:v>
                </c:pt>
                <c:pt idx="7">
                  <c:v>51.5</c:v>
                </c:pt>
                <c:pt idx="8">
                  <c:v>51.4</c:v>
                </c:pt>
                <c:pt idx="9">
                  <c:v>47.8</c:v>
                </c:pt>
                <c:pt idx="10">
                  <c:v>47.7</c:v>
                </c:pt>
                <c:pt idx="11">
                  <c:v>45.7</c:v>
                </c:pt>
                <c:pt idx="12">
                  <c:v>43.5</c:v>
                </c:pt>
                <c:pt idx="13">
                  <c:v>42.2</c:v>
                </c:pt>
              </c:numCache>
            </c:numRef>
          </c:val>
          <c:extLst>
            <c:ext xmlns:c16="http://schemas.microsoft.com/office/drawing/2014/chart" uri="{C3380CC4-5D6E-409C-BE32-E72D297353CC}">
              <c16:uniqueId val="{00000000-FC6E-4770-A28C-66CF7E49AB0B}"/>
            </c:ext>
          </c:extLst>
        </c:ser>
        <c:ser>
          <c:idx val="1"/>
          <c:order val="1"/>
          <c:tx>
            <c:strRef>
              <c:f>Hoja1!$D$2</c:f>
              <c:strCache>
                <c:ptCount val="1"/>
                <c:pt idx="0">
                  <c:v>Men + ch 0-4</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Hoja1!$B$3:$B$16</c:f>
              <c:strCache>
                <c:ptCount val="14"/>
                <c:pt idx="0">
                  <c:v>Uruguay</c:v>
                </c:pt>
                <c:pt idx="1">
                  <c:v>Peru</c:v>
                </c:pt>
                <c:pt idx="2">
                  <c:v>Paraguay</c:v>
                </c:pt>
                <c:pt idx="3">
                  <c:v>Argenitna</c:v>
                </c:pt>
                <c:pt idx="4">
                  <c:v>Bolivia</c:v>
                </c:pt>
                <c:pt idx="5">
                  <c:v>Ecuador</c:v>
                </c:pt>
                <c:pt idx="6">
                  <c:v>Chile</c:v>
                </c:pt>
                <c:pt idx="7">
                  <c:v>Mexico</c:v>
                </c:pt>
                <c:pt idx="8">
                  <c:v>Domin Rep</c:v>
                </c:pt>
                <c:pt idx="9">
                  <c:v>Brasil</c:v>
                </c:pt>
                <c:pt idx="10">
                  <c:v>Panama</c:v>
                </c:pt>
                <c:pt idx="11">
                  <c:v>Colombia</c:v>
                </c:pt>
                <c:pt idx="12">
                  <c:v>El Salvador</c:v>
                </c:pt>
                <c:pt idx="13">
                  <c:v>Costa Rica</c:v>
                </c:pt>
              </c:strCache>
            </c:strRef>
          </c:cat>
          <c:val>
            <c:numRef>
              <c:f>Hoja1!$D$3:$D$16</c:f>
              <c:numCache>
                <c:formatCode>General</c:formatCode>
                <c:ptCount val="14"/>
                <c:pt idx="0">
                  <c:v>92.5</c:v>
                </c:pt>
                <c:pt idx="1">
                  <c:v>91.5</c:v>
                </c:pt>
                <c:pt idx="2">
                  <c:v>93.9</c:v>
                </c:pt>
                <c:pt idx="3">
                  <c:v>90</c:v>
                </c:pt>
                <c:pt idx="4">
                  <c:v>93.3</c:v>
                </c:pt>
                <c:pt idx="5">
                  <c:v>92.7</c:v>
                </c:pt>
                <c:pt idx="6">
                  <c:v>82.8</c:v>
                </c:pt>
                <c:pt idx="7">
                  <c:v>92.5</c:v>
                </c:pt>
                <c:pt idx="8">
                  <c:v>92.3</c:v>
                </c:pt>
                <c:pt idx="9">
                  <c:v>84.4</c:v>
                </c:pt>
                <c:pt idx="10">
                  <c:v>85.8</c:v>
                </c:pt>
                <c:pt idx="11">
                  <c:v>87.9</c:v>
                </c:pt>
                <c:pt idx="12">
                  <c:v>89.8</c:v>
                </c:pt>
                <c:pt idx="13">
                  <c:v>88.3</c:v>
                </c:pt>
              </c:numCache>
            </c:numRef>
          </c:val>
          <c:extLst>
            <c:ext xmlns:c16="http://schemas.microsoft.com/office/drawing/2014/chart" uri="{C3380CC4-5D6E-409C-BE32-E72D297353CC}">
              <c16:uniqueId val="{00000001-FC6E-4770-A28C-66CF7E49AB0B}"/>
            </c:ext>
          </c:extLst>
        </c:ser>
        <c:dLbls>
          <c:dLblPos val="outEnd"/>
          <c:showLegendKey val="0"/>
          <c:showVal val="1"/>
          <c:showCatName val="0"/>
          <c:showSerName val="0"/>
          <c:showPercent val="0"/>
          <c:showBubbleSize val="0"/>
        </c:dLbls>
        <c:gapWidth val="182"/>
        <c:axId val="1833159231"/>
        <c:axId val="1835353023"/>
      </c:barChart>
      <c:catAx>
        <c:axId val="183315923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MX"/>
          </a:p>
        </c:txPr>
        <c:crossAx val="1835353023"/>
        <c:crosses val="autoZero"/>
        <c:auto val="1"/>
        <c:lblAlgn val="ctr"/>
        <c:lblOffset val="100"/>
        <c:noMultiLvlLbl val="0"/>
      </c:catAx>
      <c:valAx>
        <c:axId val="183535302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8331592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MX"/>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s-MX" sz="2400" b="1" i="0" u="none" strike="noStrike" kern="1200" spc="0" baseline="0" dirty="0" err="1">
                <a:solidFill>
                  <a:schemeClr val="accent1"/>
                </a:solidFill>
              </a:rPr>
              <a:t>Occupation</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rate</a:t>
            </a:r>
            <a:r>
              <a:rPr lang="es-MX" sz="2400" b="1" i="0" u="none" strike="noStrike" kern="1200" spc="0" baseline="0" dirty="0">
                <a:solidFill>
                  <a:schemeClr val="accent1"/>
                </a:solidFill>
              </a:rPr>
              <a:t> (% </a:t>
            </a:r>
            <a:r>
              <a:rPr lang="es-MX" sz="2400" b="1" i="0" u="none" strike="noStrike" kern="1200" spc="0" baseline="0" dirty="0" err="1">
                <a:solidFill>
                  <a:schemeClr val="accent1"/>
                </a:solidFill>
              </a:rPr>
              <a:t>population</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aged</a:t>
            </a:r>
            <a:r>
              <a:rPr lang="es-MX" sz="2400" b="1" i="0" u="none" strike="noStrike" kern="1200" spc="0" baseline="0" dirty="0">
                <a:solidFill>
                  <a:schemeClr val="accent1"/>
                </a:solidFill>
              </a:rPr>
              <a:t> 20-59 ) </a:t>
            </a:r>
            <a:r>
              <a:rPr lang="es-MX" sz="2400" b="1" i="0" u="none" strike="noStrike" kern="1200" spc="0" baseline="0" dirty="0" err="1">
                <a:solidFill>
                  <a:schemeClr val="accent1"/>
                </a:solidFill>
              </a:rPr>
              <a:t>by</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presence</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of</a:t>
            </a:r>
            <a:r>
              <a:rPr lang="es-MX" sz="2400" b="1" i="0" u="none" strike="noStrike" kern="1200" spc="0" baseline="0" dirty="0">
                <a:solidFill>
                  <a:schemeClr val="accent1"/>
                </a:solidFill>
              </a:rPr>
              <a:t> </a:t>
            </a:r>
            <a:r>
              <a:rPr lang="es-MX" sz="2400" b="1" i="0" u="none" strike="noStrike" kern="1200" spc="0" baseline="0" dirty="0" err="1">
                <a:solidFill>
                  <a:schemeClr val="accent1"/>
                </a:solidFill>
              </a:rPr>
              <a:t>children</a:t>
            </a:r>
            <a:r>
              <a:rPr lang="es-MX" sz="2400" b="1" i="0" u="none" strike="noStrike" kern="1200" spc="0" baseline="0" dirty="0">
                <a:solidFill>
                  <a:schemeClr val="accent1"/>
                </a:solidFill>
              </a:rPr>
              <a:t>, 2021 (14 </a:t>
            </a:r>
            <a:r>
              <a:rPr lang="es-MX" sz="2400" b="1" i="0" u="none" strike="noStrike" kern="1200" spc="0" baseline="0" dirty="0" err="1">
                <a:solidFill>
                  <a:schemeClr val="accent1"/>
                </a:solidFill>
              </a:rPr>
              <a:t>countries</a:t>
            </a:r>
            <a:r>
              <a:rPr lang="es-MX" sz="2000" b="1" i="0" u="none" strike="noStrike" kern="1200" spc="0" baseline="0" dirty="0">
                <a:solidFill>
                  <a:schemeClr val="accent1"/>
                </a:solidFill>
              </a:rPr>
              <a: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barChart>
        <c:barDir val="bar"/>
        <c:grouping val="clustered"/>
        <c:varyColors val="0"/>
        <c:ser>
          <c:idx val="0"/>
          <c:order val="0"/>
          <c:tx>
            <c:strRef>
              <c:f>Hoja2!$C$1</c:f>
              <c:strCache>
                <c:ptCount val="1"/>
                <c:pt idx="0">
                  <c:v>Women + ch 5-15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Hoja2!$B$2:$B$15</c:f>
              <c:strCache>
                <c:ptCount val="14"/>
                <c:pt idx="0">
                  <c:v>Uruguay</c:v>
                </c:pt>
                <c:pt idx="1">
                  <c:v>Peru</c:v>
                </c:pt>
                <c:pt idx="2">
                  <c:v>Paraguay</c:v>
                </c:pt>
                <c:pt idx="3">
                  <c:v>Argenitna</c:v>
                </c:pt>
                <c:pt idx="4">
                  <c:v>Bolivia</c:v>
                </c:pt>
                <c:pt idx="5">
                  <c:v>Ecuador</c:v>
                </c:pt>
                <c:pt idx="6">
                  <c:v>Chile</c:v>
                </c:pt>
                <c:pt idx="7">
                  <c:v>Mexico</c:v>
                </c:pt>
                <c:pt idx="8">
                  <c:v>Domin Rep</c:v>
                </c:pt>
                <c:pt idx="9">
                  <c:v>Brasil</c:v>
                </c:pt>
                <c:pt idx="10">
                  <c:v>Panama</c:v>
                </c:pt>
                <c:pt idx="11">
                  <c:v>Colombia</c:v>
                </c:pt>
                <c:pt idx="12">
                  <c:v>El Salvador</c:v>
                </c:pt>
                <c:pt idx="13">
                  <c:v>Costa Rica</c:v>
                </c:pt>
              </c:strCache>
            </c:strRef>
          </c:cat>
          <c:val>
            <c:numRef>
              <c:f>Hoja2!$C$2:$C$15</c:f>
              <c:numCache>
                <c:formatCode>General</c:formatCode>
                <c:ptCount val="14"/>
                <c:pt idx="0">
                  <c:v>71.400000000000006</c:v>
                </c:pt>
                <c:pt idx="1">
                  <c:v>71.2</c:v>
                </c:pt>
                <c:pt idx="2">
                  <c:v>68</c:v>
                </c:pt>
                <c:pt idx="3">
                  <c:v>66.599999999999994</c:v>
                </c:pt>
                <c:pt idx="4">
                  <c:v>65.599999999999994</c:v>
                </c:pt>
                <c:pt idx="5">
                  <c:v>64.3</c:v>
                </c:pt>
                <c:pt idx="6">
                  <c:v>53.4</c:v>
                </c:pt>
                <c:pt idx="7">
                  <c:v>59.5</c:v>
                </c:pt>
                <c:pt idx="8">
                  <c:v>61.9</c:v>
                </c:pt>
                <c:pt idx="9">
                  <c:v>56.1</c:v>
                </c:pt>
                <c:pt idx="10">
                  <c:v>57.6</c:v>
                </c:pt>
                <c:pt idx="11">
                  <c:v>55.6</c:v>
                </c:pt>
                <c:pt idx="12">
                  <c:v>55.8</c:v>
                </c:pt>
                <c:pt idx="13">
                  <c:v>50.8</c:v>
                </c:pt>
              </c:numCache>
            </c:numRef>
          </c:val>
          <c:extLst>
            <c:ext xmlns:c16="http://schemas.microsoft.com/office/drawing/2014/chart" uri="{C3380CC4-5D6E-409C-BE32-E72D297353CC}">
              <c16:uniqueId val="{00000000-520B-4443-B3E8-EE07C301A46D}"/>
            </c:ext>
          </c:extLst>
        </c:ser>
        <c:ser>
          <c:idx val="1"/>
          <c:order val="1"/>
          <c:tx>
            <c:strRef>
              <c:f>Hoja2!$D$1</c:f>
              <c:strCache>
                <c:ptCount val="1"/>
                <c:pt idx="0">
                  <c:v>Men + ch 5-15</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Hoja2!$B$2:$B$15</c:f>
              <c:strCache>
                <c:ptCount val="14"/>
                <c:pt idx="0">
                  <c:v>Uruguay</c:v>
                </c:pt>
                <c:pt idx="1">
                  <c:v>Peru</c:v>
                </c:pt>
                <c:pt idx="2">
                  <c:v>Paraguay</c:v>
                </c:pt>
                <c:pt idx="3">
                  <c:v>Argenitna</c:v>
                </c:pt>
                <c:pt idx="4">
                  <c:v>Bolivia</c:v>
                </c:pt>
                <c:pt idx="5">
                  <c:v>Ecuador</c:v>
                </c:pt>
                <c:pt idx="6">
                  <c:v>Chile</c:v>
                </c:pt>
                <c:pt idx="7">
                  <c:v>Mexico</c:v>
                </c:pt>
                <c:pt idx="8">
                  <c:v>Domin Rep</c:v>
                </c:pt>
                <c:pt idx="9">
                  <c:v>Brasil</c:v>
                </c:pt>
                <c:pt idx="10">
                  <c:v>Panama</c:v>
                </c:pt>
                <c:pt idx="11">
                  <c:v>Colombia</c:v>
                </c:pt>
                <c:pt idx="12">
                  <c:v>El Salvador</c:v>
                </c:pt>
                <c:pt idx="13">
                  <c:v>Costa Rica</c:v>
                </c:pt>
              </c:strCache>
            </c:strRef>
          </c:cat>
          <c:val>
            <c:numRef>
              <c:f>Hoja2!$D$2:$D$15</c:f>
              <c:numCache>
                <c:formatCode>General</c:formatCode>
                <c:ptCount val="14"/>
                <c:pt idx="0">
                  <c:v>88.8</c:v>
                </c:pt>
                <c:pt idx="1">
                  <c:v>89</c:v>
                </c:pt>
                <c:pt idx="2">
                  <c:v>91.2</c:v>
                </c:pt>
                <c:pt idx="3">
                  <c:v>86.8</c:v>
                </c:pt>
                <c:pt idx="4">
                  <c:v>87.7</c:v>
                </c:pt>
                <c:pt idx="5">
                  <c:v>89.9</c:v>
                </c:pt>
                <c:pt idx="6">
                  <c:v>76.5</c:v>
                </c:pt>
                <c:pt idx="7">
                  <c:v>90.2</c:v>
                </c:pt>
                <c:pt idx="8">
                  <c:v>86.6</c:v>
                </c:pt>
                <c:pt idx="9">
                  <c:v>81.2</c:v>
                </c:pt>
                <c:pt idx="10">
                  <c:v>84.8</c:v>
                </c:pt>
                <c:pt idx="11">
                  <c:v>84.8</c:v>
                </c:pt>
                <c:pt idx="12">
                  <c:v>88.3</c:v>
                </c:pt>
                <c:pt idx="13">
                  <c:v>84.5</c:v>
                </c:pt>
              </c:numCache>
            </c:numRef>
          </c:val>
          <c:extLst>
            <c:ext xmlns:c16="http://schemas.microsoft.com/office/drawing/2014/chart" uri="{C3380CC4-5D6E-409C-BE32-E72D297353CC}">
              <c16:uniqueId val="{00000001-520B-4443-B3E8-EE07C301A46D}"/>
            </c:ext>
          </c:extLst>
        </c:ser>
        <c:dLbls>
          <c:dLblPos val="outEnd"/>
          <c:showLegendKey val="0"/>
          <c:showVal val="1"/>
          <c:showCatName val="0"/>
          <c:showSerName val="0"/>
          <c:showPercent val="0"/>
          <c:showBubbleSize val="0"/>
        </c:dLbls>
        <c:gapWidth val="182"/>
        <c:axId val="1897875407"/>
        <c:axId val="1866852431"/>
      </c:barChart>
      <c:catAx>
        <c:axId val="189787540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MX"/>
          </a:p>
        </c:txPr>
        <c:crossAx val="1866852431"/>
        <c:crosses val="autoZero"/>
        <c:auto val="1"/>
        <c:lblAlgn val="ctr"/>
        <c:lblOffset val="100"/>
        <c:noMultiLvlLbl val="0"/>
      </c:catAx>
      <c:valAx>
        <c:axId val="186685243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8978754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MX"/>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5D39FC-FD46-495B-A064-130FDD14573E}" type="datetimeFigureOut">
              <a:rPr lang="es-MX" smtClean="0"/>
              <a:t>08/04/2024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663240-0830-4EF8-92ED-BC9A19DA8D9C}" type="slidenum">
              <a:rPr lang="es-MX" smtClean="0"/>
              <a:t>‹Nº›</a:t>
            </a:fld>
            <a:endParaRPr lang="es-MX"/>
          </a:p>
        </p:txBody>
      </p:sp>
    </p:spTree>
    <p:extLst>
      <p:ext uri="{BB962C8B-B14F-4D97-AF65-F5344CB8AC3E}">
        <p14:creationId xmlns:p14="http://schemas.microsoft.com/office/powerpoint/2010/main" val="2530670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200" b="0" dirty="0">
              <a:solidFill>
                <a:schemeClr val="accent1"/>
              </a:solidFill>
            </a:endParaRPr>
          </a:p>
          <a:p>
            <a:endParaRPr lang="es-MX" b="0"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2</a:t>
            </a:fld>
            <a:endParaRPr lang="es-MX"/>
          </a:p>
        </p:txBody>
      </p:sp>
    </p:spTree>
    <p:extLst>
      <p:ext uri="{BB962C8B-B14F-4D97-AF65-F5344CB8AC3E}">
        <p14:creationId xmlns:p14="http://schemas.microsoft.com/office/powerpoint/2010/main" val="3785593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None/>
            </a:pPr>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14</a:t>
            </a:fld>
            <a:endParaRPr lang="es-MX"/>
          </a:p>
        </p:txBody>
      </p:sp>
    </p:spTree>
    <p:extLst>
      <p:ext uri="{BB962C8B-B14F-4D97-AF65-F5344CB8AC3E}">
        <p14:creationId xmlns:p14="http://schemas.microsoft.com/office/powerpoint/2010/main" val="3173645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228600" indent="-228600">
              <a:buAutoNum type="arabicPeriod"/>
            </a:pPr>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15</a:t>
            </a:fld>
            <a:endParaRPr lang="es-MX"/>
          </a:p>
        </p:txBody>
      </p:sp>
    </p:spTree>
    <p:extLst>
      <p:ext uri="{BB962C8B-B14F-4D97-AF65-F5344CB8AC3E}">
        <p14:creationId xmlns:p14="http://schemas.microsoft.com/office/powerpoint/2010/main" val="249354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16</a:t>
            </a:fld>
            <a:endParaRPr lang="es-MX"/>
          </a:p>
        </p:txBody>
      </p:sp>
    </p:spTree>
    <p:extLst>
      <p:ext uri="{BB962C8B-B14F-4D97-AF65-F5344CB8AC3E}">
        <p14:creationId xmlns:p14="http://schemas.microsoft.com/office/powerpoint/2010/main" val="1252321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p>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17</a:t>
            </a:fld>
            <a:endParaRPr lang="es-MX"/>
          </a:p>
        </p:txBody>
      </p:sp>
    </p:spTree>
    <p:extLst>
      <p:ext uri="{BB962C8B-B14F-4D97-AF65-F5344CB8AC3E}">
        <p14:creationId xmlns:p14="http://schemas.microsoft.com/office/powerpoint/2010/main" val="272687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None/>
            </a:pPr>
            <a:endParaRPr lang="es-MX" dirty="0"/>
          </a:p>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18</a:t>
            </a:fld>
            <a:endParaRPr lang="es-MX"/>
          </a:p>
        </p:txBody>
      </p:sp>
    </p:spTree>
    <p:extLst>
      <p:ext uri="{BB962C8B-B14F-4D97-AF65-F5344CB8AC3E}">
        <p14:creationId xmlns:p14="http://schemas.microsoft.com/office/powerpoint/2010/main" val="3103377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19</a:t>
            </a:fld>
            <a:endParaRPr lang="es-MX"/>
          </a:p>
        </p:txBody>
      </p:sp>
    </p:spTree>
    <p:extLst>
      <p:ext uri="{BB962C8B-B14F-4D97-AF65-F5344CB8AC3E}">
        <p14:creationId xmlns:p14="http://schemas.microsoft.com/office/powerpoint/2010/main" val="311637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s-MX" dirty="0"/>
          </a:p>
          <a:p>
            <a:endParaRPr lang="es-MX" dirty="0"/>
          </a:p>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20</a:t>
            </a:fld>
            <a:endParaRPr lang="es-MX"/>
          </a:p>
        </p:txBody>
      </p:sp>
    </p:spTree>
    <p:extLst>
      <p:ext uri="{BB962C8B-B14F-4D97-AF65-F5344CB8AC3E}">
        <p14:creationId xmlns:p14="http://schemas.microsoft.com/office/powerpoint/2010/main" val="872128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None/>
            </a:pPr>
            <a:endParaRPr lang="es-MX" sz="1200" b="0" dirty="0"/>
          </a:p>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21</a:t>
            </a:fld>
            <a:endParaRPr lang="es-MX"/>
          </a:p>
        </p:txBody>
      </p:sp>
    </p:spTree>
    <p:extLst>
      <p:ext uri="{BB962C8B-B14F-4D97-AF65-F5344CB8AC3E}">
        <p14:creationId xmlns:p14="http://schemas.microsoft.com/office/powerpoint/2010/main" val="1994840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22</a:t>
            </a:fld>
            <a:endParaRPr lang="es-MX"/>
          </a:p>
        </p:txBody>
      </p:sp>
    </p:spTree>
    <p:extLst>
      <p:ext uri="{BB962C8B-B14F-4D97-AF65-F5344CB8AC3E}">
        <p14:creationId xmlns:p14="http://schemas.microsoft.com/office/powerpoint/2010/main" val="3591326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24</a:t>
            </a:fld>
            <a:endParaRPr lang="es-MX"/>
          </a:p>
        </p:txBody>
      </p:sp>
    </p:spTree>
    <p:extLst>
      <p:ext uri="{BB962C8B-B14F-4D97-AF65-F5344CB8AC3E}">
        <p14:creationId xmlns:p14="http://schemas.microsoft.com/office/powerpoint/2010/main" val="1933281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3</a:t>
            </a:fld>
            <a:endParaRPr lang="es-MX"/>
          </a:p>
        </p:txBody>
      </p:sp>
    </p:spTree>
    <p:extLst>
      <p:ext uri="{BB962C8B-B14F-4D97-AF65-F5344CB8AC3E}">
        <p14:creationId xmlns:p14="http://schemas.microsoft.com/office/powerpoint/2010/main" val="7820185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26</a:t>
            </a:fld>
            <a:endParaRPr lang="es-MX"/>
          </a:p>
        </p:txBody>
      </p:sp>
    </p:spTree>
    <p:extLst>
      <p:ext uri="{BB962C8B-B14F-4D97-AF65-F5344CB8AC3E}">
        <p14:creationId xmlns:p14="http://schemas.microsoft.com/office/powerpoint/2010/main" val="2264350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28</a:t>
            </a:fld>
            <a:endParaRPr lang="es-MX"/>
          </a:p>
        </p:txBody>
      </p:sp>
    </p:spTree>
    <p:extLst>
      <p:ext uri="{BB962C8B-B14F-4D97-AF65-F5344CB8AC3E}">
        <p14:creationId xmlns:p14="http://schemas.microsoft.com/office/powerpoint/2010/main" val="3806926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30</a:t>
            </a:fld>
            <a:endParaRPr lang="es-MX"/>
          </a:p>
        </p:txBody>
      </p:sp>
    </p:spTree>
    <p:extLst>
      <p:ext uri="{BB962C8B-B14F-4D97-AF65-F5344CB8AC3E}">
        <p14:creationId xmlns:p14="http://schemas.microsoft.com/office/powerpoint/2010/main" val="41766879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32</a:t>
            </a:fld>
            <a:endParaRPr lang="es-MX"/>
          </a:p>
        </p:txBody>
      </p:sp>
    </p:spTree>
    <p:extLst>
      <p:ext uri="{BB962C8B-B14F-4D97-AF65-F5344CB8AC3E}">
        <p14:creationId xmlns:p14="http://schemas.microsoft.com/office/powerpoint/2010/main" val="25460563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34</a:t>
            </a:fld>
            <a:endParaRPr lang="es-MX"/>
          </a:p>
        </p:txBody>
      </p:sp>
    </p:spTree>
    <p:extLst>
      <p:ext uri="{BB962C8B-B14F-4D97-AF65-F5344CB8AC3E}">
        <p14:creationId xmlns:p14="http://schemas.microsoft.com/office/powerpoint/2010/main" val="25690644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35</a:t>
            </a:fld>
            <a:endParaRPr lang="es-MX"/>
          </a:p>
        </p:txBody>
      </p:sp>
    </p:spTree>
    <p:extLst>
      <p:ext uri="{BB962C8B-B14F-4D97-AF65-F5344CB8AC3E}">
        <p14:creationId xmlns:p14="http://schemas.microsoft.com/office/powerpoint/2010/main" val="215038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a:p>
            <a:endParaRPr lang="es-MX" b="0"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36</a:t>
            </a:fld>
            <a:endParaRPr lang="es-MX"/>
          </a:p>
        </p:txBody>
      </p:sp>
    </p:spTree>
    <p:extLst>
      <p:ext uri="{BB962C8B-B14F-4D97-AF65-F5344CB8AC3E}">
        <p14:creationId xmlns:p14="http://schemas.microsoft.com/office/powerpoint/2010/main" val="20951684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200" b="0" dirty="0">
              <a:solidFill>
                <a:schemeClr val="accent1"/>
              </a:solidFill>
            </a:endParaRPr>
          </a:p>
          <a:p>
            <a:endParaRPr lang="es-MX" b="0"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37</a:t>
            </a:fld>
            <a:endParaRPr lang="es-MX"/>
          </a:p>
        </p:txBody>
      </p:sp>
    </p:spTree>
    <p:extLst>
      <p:ext uri="{BB962C8B-B14F-4D97-AF65-F5344CB8AC3E}">
        <p14:creationId xmlns:p14="http://schemas.microsoft.com/office/powerpoint/2010/main" val="41848074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a:p>
            <a:endParaRPr lang="es-MX" dirty="0"/>
          </a:p>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38</a:t>
            </a:fld>
            <a:endParaRPr lang="es-MX"/>
          </a:p>
        </p:txBody>
      </p:sp>
    </p:spTree>
    <p:extLst>
      <p:ext uri="{BB962C8B-B14F-4D97-AF65-F5344CB8AC3E}">
        <p14:creationId xmlns:p14="http://schemas.microsoft.com/office/powerpoint/2010/main" val="34625444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39</a:t>
            </a:fld>
            <a:endParaRPr lang="es-MX"/>
          </a:p>
        </p:txBody>
      </p:sp>
    </p:spTree>
    <p:extLst>
      <p:ext uri="{BB962C8B-B14F-4D97-AF65-F5344CB8AC3E}">
        <p14:creationId xmlns:p14="http://schemas.microsoft.com/office/powerpoint/2010/main" val="1342222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200" b="0" dirty="0">
              <a:solidFill>
                <a:schemeClr val="accent1"/>
              </a:solidFill>
            </a:endParaRPr>
          </a:p>
        </p:txBody>
      </p:sp>
      <p:sp>
        <p:nvSpPr>
          <p:cNvPr id="4" name="Marcador de número de diapositiva 3"/>
          <p:cNvSpPr>
            <a:spLocks noGrp="1"/>
          </p:cNvSpPr>
          <p:nvPr>
            <p:ph type="sldNum" sz="quarter" idx="5"/>
          </p:nvPr>
        </p:nvSpPr>
        <p:spPr/>
        <p:txBody>
          <a:bodyPr/>
          <a:lstStyle/>
          <a:p>
            <a:fld id="{79663240-0830-4EF8-92ED-BC9A19DA8D9C}" type="slidenum">
              <a:rPr lang="es-MX" smtClean="0"/>
              <a:t>4</a:t>
            </a:fld>
            <a:endParaRPr lang="es-MX"/>
          </a:p>
        </p:txBody>
      </p:sp>
    </p:spTree>
    <p:extLst>
      <p:ext uri="{BB962C8B-B14F-4D97-AF65-F5344CB8AC3E}">
        <p14:creationId xmlns:p14="http://schemas.microsoft.com/office/powerpoint/2010/main" val="3478062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40</a:t>
            </a:fld>
            <a:endParaRPr lang="es-MX"/>
          </a:p>
        </p:txBody>
      </p:sp>
    </p:spTree>
    <p:extLst>
      <p:ext uri="{BB962C8B-B14F-4D97-AF65-F5344CB8AC3E}">
        <p14:creationId xmlns:p14="http://schemas.microsoft.com/office/powerpoint/2010/main" val="3072887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41</a:t>
            </a:fld>
            <a:endParaRPr lang="es-MX"/>
          </a:p>
        </p:txBody>
      </p:sp>
    </p:spTree>
    <p:extLst>
      <p:ext uri="{BB962C8B-B14F-4D97-AF65-F5344CB8AC3E}">
        <p14:creationId xmlns:p14="http://schemas.microsoft.com/office/powerpoint/2010/main" val="26872803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42</a:t>
            </a:fld>
            <a:endParaRPr lang="es-MX"/>
          </a:p>
        </p:txBody>
      </p:sp>
    </p:spTree>
    <p:extLst>
      <p:ext uri="{BB962C8B-B14F-4D97-AF65-F5344CB8AC3E}">
        <p14:creationId xmlns:p14="http://schemas.microsoft.com/office/powerpoint/2010/main" val="641573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5</a:t>
            </a:fld>
            <a:endParaRPr lang="es-MX"/>
          </a:p>
        </p:txBody>
      </p:sp>
    </p:spTree>
    <p:extLst>
      <p:ext uri="{BB962C8B-B14F-4D97-AF65-F5344CB8AC3E}">
        <p14:creationId xmlns:p14="http://schemas.microsoft.com/office/powerpoint/2010/main" val="2197031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None/>
            </a:pPr>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6</a:t>
            </a:fld>
            <a:endParaRPr lang="es-MX"/>
          </a:p>
        </p:txBody>
      </p:sp>
    </p:spTree>
    <p:extLst>
      <p:ext uri="{BB962C8B-B14F-4D97-AF65-F5344CB8AC3E}">
        <p14:creationId xmlns:p14="http://schemas.microsoft.com/office/powerpoint/2010/main" val="917879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dirty="0"/>
          </a:p>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7</a:t>
            </a:fld>
            <a:endParaRPr lang="es-MX"/>
          </a:p>
        </p:txBody>
      </p:sp>
    </p:spTree>
    <p:extLst>
      <p:ext uri="{BB962C8B-B14F-4D97-AF65-F5344CB8AC3E}">
        <p14:creationId xmlns:p14="http://schemas.microsoft.com/office/powerpoint/2010/main" val="4203121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9</a:t>
            </a:fld>
            <a:endParaRPr lang="es-MX"/>
          </a:p>
        </p:txBody>
      </p:sp>
    </p:spTree>
    <p:extLst>
      <p:ext uri="{BB962C8B-B14F-4D97-AF65-F5344CB8AC3E}">
        <p14:creationId xmlns:p14="http://schemas.microsoft.com/office/powerpoint/2010/main" val="2028618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11</a:t>
            </a:fld>
            <a:endParaRPr lang="es-MX"/>
          </a:p>
        </p:txBody>
      </p:sp>
    </p:spTree>
    <p:extLst>
      <p:ext uri="{BB962C8B-B14F-4D97-AF65-F5344CB8AC3E}">
        <p14:creationId xmlns:p14="http://schemas.microsoft.com/office/powerpoint/2010/main" val="1606795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b="0" dirty="0"/>
          </a:p>
        </p:txBody>
      </p:sp>
      <p:sp>
        <p:nvSpPr>
          <p:cNvPr id="4" name="Marcador de número de diapositiva 3"/>
          <p:cNvSpPr>
            <a:spLocks noGrp="1"/>
          </p:cNvSpPr>
          <p:nvPr>
            <p:ph type="sldNum" sz="quarter" idx="5"/>
          </p:nvPr>
        </p:nvSpPr>
        <p:spPr/>
        <p:txBody>
          <a:bodyPr/>
          <a:lstStyle/>
          <a:p>
            <a:fld id="{79663240-0830-4EF8-92ED-BC9A19DA8D9C}" type="slidenum">
              <a:rPr lang="es-MX" smtClean="0"/>
              <a:t>13</a:t>
            </a:fld>
            <a:endParaRPr lang="es-MX"/>
          </a:p>
        </p:txBody>
      </p:sp>
    </p:spTree>
    <p:extLst>
      <p:ext uri="{BB962C8B-B14F-4D97-AF65-F5344CB8AC3E}">
        <p14:creationId xmlns:p14="http://schemas.microsoft.com/office/powerpoint/2010/main" val="1040112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56EBEA-9FFC-B81B-F230-2AB2EC125E0B}"/>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CD68D595-57FE-6604-2A5A-CB79AF115C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6432159F-AB0F-B29F-90BE-400C17003E28}"/>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5" name="Marcador de pie de página 4">
            <a:extLst>
              <a:ext uri="{FF2B5EF4-FFF2-40B4-BE49-F238E27FC236}">
                <a16:creationId xmlns:a16="http://schemas.microsoft.com/office/drawing/2014/main" id="{631B0FE7-1A00-B97A-E706-196090EBF4C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4A875A5-5181-BB5A-6D79-66227A0161D9}"/>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2567728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C0F451-4C1C-6339-8398-3C7DD894414B}"/>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2F7C4D86-ADE8-DF17-4C21-FC7050CDBF6C}"/>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4C5F8AA3-E7F1-80FD-0B56-501CAA367D4D}"/>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5" name="Marcador de pie de página 4">
            <a:extLst>
              <a:ext uri="{FF2B5EF4-FFF2-40B4-BE49-F238E27FC236}">
                <a16:creationId xmlns:a16="http://schemas.microsoft.com/office/drawing/2014/main" id="{A8FA956A-5124-13F6-8482-288A3A9D72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0FA0330-7FFD-F12F-3331-C7B21285476F}"/>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1764588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0D624D3-F251-FE58-E22C-47734343605A}"/>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2BEA3F57-ADAA-75D4-95C8-1BE44503624D}"/>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FCFB1F7A-A92B-F1A2-7BA2-B513AF17C2BE}"/>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5" name="Marcador de pie de página 4">
            <a:extLst>
              <a:ext uri="{FF2B5EF4-FFF2-40B4-BE49-F238E27FC236}">
                <a16:creationId xmlns:a16="http://schemas.microsoft.com/office/drawing/2014/main" id="{ED49C552-CF77-73CD-734D-1B43FAC0419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E92A5B9-DE19-FCA0-34BB-2906F222F5BF}"/>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1781651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3E84FF-894D-BE76-65C8-2497C428C5D6}"/>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1895F452-0E8D-E75A-93DB-0F16FF2BFB78}"/>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DE84462A-AA1C-D7D9-298D-F2EED6E1ABDD}"/>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5" name="Marcador de pie de página 4">
            <a:extLst>
              <a:ext uri="{FF2B5EF4-FFF2-40B4-BE49-F238E27FC236}">
                <a16:creationId xmlns:a16="http://schemas.microsoft.com/office/drawing/2014/main" id="{DB102A30-1A21-C8A2-E33A-52A1BEA0E16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4675EB2-1A88-2129-0BFB-9BF6D9520B8D}"/>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2426930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8C8427-61D9-BA31-92DE-518526C10C1F}"/>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A5FF680A-9B8E-3108-9799-A393D12C24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78968BE2-3C9D-965B-05B4-811C2BC7E9FF}"/>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5" name="Marcador de pie de página 4">
            <a:extLst>
              <a:ext uri="{FF2B5EF4-FFF2-40B4-BE49-F238E27FC236}">
                <a16:creationId xmlns:a16="http://schemas.microsoft.com/office/drawing/2014/main" id="{A5793ACB-3B3C-288E-E297-382F182C30E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4DD9C53-953E-6A40-E077-8C42BDCB8C63}"/>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4176765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F7503-5BA1-DC08-ED24-731228AFDCA3}"/>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DFF9CD5A-922B-2B07-2328-D9907312927C}"/>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15AFEB3F-5682-5023-D9AE-7E01BF0E0996}"/>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FEFE13E9-B37B-3222-E100-FC29145652F7}"/>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6" name="Marcador de pie de página 5">
            <a:extLst>
              <a:ext uri="{FF2B5EF4-FFF2-40B4-BE49-F238E27FC236}">
                <a16:creationId xmlns:a16="http://schemas.microsoft.com/office/drawing/2014/main" id="{544CE02C-D2EA-D6E1-3E80-9F76E4ECC45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AA1AAE6-4B2F-02D7-F3F1-07E9CDA86C5D}"/>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1142490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68EDF7-17E7-889E-4C66-A26B108E108B}"/>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470DFA53-CD61-32F7-7CF2-DEAA867152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06F5A073-47D9-9968-F9A4-5A336B864DF9}"/>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816BCE91-2937-4F30-3EDF-6442E932B7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9B5E72BC-BC21-9610-5A6E-FF8B3F018FAC}"/>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B66485C0-7B2B-7C07-8043-AC63CB54343D}"/>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8" name="Marcador de pie de página 7">
            <a:extLst>
              <a:ext uri="{FF2B5EF4-FFF2-40B4-BE49-F238E27FC236}">
                <a16:creationId xmlns:a16="http://schemas.microsoft.com/office/drawing/2014/main" id="{F72D5A4C-08B1-1528-3DA4-9F06B779381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07ABF43-78A4-3DE2-C14C-F0C651DB0145}"/>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380157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B64856-1328-5DC9-704C-B2B6E451D01F}"/>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C3B9956D-9D7F-8755-BF8C-E8387E738C2A}"/>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4" name="Marcador de pie de página 3">
            <a:extLst>
              <a:ext uri="{FF2B5EF4-FFF2-40B4-BE49-F238E27FC236}">
                <a16:creationId xmlns:a16="http://schemas.microsoft.com/office/drawing/2014/main" id="{F6F80D47-267E-AC00-652F-97FDC7535D9C}"/>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72F2DB86-EC16-3254-BEA5-E364EFAA1986}"/>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2573064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7F3D42E-3141-6FF1-4BFB-61F8A0481BA7}"/>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3" name="Marcador de pie de página 2">
            <a:extLst>
              <a:ext uri="{FF2B5EF4-FFF2-40B4-BE49-F238E27FC236}">
                <a16:creationId xmlns:a16="http://schemas.microsoft.com/office/drawing/2014/main" id="{91211BEB-6F1D-3D00-7585-AD698D2DFA8E}"/>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1B9DC04-5B41-EC78-8825-C720F835EBA1}"/>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3280526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3656B6-926F-2F5B-EA88-8F5EE2CC114C}"/>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3561E29B-7E9C-4935-6CB1-A041F4141E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EFF90418-8C9C-56A9-FB88-8B22844C33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02B57FA5-EE8D-7CD3-283E-D5B7E1C0B78D}"/>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6" name="Marcador de pie de página 5">
            <a:extLst>
              <a:ext uri="{FF2B5EF4-FFF2-40B4-BE49-F238E27FC236}">
                <a16:creationId xmlns:a16="http://schemas.microsoft.com/office/drawing/2014/main" id="{FB278B1A-A7E8-361E-85E4-213EBD4B505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5AD65AE-6E98-B272-D0AE-BC651072615A}"/>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419947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B9D43-449E-3472-736D-92AEA148ADCD}"/>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6C01C0DD-3A5C-4829-673A-DF2C7970CF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EBFF5D26-5B83-0BCE-BE01-098916255F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8FCE8006-6B73-C935-7161-92C104220090}"/>
              </a:ext>
            </a:extLst>
          </p:cNvPr>
          <p:cNvSpPr>
            <a:spLocks noGrp="1"/>
          </p:cNvSpPr>
          <p:nvPr>
            <p:ph type="dt" sz="half" idx="10"/>
          </p:nvPr>
        </p:nvSpPr>
        <p:spPr/>
        <p:txBody>
          <a:bodyPr/>
          <a:lstStyle/>
          <a:p>
            <a:fld id="{2FB940BA-D026-4303-BBEC-CFD2B236834F}" type="datetimeFigureOut">
              <a:rPr lang="es-MX" smtClean="0"/>
              <a:t>08/04/2024</a:t>
            </a:fld>
            <a:endParaRPr lang="es-MX"/>
          </a:p>
        </p:txBody>
      </p:sp>
      <p:sp>
        <p:nvSpPr>
          <p:cNvPr id="6" name="Marcador de pie de página 5">
            <a:extLst>
              <a:ext uri="{FF2B5EF4-FFF2-40B4-BE49-F238E27FC236}">
                <a16:creationId xmlns:a16="http://schemas.microsoft.com/office/drawing/2014/main" id="{67358B18-FCDD-EA37-9071-27E65885B69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34EA5C9-1874-A705-2349-B75077EE33F4}"/>
              </a:ext>
            </a:extLst>
          </p:cNvPr>
          <p:cNvSpPr>
            <a:spLocks noGrp="1"/>
          </p:cNvSpPr>
          <p:nvPr>
            <p:ph type="sldNum" sz="quarter" idx="12"/>
          </p:nvPr>
        </p:nvSpPr>
        <p:spPr/>
        <p:txBody>
          <a:bodyPr/>
          <a:lstStyle/>
          <a:p>
            <a:fld id="{C1C1810F-BFCE-47E0-8B20-5C8493515F58}" type="slidenum">
              <a:rPr lang="es-MX" smtClean="0"/>
              <a:t>‹Nº›</a:t>
            </a:fld>
            <a:endParaRPr lang="es-MX"/>
          </a:p>
        </p:txBody>
      </p:sp>
    </p:spTree>
    <p:extLst>
      <p:ext uri="{BB962C8B-B14F-4D97-AF65-F5344CB8AC3E}">
        <p14:creationId xmlns:p14="http://schemas.microsoft.com/office/powerpoint/2010/main" val="240865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A2B6817-49F3-686E-44E4-6ACBD94A1C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EF11AD9D-3E20-92FF-6E7E-EEA48B4FF5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CF0440E-4E5C-EF59-93A4-817A48B166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940BA-D026-4303-BBEC-CFD2B236834F}" type="datetimeFigureOut">
              <a:rPr lang="es-MX" smtClean="0"/>
              <a:t>08/04/2024</a:t>
            </a:fld>
            <a:endParaRPr lang="es-MX"/>
          </a:p>
        </p:txBody>
      </p:sp>
      <p:sp>
        <p:nvSpPr>
          <p:cNvPr id="5" name="Marcador de pie de página 4">
            <a:extLst>
              <a:ext uri="{FF2B5EF4-FFF2-40B4-BE49-F238E27FC236}">
                <a16:creationId xmlns:a16="http://schemas.microsoft.com/office/drawing/2014/main" id="{4D933A54-7C7B-DA45-EAF6-3F1168C1F3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B28ADE4-A84F-54BE-845E-38AE1112A3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1810F-BFCE-47E0-8B20-5C8493515F58}" type="slidenum">
              <a:rPr lang="es-MX" smtClean="0"/>
              <a:t>‹Nº›</a:t>
            </a:fld>
            <a:endParaRPr lang="es-MX"/>
          </a:p>
        </p:txBody>
      </p:sp>
    </p:spTree>
    <p:extLst>
      <p:ext uri="{BB962C8B-B14F-4D97-AF65-F5344CB8AC3E}">
        <p14:creationId xmlns:p14="http://schemas.microsoft.com/office/powerpoint/2010/main" val="99128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statistics.cepal.org/portal/cepalstat/index.html?lang=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D91EEA-4D7F-7351-DDB7-0E800993B12F}"/>
              </a:ext>
            </a:extLst>
          </p:cNvPr>
          <p:cNvSpPr>
            <a:spLocks noGrp="1"/>
          </p:cNvSpPr>
          <p:nvPr>
            <p:ph type="ctrTitle"/>
          </p:nvPr>
        </p:nvSpPr>
        <p:spPr>
          <a:xfrm>
            <a:off x="1524000" y="613691"/>
            <a:ext cx="9144000" cy="2221563"/>
          </a:xfrm>
        </p:spPr>
        <p:txBody>
          <a:bodyPr>
            <a:normAutofit fontScale="90000"/>
          </a:bodyPr>
          <a:lstStyle/>
          <a:p>
            <a:pPr algn="r"/>
            <a:r>
              <a:rPr lang="en-US" sz="3200" dirty="0">
                <a:solidFill>
                  <a:schemeClr val="accent1"/>
                </a:solidFill>
                <a:latin typeface="+mn-lt"/>
                <a:ea typeface="DengXian" panose="020B0503020204020204" pitchFamily="2" charset="-122"/>
              </a:rPr>
              <a:t>F</a:t>
            </a:r>
            <a:r>
              <a:rPr lang="en-US" sz="3200" dirty="0">
                <a:solidFill>
                  <a:schemeClr val="accent1"/>
                </a:solidFill>
                <a:effectLst/>
                <a:latin typeface="+mn-lt"/>
                <a:ea typeface="DengXian" panose="020B0503020204020204" pitchFamily="2" charset="-122"/>
              </a:rPr>
              <a:t>amilia – </a:t>
            </a:r>
            <a:r>
              <a:rPr lang="en-US" sz="3200" dirty="0" err="1">
                <a:solidFill>
                  <a:schemeClr val="accent1"/>
                </a:solidFill>
                <a:latin typeface="+mn-lt"/>
                <a:ea typeface="DengXian" panose="020B0503020204020204" pitchFamily="2" charset="-122"/>
              </a:rPr>
              <a:t>trabajo</a:t>
            </a:r>
            <a:r>
              <a:rPr lang="en-US" sz="3200" dirty="0">
                <a:solidFill>
                  <a:schemeClr val="accent1"/>
                </a:solidFill>
                <a:latin typeface="+mn-lt"/>
                <a:ea typeface="DengXian" panose="020B0503020204020204" pitchFamily="2" charset="-122"/>
              </a:rPr>
              <a:t> - </a:t>
            </a:r>
            <a:r>
              <a:rPr lang="en-US" sz="3200" dirty="0" err="1">
                <a:solidFill>
                  <a:schemeClr val="accent1"/>
                </a:solidFill>
                <a:latin typeface="+mn-lt"/>
                <a:ea typeface="DengXian" panose="020B0503020204020204" pitchFamily="2" charset="-122"/>
              </a:rPr>
              <a:t>cuidados</a:t>
            </a:r>
            <a:r>
              <a:rPr lang="en-US" sz="3200" dirty="0">
                <a:solidFill>
                  <a:schemeClr val="accent1"/>
                </a:solidFill>
                <a:latin typeface="+mn-lt"/>
                <a:ea typeface="DengXian" panose="020B0503020204020204" pitchFamily="2" charset="-122"/>
              </a:rPr>
              <a:t>, </a:t>
            </a:r>
            <a:r>
              <a:rPr lang="en-US" sz="3200" dirty="0" err="1">
                <a:solidFill>
                  <a:schemeClr val="accent1"/>
                </a:solidFill>
                <a:latin typeface="+mn-lt"/>
                <a:ea typeface="DengXian" panose="020B0503020204020204" pitchFamily="2" charset="-122"/>
              </a:rPr>
              <a:t>igualdad</a:t>
            </a:r>
            <a:r>
              <a:rPr lang="en-US" sz="3200" dirty="0">
                <a:solidFill>
                  <a:schemeClr val="accent1"/>
                </a:solidFill>
                <a:latin typeface="+mn-lt"/>
                <a:ea typeface="DengXian" panose="020B0503020204020204" pitchFamily="2" charset="-122"/>
              </a:rPr>
              <a:t> de </a:t>
            </a:r>
            <a:r>
              <a:rPr lang="en-US" sz="3200" dirty="0" err="1">
                <a:solidFill>
                  <a:schemeClr val="accent1"/>
                </a:solidFill>
                <a:latin typeface="+mn-lt"/>
                <a:ea typeface="DengXian" panose="020B0503020204020204" pitchFamily="2" charset="-122"/>
              </a:rPr>
              <a:t>género</a:t>
            </a:r>
            <a:r>
              <a:rPr lang="en-US" sz="3200" dirty="0">
                <a:solidFill>
                  <a:schemeClr val="accent1"/>
                </a:solidFill>
                <a:latin typeface="+mn-lt"/>
                <a:ea typeface="DengXian" panose="020B0503020204020204" pitchFamily="2" charset="-122"/>
              </a:rPr>
              <a:t> y </a:t>
            </a:r>
            <a:r>
              <a:rPr lang="en-US" sz="3200" dirty="0" err="1">
                <a:solidFill>
                  <a:schemeClr val="accent1"/>
                </a:solidFill>
                <a:latin typeface="+mn-lt"/>
                <a:ea typeface="DengXian" panose="020B0503020204020204" pitchFamily="2" charset="-122"/>
              </a:rPr>
              <a:t>políticas</a:t>
            </a:r>
            <a:r>
              <a:rPr lang="en-US" sz="3200" dirty="0">
                <a:solidFill>
                  <a:schemeClr val="accent1"/>
                </a:solidFill>
                <a:latin typeface="+mn-lt"/>
                <a:ea typeface="DengXian" panose="020B0503020204020204" pitchFamily="2" charset="-122"/>
              </a:rPr>
              <a:t> </a:t>
            </a:r>
            <a:r>
              <a:rPr lang="en-US" sz="3200" dirty="0" err="1">
                <a:solidFill>
                  <a:schemeClr val="accent1"/>
                </a:solidFill>
                <a:latin typeface="+mn-lt"/>
                <a:ea typeface="DengXian" panose="020B0503020204020204" pitchFamily="2" charset="-122"/>
              </a:rPr>
              <a:t>familiares</a:t>
            </a:r>
            <a:r>
              <a:rPr lang="en-US" sz="3200" dirty="0">
                <a:solidFill>
                  <a:schemeClr val="accent1"/>
                </a:solidFill>
                <a:effectLst/>
                <a:latin typeface="+mn-lt"/>
                <a:ea typeface="DengXian" panose="020B0503020204020204" pitchFamily="2" charset="-122"/>
              </a:rPr>
              <a:t> </a:t>
            </a:r>
            <a:r>
              <a:rPr lang="en-US" sz="3200" dirty="0" err="1">
                <a:solidFill>
                  <a:schemeClr val="accent1"/>
                </a:solidFill>
                <a:latin typeface="+mn-lt"/>
                <a:ea typeface="DengXian" panose="020B0503020204020204" pitchFamily="2" charset="-122"/>
              </a:rPr>
              <a:t>e</a:t>
            </a:r>
            <a:r>
              <a:rPr lang="en-US" sz="3200" dirty="0" err="1">
                <a:solidFill>
                  <a:schemeClr val="accent1"/>
                </a:solidFill>
                <a:effectLst/>
                <a:latin typeface="+mn-lt"/>
                <a:ea typeface="DengXian" panose="020B0503020204020204" pitchFamily="2" charset="-122"/>
              </a:rPr>
              <a:t>n</a:t>
            </a:r>
            <a:r>
              <a:rPr lang="en-US" sz="3200" dirty="0">
                <a:solidFill>
                  <a:schemeClr val="accent1"/>
                </a:solidFill>
                <a:effectLst/>
                <a:latin typeface="+mn-lt"/>
                <a:ea typeface="DengXian" panose="020B0503020204020204" pitchFamily="2" charset="-122"/>
              </a:rPr>
              <a:t> América Latina y </a:t>
            </a:r>
            <a:r>
              <a:rPr lang="en-US" sz="3200" dirty="0" err="1">
                <a:solidFill>
                  <a:schemeClr val="accent1"/>
                </a:solidFill>
                <a:effectLst/>
                <a:latin typeface="+mn-lt"/>
                <a:ea typeface="DengXian" panose="020B0503020204020204" pitchFamily="2" charset="-122"/>
              </a:rPr>
              <a:t>el</a:t>
            </a:r>
            <a:r>
              <a:rPr lang="en-US" sz="3200" dirty="0">
                <a:solidFill>
                  <a:schemeClr val="accent1"/>
                </a:solidFill>
                <a:effectLst/>
                <a:latin typeface="+mn-lt"/>
                <a:ea typeface="DengXian" panose="020B0503020204020204" pitchFamily="2" charset="-122"/>
              </a:rPr>
              <a:t> Caribe</a:t>
            </a:r>
            <a:br>
              <a:rPr lang="en-US" sz="3200" dirty="0">
                <a:effectLst/>
                <a:latin typeface="+mn-lt"/>
                <a:ea typeface="DengXian" panose="020B0503020204020204" pitchFamily="2" charset="-122"/>
              </a:rPr>
            </a:br>
            <a:br>
              <a:rPr lang="en-US" sz="3200" dirty="0">
                <a:effectLst/>
                <a:latin typeface="Calibri" panose="020F0502020204030204" pitchFamily="34" charset="0"/>
                <a:ea typeface="DengXian" panose="020B0503020204020204" pitchFamily="2" charset="-122"/>
              </a:rPr>
            </a:br>
            <a:r>
              <a:rPr lang="en-US" sz="3200" dirty="0">
                <a:effectLst/>
                <a:latin typeface="Calibri" panose="020F0502020204030204" pitchFamily="34" charset="0"/>
                <a:ea typeface="DengXian" panose="020B0503020204020204" pitchFamily="2" charset="-122"/>
              </a:rPr>
              <a:t>                                                                               </a:t>
            </a:r>
            <a:r>
              <a:rPr lang="en-US" sz="2800" dirty="0">
                <a:solidFill>
                  <a:schemeClr val="accent1"/>
                </a:solidFill>
                <a:effectLst/>
                <a:latin typeface="Calibri" panose="020F0502020204030204" pitchFamily="34" charset="0"/>
                <a:ea typeface="DengXian" panose="020B0503020204020204" pitchFamily="2" charset="-122"/>
              </a:rPr>
              <a:t>Rosario Esteinou</a:t>
            </a:r>
            <a:br>
              <a:rPr lang="en-US" sz="2800" dirty="0">
                <a:solidFill>
                  <a:schemeClr val="accent1"/>
                </a:solidFill>
                <a:effectLst/>
                <a:latin typeface="Calibri" panose="020F0502020204030204" pitchFamily="34" charset="0"/>
                <a:ea typeface="DengXian" panose="020B0503020204020204" pitchFamily="2" charset="-122"/>
              </a:rPr>
            </a:br>
            <a:r>
              <a:rPr lang="en-US" sz="2800" dirty="0">
                <a:solidFill>
                  <a:schemeClr val="accent1"/>
                </a:solidFill>
                <a:effectLst/>
                <a:latin typeface="Calibri" panose="020F0502020204030204" pitchFamily="34" charset="0"/>
                <a:ea typeface="DengXian" panose="020B0503020204020204" pitchFamily="2" charset="-122"/>
              </a:rPr>
              <a:t>CIESAS</a:t>
            </a:r>
            <a:endParaRPr lang="es-MX" sz="3200" dirty="0">
              <a:solidFill>
                <a:schemeClr val="accent1"/>
              </a:solidFill>
            </a:endParaRPr>
          </a:p>
        </p:txBody>
      </p:sp>
      <p:sp>
        <p:nvSpPr>
          <p:cNvPr id="3" name="Subtítulo 2">
            <a:extLst>
              <a:ext uri="{FF2B5EF4-FFF2-40B4-BE49-F238E27FC236}">
                <a16:creationId xmlns:a16="http://schemas.microsoft.com/office/drawing/2014/main" id="{5DD004F8-BB45-1015-BE35-F0990945B7A1}"/>
              </a:ext>
            </a:extLst>
          </p:cNvPr>
          <p:cNvSpPr>
            <a:spLocks noGrp="1"/>
          </p:cNvSpPr>
          <p:nvPr>
            <p:ph type="subTitle" idx="1"/>
          </p:nvPr>
        </p:nvSpPr>
        <p:spPr>
          <a:xfrm>
            <a:off x="693471" y="3252563"/>
            <a:ext cx="10745733" cy="2483073"/>
          </a:xfrm>
        </p:spPr>
        <p:txBody>
          <a:bodyPr>
            <a:normAutofit/>
          </a:bodyPr>
          <a:lstStyle/>
          <a:p>
            <a:r>
              <a:rPr lang="es-MX" dirty="0">
                <a:solidFill>
                  <a:schemeClr val="accent2">
                    <a:lumMod val="75000"/>
                  </a:schemeClr>
                </a:solidFill>
              </a:rPr>
              <a:t>Parentalidad/cuidados, conciliación familia-trabajo y políticas familiares</a:t>
            </a:r>
          </a:p>
          <a:p>
            <a:r>
              <a:rPr lang="es-MX" dirty="0">
                <a:solidFill>
                  <a:schemeClr val="accent2">
                    <a:lumMod val="75000"/>
                  </a:schemeClr>
                </a:solidFill>
              </a:rPr>
              <a:t>Reunión de expertos en atención al 30 aniversario del día internacional de la Familia </a:t>
            </a:r>
          </a:p>
          <a:p>
            <a:r>
              <a:rPr lang="es-MX" dirty="0">
                <a:solidFill>
                  <a:schemeClr val="accent2">
                    <a:lumMod val="75000"/>
                  </a:schemeClr>
                </a:solidFill>
              </a:rPr>
              <a:t>24 y 25 de Enero 2024, Ciudad de México</a:t>
            </a:r>
          </a:p>
          <a:p>
            <a:pPr algn="l"/>
            <a:r>
              <a:rPr lang="es-MX" dirty="0">
                <a:solidFill>
                  <a:schemeClr val="accent2">
                    <a:lumMod val="75000"/>
                  </a:schemeClr>
                </a:solidFill>
              </a:rPr>
              <a:t>Centro de Investigaciones y Estudios Superiores en Antropología Social (CIESAS)</a:t>
            </a:r>
          </a:p>
          <a:p>
            <a:pPr algn="l"/>
            <a:r>
              <a:rPr lang="es-MX" dirty="0">
                <a:solidFill>
                  <a:schemeClr val="accent2">
                    <a:lumMod val="75000"/>
                  </a:schemeClr>
                </a:solidFill>
              </a:rPr>
              <a:t>Naciones Unidas, Departamento de Asuntos Económicos y Sociales (UNDESA)</a:t>
            </a:r>
          </a:p>
        </p:txBody>
      </p:sp>
    </p:spTree>
    <p:extLst>
      <p:ext uri="{BB962C8B-B14F-4D97-AF65-F5344CB8AC3E}">
        <p14:creationId xmlns:p14="http://schemas.microsoft.com/office/powerpoint/2010/main" val="444539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9FFD70-B2E2-E3C9-A88E-9E492608E420}"/>
              </a:ext>
            </a:extLst>
          </p:cNvPr>
          <p:cNvSpPr>
            <a:spLocks noGrp="1"/>
          </p:cNvSpPr>
          <p:nvPr>
            <p:ph type="title"/>
          </p:nvPr>
        </p:nvSpPr>
        <p:spPr>
          <a:xfrm>
            <a:off x="291547" y="365125"/>
            <a:ext cx="11635409" cy="1059484"/>
          </a:xfrm>
        </p:spPr>
        <p:txBody>
          <a:bodyPr>
            <a:noAutofit/>
          </a:bodyPr>
          <a:lstStyle/>
          <a:p>
            <a:pPr algn="ctr"/>
            <a:r>
              <a:rPr lang="es-MX" sz="3600" b="1" dirty="0">
                <a:solidFill>
                  <a:schemeClr val="accent1"/>
                </a:solidFill>
                <a:latin typeface="+mn-lt"/>
              </a:rPr>
              <a:t> </a:t>
            </a:r>
            <a:r>
              <a:rPr lang="es-MX" sz="3400" b="1" dirty="0">
                <a:solidFill>
                  <a:schemeClr val="accent1"/>
                </a:solidFill>
                <a:latin typeface="+mn-lt"/>
              </a:rPr>
              <a:t>Porcentaje de población de 15+ años sin ingresos propios, por sexo (14 países), 2021</a:t>
            </a:r>
            <a:endParaRPr lang="es-MX" sz="3400" dirty="0">
              <a:latin typeface="+mn-lt"/>
            </a:endParaRPr>
          </a:p>
        </p:txBody>
      </p:sp>
      <p:sp>
        <p:nvSpPr>
          <p:cNvPr id="3" name="Marcador de contenido 2">
            <a:extLst>
              <a:ext uri="{FF2B5EF4-FFF2-40B4-BE49-F238E27FC236}">
                <a16:creationId xmlns:a16="http://schemas.microsoft.com/office/drawing/2014/main" id="{6EC7ECB5-FDD3-BE7E-52C1-D10D6F66F53E}"/>
              </a:ext>
            </a:extLst>
          </p:cNvPr>
          <p:cNvSpPr>
            <a:spLocks noGrp="1"/>
          </p:cNvSpPr>
          <p:nvPr>
            <p:ph idx="1"/>
          </p:nvPr>
        </p:nvSpPr>
        <p:spPr>
          <a:xfrm>
            <a:off x="447040" y="1825624"/>
            <a:ext cx="11379200" cy="4808855"/>
          </a:xfrm>
        </p:spPr>
        <p:txBody>
          <a:bodyPr>
            <a:normAutofit/>
          </a:bodyPr>
          <a:lstStyle/>
          <a:p>
            <a:pPr>
              <a:spcBef>
                <a:spcPts val="0"/>
              </a:spcBef>
            </a:pPr>
            <a:r>
              <a:rPr lang="es-MX" sz="3000" dirty="0"/>
              <a:t>Esta gráfica complementa la anterior. Muestra las enormes diferencias entre hombres y mujeres. </a:t>
            </a:r>
          </a:p>
          <a:p>
            <a:pPr>
              <a:spcBef>
                <a:spcPts val="0"/>
              </a:spcBef>
            </a:pPr>
            <a:endParaRPr lang="es-MX" sz="3000" dirty="0"/>
          </a:p>
          <a:p>
            <a:pPr>
              <a:spcBef>
                <a:spcPts val="0"/>
              </a:spcBef>
            </a:pPr>
            <a:r>
              <a:rPr lang="es-MX" sz="3000" dirty="0"/>
              <a:t>4 de cada 10 mujeres en el Salvador no tiene ingresos propios, mientras que en los hombres es 1.5 de cada 10. </a:t>
            </a:r>
          </a:p>
          <a:p>
            <a:pPr>
              <a:spcBef>
                <a:spcPts val="0"/>
              </a:spcBef>
            </a:pPr>
            <a:endParaRPr lang="es-MX" sz="3000" dirty="0"/>
          </a:p>
          <a:p>
            <a:pPr>
              <a:spcBef>
                <a:spcPts val="0"/>
              </a:spcBef>
            </a:pPr>
            <a:r>
              <a:rPr lang="es-MX" sz="3000" dirty="0"/>
              <a:t>En México esta diferencia es 3 de cada 10 vs menos de 1 hombre de cada 10. </a:t>
            </a:r>
          </a:p>
          <a:p>
            <a:pPr>
              <a:spcBef>
                <a:spcPts val="0"/>
              </a:spcBef>
            </a:pPr>
            <a:endParaRPr lang="es-MX" sz="3000" dirty="0"/>
          </a:p>
          <a:p>
            <a:pPr>
              <a:spcBef>
                <a:spcPts val="0"/>
              </a:spcBef>
            </a:pPr>
            <a:r>
              <a:rPr lang="es-MX" sz="3000" dirty="0"/>
              <a:t>Uruguay es el país con menor diferencia, 1 de cada 10 mujeres y 0.3 de cada 10 hombres</a:t>
            </a:r>
          </a:p>
          <a:p>
            <a:endParaRPr lang="es-MX" dirty="0"/>
          </a:p>
        </p:txBody>
      </p:sp>
    </p:spTree>
    <p:extLst>
      <p:ext uri="{BB962C8B-B14F-4D97-AF65-F5344CB8AC3E}">
        <p14:creationId xmlns:p14="http://schemas.microsoft.com/office/powerpoint/2010/main" val="125922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4" name="Gráfico 3">
            <a:extLst>
              <a:ext uri="{FF2B5EF4-FFF2-40B4-BE49-F238E27FC236}">
                <a16:creationId xmlns:a16="http://schemas.microsoft.com/office/drawing/2014/main" id="{69F50CB4-851A-D5B6-99B8-9E51272D8251}"/>
              </a:ext>
            </a:extLst>
          </p:cNvPr>
          <p:cNvGraphicFramePr>
            <a:graphicFrameLocks/>
          </p:cNvGraphicFramePr>
          <p:nvPr>
            <p:extLst>
              <p:ext uri="{D42A27DB-BD31-4B8C-83A1-F6EECF244321}">
                <p14:modId xmlns:p14="http://schemas.microsoft.com/office/powerpoint/2010/main" val="4023168964"/>
              </p:ext>
            </p:extLst>
          </p:nvPr>
        </p:nvGraphicFramePr>
        <p:xfrm>
          <a:off x="1168736" y="345171"/>
          <a:ext cx="9767729" cy="6158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0056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E1E449-11F7-74BA-4D8B-C56050248B84}"/>
              </a:ext>
            </a:extLst>
          </p:cNvPr>
          <p:cNvSpPr>
            <a:spLocks noGrp="1"/>
          </p:cNvSpPr>
          <p:nvPr>
            <p:ph type="title"/>
          </p:nvPr>
        </p:nvSpPr>
        <p:spPr>
          <a:xfrm>
            <a:off x="178904" y="365125"/>
            <a:ext cx="11728616" cy="1325563"/>
          </a:xfrm>
        </p:spPr>
        <p:txBody>
          <a:bodyPr>
            <a:normAutofit/>
          </a:bodyPr>
          <a:lstStyle/>
          <a:p>
            <a:pPr algn="ctr"/>
            <a:r>
              <a:rPr lang="en-US" sz="3400" b="1" dirty="0" err="1">
                <a:solidFill>
                  <a:schemeClr val="accent5"/>
                </a:solidFill>
                <a:latin typeface="+mn-lt"/>
              </a:rPr>
              <a:t>Diferencias</a:t>
            </a:r>
            <a:r>
              <a:rPr lang="en-US" sz="3400" b="1" dirty="0">
                <a:solidFill>
                  <a:schemeClr val="accent5"/>
                </a:solidFill>
                <a:latin typeface="+mn-lt"/>
              </a:rPr>
              <a:t> </a:t>
            </a:r>
            <a:r>
              <a:rPr lang="en-US" sz="3400" b="1" dirty="0" err="1">
                <a:solidFill>
                  <a:schemeClr val="accent5"/>
                </a:solidFill>
                <a:latin typeface="+mn-lt"/>
              </a:rPr>
              <a:t>porcentuales</a:t>
            </a:r>
            <a:r>
              <a:rPr lang="en-US" sz="3400" b="1" dirty="0">
                <a:solidFill>
                  <a:schemeClr val="accent5"/>
                </a:solidFill>
                <a:latin typeface="+mn-lt"/>
              </a:rPr>
              <a:t> entre hombres y </a:t>
            </a:r>
            <a:r>
              <a:rPr lang="en-US" sz="3400" b="1" dirty="0" err="1">
                <a:solidFill>
                  <a:schemeClr val="accent5"/>
                </a:solidFill>
                <a:latin typeface="+mn-lt"/>
              </a:rPr>
              <a:t>mujeres</a:t>
            </a:r>
            <a:r>
              <a:rPr lang="en-US" sz="3400" b="1" dirty="0">
                <a:solidFill>
                  <a:schemeClr val="accent5"/>
                </a:solidFill>
                <a:latin typeface="+mn-lt"/>
              </a:rPr>
              <a:t> (15+ </a:t>
            </a:r>
            <a:r>
              <a:rPr lang="en-US" sz="3400" b="1" dirty="0" err="1">
                <a:solidFill>
                  <a:schemeClr val="accent5"/>
                </a:solidFill>
                <a:latin typeface="+mn-lt"/>
              </a:rPr>
              <a:t>años</a:t>
            </a:r>
            <a:r>
              <a:rPr lang="en-US" sz="3400" b="1" dirty="0">
                <a:solidFill>
                  <a:schemeClr val="accent5"/>
                </a:solidFill>
                <a:latin typeface="+mn-lt"/>
              </a:rPr>
              <a:t>) sin </a:t>
            </a:r>
            <a:r>
              <a:rPr lang="en-US" sz="3400" b="1" dirty="0" err="1">
                <a:solidFill>
                  <a:schemeClr val="accent5"/>
                </a:solidFill>
                <a:latin typeface="+mn-lt"/>
              </a:rPr>
              <a:t>ingresos</a:t>
            </a:r>
            <a:r>
              <a:rPr lang="en-US" sz="3400" b="1" dirty="0">
                <a:solidFill>
                  <a:schemeClr val="accent5"/>
                </a:solidFill>
                <a:latin typeface="+mn-lt"/>
              </a:rPr>
              <a:t> </a:t>
            </a:r>
            <a:r>
              <a:rPr lang="en-US" sz="3400" b="1" dirty="0" err="1">
                <a:solidFill>
                  <a:schemeClr val="accent5"/>
                </a:solidFill>
                <a:latin typeface="+mn-lt"/>
              </a:rPr>
              <a:t>propios</a:t>
            </a:r>
            <a:r>
              <a:rPr lang="en-US" sz="3400" b="1" dirty="0">
                <a:solidFill>
                  <a:schemeClr val="accent5"/>
                </a:solidFill>
                <a:latin typeface="+mn-lt"/>
              </a:rPr>
              <a:t> </a:t>
            </a:r>
            <a:r>
              <a:rPr lang="en-US" sz="3400" b="1" baseline="0" dirty="0">
                <a:solidFill>
                  <a:schemeClr val="accent5"/>
                </a:solidFill>
                <a:latin typeface="+mn-lt"/>
              </a:rPr>
              <a:t> (</a:t>
            </a:r>
            <a:r>
              <a:rPr lang="en-US" sz="3400" b="1" dirty="0">
                <a:solidFill>
                  <a:schemeClr val="accent5"/>
                </a:solidFill>
                <a:latin typeface="+mn-lt"/>
              </a:rPr>
              <a:t>14 </a:t>
            </a:r>
            <a:r>
              <a:rPr lang="en-US" sz="3400" b="1" dirty="0" err="1">
                <a:solidFill>
                  <a:schemeClr val="accent5"/>
                </a:solidFill>
                <a:latin typeface="+mn-lt"/>
              </a:rPr>
              <a:t>países</a:t>
            </a:r>
            <a:r>
              <a:rPr lang="en-US" sz="3400" b="1" dirty="0">
                <a:solidFill>
                  <a:schemeClr val="accent5"/>
                </a:solidFill>
                <a:latin typeface="+mn-lt"/>
              </a:rPr>
              <a:t>, 2021)</a:t>
            </a:r>
            <a:endParaRPr lang="es-MX" sz="3400" dirty="0"/>
          </a:p>
        </p:txBody>
      </p:sp>
      <p:sp>
        <p:nvSpPr>
          <p:cNvPr id="3" name="Marcador de contenido 2">
            <a:extLst>
              <a:ext uri="{FF2B5EF4-FFF2-40B4-BE49-F238E27FC236}">
                <a16:creationId xmlns:a16="http://schemas.microsoft.com/office/drawing/2014/main" id="{98B57AF8-CB5A-91C0-9F33-B3F91F5419E9}"/>
              </a:ext>
            </a:extLst>
          </p:cNvPr>
          <p:cNvSpPr>
            <a:spLocks noGrp="1"/>
          </p:cNvSpPr>
          <p:nvPr>
            <p:ph idx="1"/>
          </p:nvPr>
        </p:nvSpPr>
        <p:spPr>
          <a:xfrm>
            <a:off x="436880" y="1825625"/>
            <a:ext cx="11470640" cy="4667250"/>
          </a:xfrm>
        </p:spPr>
        <p:txBody>
          <a:bodyPr/>
          <a:lstStyle/>
          <a:p>
            <a:endParaRPr lang="es-MX" sz="3200" dirty="0"/>
          </a:p>
          <a:p>
            <a:r>
              <a:rPr lang="es-MX" sz="3200" dirty="0"/>
              <a:t>Las diferencias son más altas en El Salvador, Costa Rica, Colombia y México; en cambio, son mucho menores en Chile, Argentina y Uruguay. </a:t>
            </a:r>
          </a:p>
          <a:p>
            <a:endParaRPr lang="es-MX" sz="3200" dirty="0"/>
          </a:p>
          <a:p>
            <a:r>
              <a:rPr lang="es-MX" sz="3200" dirty="0"/>
              <a:t>La gráfica reitera el resultado anterior de que las mujeres tienen mucha menor autonomía económica que los hombres y que hay diferencias importantes entre los países.</a:t>
            </a:r>
          </a:p>
          <a:p>
            <a:endParaRPr lang="es-MX" dirty="0"/>
          </a:p>
        </p:txBody>
      </p:sp>
    </p:spTree>
    <p:extLst>
      <p:ext uri="{BB962C8B-B14F-4D97-AF65-F5344CB8AC3E}">
        <p14:creationId xmlns:p14="http://schemas.microsoft.com/office/powerpoint/2010/main" val="3332945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CEC14A-7136-F54D-1033-3B07A643BB59}"/>
              </a:ext>
            </a:extLst>
          </p:cNvPr>
          <p:cNvSpPr>
            <a:spLocks noGrp="1"/>
          </p:cNvSpPr>
          <p:nvPr>
            <p:ph type="title"/>
          </p:nvPr>
        </p:nvSpPr>
        <p:spPr>
          <a:xfrm>
            <a:off x="436880" y="365125"/>
            <a:ext cx="11419840" cy="1325563"/>
          </a:xfrm>
        </p:spPr>
        <p:txBody>
          <a:bodyPr>
            <a:normAutofit/>
          </a:bodyPr>
          <a:lstStyle/>
          <a:p>
            <a:pPr algn="ctr"/>
            <a:r>
              <a:rPr lang="es-MX" sz="3600" b="1" dirty="0">
                <a:solidFill>
                  <a:schemeClr val="accent1"/>
                </a:solidFill>
                <a:latin typeface="+mn-lt"/>
              </a:rPr>
              <a:t>Políticas tendientes a la </a:t>
            </a:r>
            <a:r>
              <a:rPr lang="es-MX" sz="3600" b="1" dirty="0" err="1">
                <a:solidFill>
                  <a:schemeClr val="accent1"/>
                </a:solidFill>
                <a:latin typeface="+mn-lt"/>
              </a:rPr>
              <a:t>desfamilización</a:t>
            </a:r>
            <a:r>
              <a:rPr lang="es-MX" sz="3600" b="1" dirty="0">
                <a:solidFill>
                  <a:schemeClr val="accent1"/>
                </a:solidFill>
                <a:latin typeface="+mn-lt"/>
              </a:rPr>
              <a:t> y </a:t>
            </a:r>
            <a:r>
              <a:rPr lang="es-MX" sz="3600" b="1" dirty="0" err="1">
                <a:solidFill>
                  <a:schemeClr val="accent1"/>
                </a:solidFill>
                <a:latin typeface="+mn-lt"/>
              </a:rPr>
              <a:t>familización</a:t>
            </a:r>
            <a:endParaRPr lang="es-MX" sz="3600" b="1" dirty="0">
              <a:solidFill>
                <a:schemeClr val="accent1"/>
              </a:solidFill>
              <a:latin typeface="+mn-lt"/>
            </a:endParaRPr>
          </a:p>
        </p:txBody>
      </p:sp>
      <p:sp>
        <p:nvSpPr>
          <p:cNvPr id="3" name="Marcador de contenido 2">
            <a:extLst>
              <a:ext uri="{FF2B5EF4-FFF2-40B4-BE49-F238E27FC236}">
                <a16:creationId xmlns:a16="http://schemas.microsoft.com/office/drawing/2014/main" id="{9F55C51F-BC9A-C7C2-DF7E-6CA941CAB17E}"/>
              </a:ext>
            </a:extLst>
          </p:cNvPr>
          <p:cNvSpPr>
            <a:spLocks noGrp="1"/>
          </p:cNvSpPr>
          <p:nvPr>
            <p:ph idx="1"/>
          </p:nvPr>
        </p:nvSpPr>
        <p:spPr>
          <a:xfrm>
            <a:off x="436879" y="1825625"/>
            <a:ext cx="11368433" cy="4667250"/>
          </a:xfrm>
        </p:spPr>
        <p:txBody>
          <a:bodyPr>
            <a:normAutofit/>
          </a:bodyPr>
          <a:lstStyle/>
          <a:p>
            <a:pPr>
              <a:spcBef>
                <a:spcPts val="0"/>
              </a:spcBef>
            </a:pPr>
            <a:r>
              <a:rPr lang="es-MX" sz="3000" dirty="0"/>
              <a:t>Como indiqué, la pobreza es un factor que puede promover la participación de las mujeres en el mercado de trabajo. </a:t>
            </a:r>
          </a:p>
          <a:p>
            <a:pPr>
              <a:spcBef>
                <a:spcPts val="0"/>
              </a:spcBef>
            </a:pPr>
            <a:endParaRPr lang="es-MX" sz="3000" dirty="0"/>
          </a:p>
          <a:p>
            <a:pPr>
              <a:spcBef>
                <a:spcPts val="0"/>
              </a:spcBef>
            </a:pPr>
            <a:r>
              <a:rPr lang="es-MX" sz="3000" dirty="0"/>
              <a:t>Para entender los efectos de la participación de las mujeres en el mercado de trabajo en la equidad de género y las familias, usaremos dos conceptos, la </a:t>
            </a:r>
            <a:r>
              <a:rPr lang="es-MX" sz="3000" dirty="0" err="1"/>
              <a:t>desfamilización</a:t>
            </a:r>
            <a:r>
              <a:rPr lang="es-MX" sz="3000" dirty="0"/>
              <a:t> y la </a:t>
            </a:r>
            <a:r>
              <a:rPr lang="es-MX" sz="3000" dirty="0" err="1"/>
              <a:t>familización</a:t>
            </a:r>
            <a:r>
              <a:rPr lang="es-MX" sz="3000" dirty="0"/>
              <a:t> (</a:t>
            </a:r>
            <a:r>
              <a:rPr lang="es-MX" sz="3000" dirty="0" err="1"/>
              <a:t>Jozwiak</a:t>
            </a:r>
            <a:r>
              <a:rPr lang="es-MX" sz="3000" dirty="0"/>
              <a:t>, 2022; </a:t>
            </a:r>
            <a:r>
              <a:rPr lang="es-MX" sz="3000" dirty="0" err="1"/>
              <a:t>Lohmann</a:t>
            </a:r>
            <a:r>
              <a:rPr lang="es-MX" sz="3000" dirty="0"/>
              <a:t> y </a:t>
            </a:r>
            <a:r>
              <a:rPr lang="es-MX" sz="3000" dirty="0" err="1"/>
              <a:t>Zagel</a:t>
            </a:r>
            <a:r>
              <a:rPr lang="es-MX" sz="3000" dirty="0"/>
              <a:t>, 2016)</a:t>
            </a:r>
          </a:p>
          <a:p>
            <a:pPr>
              <a:spcBef>
                <a:spcPts val="0"/>
              </a:spcBef>
            </a:pPr>
            <a:endParaRPr lang="es-MX" sz="3000" dirty="0"/>
          </a:p>
          <a:p>
            <a:pPr>
              <a:spcBef>
                <a:spcPts val="0"/>
              </a:spcBef>
            </a:pPr>
            <a:r>
              <a:rPr lang="es-MX" sz="3000" dirty="0"/>
              <a:t> Los analizaremos en relación con algunas políticas familiares prevalecientes en la región</a:t>
            </a:r>
          </a:p>
        </p:txBody>
      </p:sp>
    </p:spTree>
    <p:extLst>
      <p:ext uri="{BB962C8B-B14F-4D97-AF65-F5344CB8AC3E}">
        <p14:creationId xmlns:p14="http://schemas.microsoft.com/office/powerpoint/2010/main" val="163673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914CCF-E028-0AC5-93A8-E3B991275627}"/>
              </a:ext>
            </a:extLst>
          </p:cNvPr>
          <p:cNvSpPr>
            <a:spLocks noGrp="1"/>
          </p:cNvSpPr>
          <p:nvPr>
            <p:ph type="title"/>
          </p:nvPr>
        </p:nvSpPr>
        <p:spPr>
          <a:xfrm>
            <a:off x="838200" y="365125"/>
            <a:ext cx="10515600" cy="1026795"/>
          </a:xfrm>
        </p:spPr>
        <p:txBody>
          <a:bodyPr>
            <a:normAutofit/>
          </a:bodyPr>
          <a:lstStyle/>
          <a:p>
            <a:pPr algn="ctr"/>
            <a:r>
              <a:rPr lang="es-MX" sz="4000" b="1" dirty="0" err="1">
                <a:solidFill>
                  <a:schemeClr val="accent1"/>
                </a:solidFill>
                <a:latin typeface="+mn-lt"/>
              </a:rPr>
              <a:t>Desfamilización</a:t>
            </a:r>
            <a:endParaRPr lang="es-MX" sz="4000" b="1" dirty="0">
              <a:solidFill>
                <a:schemeClr val="accent1"/>
              </a:solidFill>
              <a:latin typeface="+mn-lt"/>
            </a:endParaRPr>
          </a:p>
        </p:txBody>
      </p:sp>
      <p:sp>
        <p:nvSpPr>
          <p:cNvPr id="3" name="Marcador de contenido 2">
            <a:extLst>
              <a:ext uri="{FF2B5EF4-FFF2-40B4-BE49-F238E27FC236}">
                <a16:creationId xmlns:a16="http://schemas.microsoft.com/office/drawing/2014/main" id="{AD782D10-4B21-6040-406E-5614C5313658}"/>
              </a:ext>
            </a:extLst>
          </p:cNvPr>
          <p:cNvSpPr>
            <a:spLocks noGrp="1"/>
          </p:cNvSpPr>
          <p:nvPr>
            <p:ph idx="1"/>
          </p:nvPr>
        </p:nvSpPr>
        <p:spPr>
          <a:xfrm>
            <a:off x="838200" y="1473200"/>
            <a:ext cx="10886440" cy="4917440"/>
          </a:xfrm>
        </p:spPr>
        <p:txBody>
          <a:bodyPr>
            <a:noAutofit/>
          </a:bodyPr>
          <a:lstStyle/>
          <a:p>
            <a:pPr>
              <a:spcBef>
                <a:spcPts val="0"/>
              </a:spcBef>
            </a:pPr>
            <a:r>
              <a:rPr lang="es-MX" sz="3000" dirty="0"/>
              <a:t>Busca entender la posición de las mujeres en los estados de bienestar (Esping-Andersen, 1999).</a:t>
            </a:r>
          </a:p>
          <a:p>
            <a:pPr marL="0" indent="0">
              <a:spcBef>
                <a:spcPts val="0"/>
              </a:spcBef>
              <a:buNone/>
            </a:pPr>
            <a:endParaRPr lang="es-MX" sz="3000" dirty="0"/>
          </a:p>
          <a:p>
            <a:pPr>
              <a:spcBef>
                <a:spcPts val="0"/>
              </a:spcBef>
            </a:pPr>
            <a:r>
              <a:rPr lang="es-MX" sz="3000" dirty="0"/>
              <a:t>En qué medida las mujeres pueden sostener sus hogares por sí mismas sin un hombre cabeza de familia </a:t>
            </a:r>
          </a:p>
          <a:p>
            <a:pPr>
              <a:spcBef>
                <a:spcPts val="0"/>
              </a:spcBef>
            </a:pPr>
            <a:endParaRPr lang="es-MX" sz="3000" dirty="0"/>
          </a:p>
          <a:p>
            <a:pPr>
              <a:spcBef>
                <a:spcPts val="0"/>
              </a:spcBef>
            </a:pPr>
            <a:r>
              <a:rPr lang="es-MX" sz="3000" dirty="0"/>
              <a:t>Dos componentes: independencia económica de las mujeres y remoción de dependencias de cuidado intergeneracional</a:t>
            </a:r>
          </a:p>
          <a:p>
            <a:pPr marL="0" indent="0">
              <a:spcBef>
                <a:spcPts val="0"/>
              </a:spcBef>
              <a:buNone/>
            </a:pPr>
            <a:endParaRPr lang="es-MX" sz="3000" dirty="0"/>
          </a:p>
          <a:p>
            <a:pPr>
              <a:spcBef>
                <a:spcPts val="0"/>
              </a:spcBef>
            </a:pPr>
            <a:r>
              <a:rPr lang="es-MX" sz="3000" dirty="0"/>
              <a:t>Se relaciona con la participación de las mujeres en el mercado de trabajo</a:t>
            </a:r>
          </a:p>
        </p:txBody>
      </p:sp>
    </p:spTree>
    <p:extLst>
      <p:ext uri="{BB962C8B-B14F-4D97-AF65-F5344CB8AC3E}">
        <p14:creationId xmlns:p14="http://schemas.microsoft.com/office/powerpoint/2010/main" val="2922131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0A4AF3-C231-4BB0-0A16-55EB8CFF9D6B}"/>
              </a:ext>
            </a:extLst>
          </p:cNvPr>
          <p:cNvSpPr>
            <a:spLocks noGrp="1"/>
          </p:cNvSpPr>
          <p:nvPr>
            <p:ph type="title"/>
          </p:nvPr>
        </p:nvSpPr>
        <p:spPr>
          <a:xfrm>
            <a:off x="838200" y="365125"/>
            <a:ext cx="10515600" cy="874395"/>
          </a:xfrm>
        </p:spPr>
        <p:txBody>
          <a:bodyPr>
            <a:normAutofit/>
          </a:bodyPr>
          <a:lstStyle/>
          <a:p>
            <a:pPr algn="ctr"/>
            <a:r>
              <a:rPr lang="es-MX" sz="3600" b="1" dirty="0">
                <a:solidFill>
                  <a:schemeClr val="accent1"/>
                </a:solidFill>
                <a:latin typeface="+mn-lt"/>
              </a:rPr>
              <a:t>Políticas que favorecen la </a:t>
            </a:r>
            <a:r>
              <a:rPr lang="es-MX" sz="3600" b="1" dirty="0" err="1">
                <a:solidFill>
                  <a:schemeClr val="accent1"/>
                </a:solidFill>
                <a:latin typeface="+mn-lt"/>
              </a:rPr>
              <a:t>desfamilización</a:t>
            </a:r>
            <a:endParaRPr lang="es-MX" sz="3600" b="1" dirty="0">
              <a:solidFill>
                <a:schemeClr val="accent1"/>
              </a:solidFill>
              <a:latin typeface="+mn-lt"/>
            </a:endParaRPr>
          </a:p>
        </p:txBody>
      </p:sp>
      <p:sp>
        <p:nvSpPr>
          <p:cNvPr id="3" name="Marcador de contenido 2">
            <a:extLst>
              <a:ext uri="{FF2B5EF4-FFF2-40B4-BE49-F238E27FC236}">
                <a16:creationId xmlns:a16="http://schemas.microsoft.com/office/drawing/2014/main" id="{DDFC7F56-73C0-4146-F757-A2637B960AEC}"/>
              </a:ext>
            </a:extLst>
          </p:cNvPr>
          <p:cNvSpPr>
            <a:spLocks noGrp="1"/>
          </p:cNvSpPr>
          <p:nvPr>
            <p:ph idx="1"/>
          </p:nvPr>
        </p:nvSpPr>
        <p:spPr>
          <a:xfrm>
            <a:off x="838200" y="1239520"/>
            <a:ext cx="10515600" cy="5253355"/>
          </a:xfrm>
        </p:spPr>
        <p:txBody>
          <a:bodyPr>
            <a:normAutofit/>
          </a:bodyPr>
          <a:lstStyle/>
          <a:p>
            <a:pPr>
              <a:spcBef>
                <a:spcPts val="0"/>
              </a:spcBef>
            </a:pPr>
            <a:r>
              <a:rPr lang="es-MX" sz="3000" dirty="0"/>
              <a:t>Extensión de </a:t>
            </a:r>
            <a:r>
              <a:rPr lang="es-MX" sz="3000" dirty="0" err="1"/>
              <a:t>desfamilización</a:t>
            </a:r>
            <a:r>
              <a:rPr lang="es-MX" sz="3000" dirty="0"/>
              <a:t> depende de cómo las políticas moldean relaciones familiares. ¿El gasto en familias financia servicios o subsidios directamente a las familias?</a:t>
            </a:r>
          </a:p>
          <a:p>
            <a:pPr>
              <a:spcBef>
                <a:spcPts val="0"/>
              </a:spcBef>
            </a:pPr>
            <a:endParaRPr lang="es-MX" sz="3000" dirty="0"/>
          </a:p>
          <a:p>
            <a:pPr>
              <a:spcBef>
                <a:spcPts val="0"/>
              </a:spcBef>
            </a:pPr>
            <a:r>
              <a:rPr lang="es-MX" sz="3000" dirty="0"/>
              <a:t>El servicio estatal de cuidado infantil </a:t>
            </a:r>
            <a:r>
              <a:rPr lang="es-MX" sz="3000" dirty="0" err="1"/>
              <a:t>desfamiliza</a:t>
            </a:r>
            <a:r>
              <a:rPr lang="es-MX" sz="3000" dirty="0"/>
              <a:t> porque alivia a las mujeres de las cargas de cuidado y les permite participar en la fuerza de trabajo</a:t>
            </a:r>
          </a:p>
          <a:p>
            <a:pPr>
              <a:spcBef>
                <a:spcPts val="0"/>
              </a:spcBef>
            </a:pPr>
            <a:endParaRPr lang="es-MX" sz="3000" dirty="0"/>
          </a:p>
          <a:p>
            <a:pPr>
              <a:spcBef>
                <a:spcPts val="0"/>
              </a:spcBef>
            </a:pPr>
            <a:r>
              <a:rPr lang="es-MX" sz="3000" dirty="0"/>
              <a:t>El servicio privado (mercado) podría </a:t>
            </a:r>
            <a:r>
              <a:rPr lang="es-MX" sz="3000" dirty="0" err="1"/>
              <a:t>desfamilizar</a:t>
            </a:r>
            <a:r>
              <a:rPr lang="es-MX" sz="3000" dirty="0"/>
              <a:t>, pero está sesgado por la clase social ya que la calidad de ese servicio varía de acuerdo al ingreso</a:t>
            </a:r>
          </a:p>
        </p:txBody>
      </p:sp>
    </p:spTree>
    <p:extLst>
      <p:ext uri="{BB962C8B-B14F-4D97-AF65-F5344CB8AC3E}">
        <p14:creationId xmlns:p14="http://schemas.microsoft.com/office/powerpoint/2010/main" val="1337815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EAC1ED-14A6-544B-9671-F92DEA3CEE3E}"/>
              </a:ext>
            </a:extLst>
          </p:cNvPr>
          <p:cNvSpPr>
            <a:spLocks noGrp="1"/>
          </p:cNvSpPr>
          <p:nvPr>
            <p:ph type="title"/>
          </p:nvPr>
        </p:nvSpPr>
        <p:spPr>
          <a:xfrm>
            <a:off x="838200" y="365125"/>
            <a:ext cx="10515600" cy="813435"/>
          </a:xfrm>
        </p:spPr>
        <p:txBody>
          <a:bodyPr>
            <a:normAutofit/>
          </a:bodyPr>
          <a:lstStyle/>
          <a:p>
            <a:pPr algn="ctr"/>
            <a:r>
              <a:rPr lang="es-MX" sz="3600" b="1" dirty="0">
                <a:solidFill>
                  <a:schemeClr val="accent1"/>
                </a:solidFill>
                <a:latin typeface="+mn-lt"/>
              </a:rPr>
              <a:t>Políticas que favorecen la </a:t>
            </a:r>
            <a:r>
              <a:rPr lang="es-MX" sz="3600" b="1" dirty="0" err="1">
                <a:solidFill>
                  <a:schemeClr val="accent1"/>
                </a:solidFill>
                <a:latin typeface="+mn-lt"/>
              </a:rPr>
              <a:t>desfamilización</a:t>
            </a:r>
            <a:endParaRPr lang="es-MX" sz="3600" dirty="0">
              <a:latin typeface="+mn-lt"/>
            </a:endParaRPr>
          </a:p>
        </p:txBody>
      </p:sp>
      <p:sp>
        <p:nvSpPr>
          <p:cNvPr id="3" name="Marcador de contenido 2">
            <a:extLst>
              <a:ext uri="{FF2B5EF4-FFF2-40B4-BE49-F238E27FC236}">
                <a16:creationId xmlns:a16="http://schemas.microsoft.com/office/drawing/2014/main" id="{E6EC53DD-014D-27D0-2B10-499985B72ABC}"/>
              </a:ext>
            </a:extLst>
          </p:cNvPr>
          <p:cNvSpPr>
            <a:spLocks noGrp="1"/>
          </p:cNvSpPr>
          <p:nvPr>
            <p:ph idx="1"/>
          </p:nvPr>
        </p:nvSpPr>
        <p:spPr>
          <a:xfrm>
            <a:off x="548640" y="1178560"/>
            <a:ext cx="11419840" cy="4998403"/>
          </a:xfrm>
        </p:spPr>
        <p:txBody>
          <a:bodyPr>
            <a:normAutofit/>
          </a:bodyPr>
          <a:lstStyle/>
          <a:p>
            <a:pPr>
              <a:spcBef>
                <a:spcPts val="0"/>
              </a:spcBef>
            </a:pPr>
            <a:r>
              <a:rPr lang="es-MX" sz="3200" dirty="0"/>
              <a:t>Licencias parentales son </a:t>
            </a:r>
            <a:r>
              <a:rPr lang="es-MX" sz="3200" dirty="0" err="1"/>
              <a:t>desfamilizantes</a:t>
            </a:r>
            <a:r>
              <a:rPr lang="es-MX" sz="3200" dirty="0"/>
              <a:t>, pero depende de su estructura: licencias más cortas, que protegen el trabajo, bien pagadas, facilitan su reingreso al trabajo (</a:t>
            </a:r>
            <a:r>
              <a:rPr lang="es-MX" sz="3200" dirty="0" err="1"/>
              <a:t>Ciccia</a:t>
            </a:r>
            <a:r>
              <a:rPr lang="es-MX" sz="3200" dirty="0"/>
              <a:t> y </a:t>
            </a:r>
            <a:r>
              <a:rPr lang="es-MX" sz="3200" dirty="0" err="1"/>
              <a:t>Verloo</a:t>
            </a:r>
            <a:r>
              <a:rPr lang="es-MX" sz="3200" dirty="0"/>
              <a:t>, 2012; </a:t>
            </a:r>
            <a:r>
              <a:rPr lang="es-MX" sz="3200" dirty="0" err="1"/>
              <a:t>Jozwiak</a:t>
            </a:r>
            <a:r>
              <a:rPr lang="es-MX" sz="3200" dirty="0"/>
              <a:t>, 2022).</a:t>
            </a:r>
          </a:p>
          <a:p>
            <a:pPr marL="0" indent="0">
              <a:spcBef>
                <a:spcPts val="0"/>
              </a:spcBef>
              <a:buNone/>
            </a:pPr>
            <a:endParaRPr lang="es-MX" sz="3200" dirty="0"/>
          </a:p>
          <a:p>
            <a:pPr>
              <a:spcBef>
                <a:spcPts val="0"/>
              </a:spcBef>
            </a:pPr>
            <a:r>
              <a:rPr lang="es-MX" sz="3200" dirty="0"/>
              <a:t>Las políticas </a:t>
            </a:r>
            <a:r>
              <a:rPr lang="es-MX" sz="3200" dirty="0" err="1"/>
              <a:t>desfamilizantes</a:t>
            </a:r>
            <a:r>
              <a:rPr lang="es-MX" sz="3200" dirty="0"/>
              <a:t> son factores de atracción de las mujeres al  mercado de trabajo. </a:t>
            </a:r>
          </a:p>
          <a:p>
            <a:pPr marL="0" indent="0">
              <a:spcBef>
                <a:spcPts val="0"/>
              </a:spcBef>
              <a:buNone/>
            </a:pPr>
            <a:endParaRPr lang="es-MX" sz="3200" dirty="0"/>
          </a:p>
          <a:p>
            <a:pPr>
              <a:spcBef>
                <a:spcPts val="0"/>
              </a:spcBef>
            </a:pPr>
            <a:r>
              <a:rPr lang="es-MX" sz="3200" dirty="0">
                <a:effectLst/>
                <a:latin typeface="Calibri" panose="020F0502020204030204" pitchFamily="34" charset="0"/>
                <a:ea typeface="DengXian" panose="02010600030101010101" pitchFamily="2" charset="-122"/>
              </a:rPr>
              <a:t>Una variedad apropiada de políticas facilitará mayor participación, incluso cuando tienen niños pequeños</a:t>
            </a:r>
            <a:r>
              <a:rPr lang="es-MX" sz="1800" dirty="0">
                <a:latin typeface="Calibri" panose="020F0502020204030204" pitchFamily="34" charset="0"/>
                <a:ea typeface="DengXian" panose="02010600030101010101" pitchFamily="2" charset="-122"/>
              </a:rPr>
              <a:t>.</a:t>
            </a:r>
            <a:endParaRPr lang="es-MX" dirty="0"/>
          </a:p>
          <a:p>
            <a:endParaRPr lang="es-MX" dirty="0"/>
          </a:p>
        </p:txBody>
      </p:sp>
    </p:spTree>
    <p:extLst>
      <p:ext uri="{BB962C8B-B14F-4D97-AF65-F5344CB8AC3E}">
        <p14:creationId xmlns:p14="http://schemas.microsoft.com/office/powerpoint/2010/main" val="1222274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886660-4812-7DA1-10F1-D25249869DE8}"/>
              </a:ext>
            </a:extLst>
          </p:cNvPr>
          <p:cNvSpPr>
            <a:spLocks noGrp="1"/>
          </p:cNvSpPr>
          <p:nvPr>
            <p:ph type="title"/>
          </p:nvPr>
        </p:nvSpPr>
        <p:spPr>
          <a:xfrm>
            <a:off x="838200" y="365125"/>
            <a:ext cx="10515600" cy="904875"/>
          </a:xfrm>
        </p:spPr>
        <p:txBody>
          <a:bodyPr>
            <a:normAutofit/>
          </a:bodyPr>
          <a:lstStyle/>
          <a:p>
            <a:pPr algn="ctr"/>
            <a:r>
              <a:rPr lang="es-MX" sz="3600" b="1" dirty="0">
                <a:solidFill>
                  <a:schemeClr val="accent1"/>
                </a:solidFill>
                <a:latin typeface="+mn-lt"/>
              </a:rPr>
              <a:t>Políticas que favorecen la </a:t>
            </a:r>
            <a:r>
              <a:rPr lang="es-MX" sz="3600" b="1" dirty="0" err="1">
                <a:solidFill>
                  <a:schemeClr val="accent1"/>
                </a:solidFill>
                <a:latin typeface="+mn-lt"/>
              </a:rPr>
              <a:t>familización</a:t>
            </a:r>
            <a:endParaRPr lang="es-MX" sz="3600" dirty="0">
              <a:latin typeface="+mn-lt"/>
            </a:endParaRPr>
          </a:p>
        </p:txBody>
      </p:sp>
      <p:sp>
        <p:nvSpPr>
          <p:cNvPr id="3" name="Marcador de contenido 2">
            <a:extLst>
              <a:ext uri="{FF2B5EF4-FFF2-40B4-BE49-F238E27FC236}">
                <a16:creationId xmlns:a16="http://schemas.microsoft.com/office/drawing/2014/main" id="{B9DEE2B1-AC12-1ADB-E31F-0C169920B1B7}"/>
              </a:ext>
            </a:extLst>
          </p:cNvPr>
          <p:cNvSpPr>
            <a:spLocks noGrp="1"/>
          </p:cNvSpPr>
          <p:nvPr>
            <p:ph idx="1"/>
          </p:nvPr>
        </p:nvSpPr>
        <p:spPr>
          <a:xfrm>
            <a:off x="838200" y="1270000"/>
            <a:ext cx="10515600" cy="4906963"/>
          </a:xfrm>
        </p:spPr>
        <p:txBody>
          <a:bodyPr>
            <a:normAutofit/>
          </a:bodyPr>
          <a:lstStyle/>
          <a:p>
            <a:pPr>
              <a:spcBef>
                <a:spcPts val="0"/>
              </a:spcBef>
            </a:pPr>
            <a:r>
              <a:rPr lang="es-MX" sz="3200" dirty="0"/>
              <a:t>Explícitamente sostienen y refuerzan las dependencias entre los miembros de las familias al promover el cuidado familiar para los niño/as y los adultos mayores</a:t>
            </a:r>
          </a:p>
          <a:p>
            <a:pPr>
              <a:spcBef>
                <a:spcPts val="0"/>
              </a:spcBef>
            </a:pPr>
            <a:endParaRPr lang="es-MX" sz="3200" dirty="0"/>
          </a:p>
          <a:p>
            <a:pPr>
              <a:spcBef>
                <a:spcPts val="0"/>
              </a:spcBef>
            </a:pPr>
            <a:r>
              <a:rPr lang="es-MX" sz="3200" dirty="0"/>
              <a:t>Disminuyen las consecuencias sociales y económicas para las mujeres que participan en la fuerza de trabajo</a:t>
            </a:r>
          </a:p>
          <a:p>
            <a:pPr>
              <a:spcBef>
                <a:spcPts val="0"/>
              </a:spcBef>
            </a:pPr>
            <a:endParaRPr lang="es-MX" sz="3200" dirty="0"/>
          </a:p>
          <a:p>
            <a:pPr>
              <a:spcBef>
                <a:spcPts val="0"/>
              </a:spcBef>
            </a:pPr>
            <a:r>
              <a:rPr lang="es-MX" sz="3200" dirty="0"/>
              <a:t>“</a:t>
            </a:r>
            <a:r>
              <a:rPr lang="es-MX" sz="3200" dirty="0" err="1"/>
              <a:t>Familizan</a:t>
            </a:r>
            <a:r>
              <a:rPr lang="es-MX" sz="3200" dirty="0"/>
              <a:t>” al hacer arreglos aceptables y legales cuando las mujeres permanecen como cuidadoras principales</a:t>
            </a:r>
          </a:p>
        </p:txBody>
      </p:sp>
    </p:spTree>
    <p:extLst>
      <p:ext uri="{BB962C8B-B14F-4D97-AF65-F5344CB8AC3E}">
        <p14:creationId xmlns:p14="http://schemas.microsoft.com/office/powerpoint/2010/main" val="389711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1A5A93-545C-5751-1F64-1C3B2D0BE132}"/>
              </a:ext>
            </a:extLst>
          </p:cNvPr>
          <p:cNvSpPr>
            <a:spLocks noGrp="1"/>
          </p:cNvSpPr>
          <p:nvPr>
            <p:ph type="title"/>
          </p:nvPr>
        </p:nvSpPr>
        <p:spPr>
          <a:xfrm>
            <a:off x="838200" y="365125"/>
            <a:ext cx="10515600" cy="813435"/>
          </a:xfrm>
        </p:spPr>
        <p:txBody>
          <a:bodyPr>
            <a:normAutofit/>
          </a:bodyPr>
          <a:lstStyle/>
          <a:p>
            <a:pPr algn="ctr"/>
            <a:r>
              <a:rPr lang="es-MX" sz="3600" b="1" dirty="0">
                <a:solidFill>
                  <a:schemeClr val="accent1"/>
                </a:solidFill>
                <a:latin typeface="+mn-lt"/>
              </a:rPr>
              <a:t>Políticas que favorecen la </a:t>
            </a:r>
            <a:r>
              <a:rPr lang="es-MX" sz="3600" b="1" dirty="0" err="1">
                <a:solidFill>
                  <a:schemeClr val="accent1"/>
                </a:solidFill>
                <a:latin typeface="+mn-lt"/>
              </a:rPr>
              <a:t>familización</a:t>
            </a:r>
            <a:endParaRPr lang="es-MX" sz="3600" b="1" dirty="0">
              <a:solidFill>
                <a:schemeClr val="accent1"/>
              </a:solidFill>
              <a:latin typeface="+mn-lt"/>
            </a:endParaRPr>
          </a:p>
        </p:txBody>
      </p:sp>
      <p:sp>
        <p:nvSpPr>
          <p:cNvPr id="3" name="Marcador de contenido 2">
            <a:extLst>
              <a:ext uri="{FF2B5EF4-FFF2-40B4-BE49-F238E27FC236}">
                <a16:creationId xmlns:a16="http://schemas.microsoft.com/office/drawing/2014/main" id="{C26C67C6-3F1F-0C32-0886-9834F9304B9F}"/>
              </a:ext>
            </a:extLst>
          </p:cNvPr>
          <p:cNvSpPr>
            <a:spLocks noGrp="1"/>
          </p:cNvSpPr>
          <p:nvPr>
            <p:ph idx="1"/>
          </p:nvPr>
        </p:nvSpPr>
        <p:spPr>
          <a:xfrm>
            <a:off x="396240" y="1178560"/>
            <a:ext cx="11440160" cy="5314315"/>
          </a:xfrm>
        </p:spPr>
        <p:txBody>
          <a:bodyPr>
            <a:normAutofit/>
          </a:bodyPr>
          <a:lstStyle/>
          <a:p>
            <a:pPr marL="0" indent="0">
              <a:spcBef>
                <a:spcPts val="0"/>
              </a:spcBef>
              <a:buNone/>
            </a:pPr>
            <a:r>
              <a:rPr lang="es-MX" sz="3000" dirty="0"/>
              <a:t>Los principales instrumentos de políticas incluyen:</a:t>
            </a:r>
          </a:p>
          <a:p>
            <a:pPr marL="0" indent="0">
              <a:spcBef>
                <a:spcPts val="0"/>
              </a:spcBef>
              <a:buNone/>
            </a:pPr>
            <a:endParaRPr lang="es-MX" sz="3000" dirty="0"/>
          </a:p>
          <a:p>
            <a:pPr>
              <a:spcBef>
                <a:spcPts val="0"/>
              </a:spcBef>
            </a:pPr>
            <a:r>
              <a:rPr lang="es-MX" sz="3000" dirty="0"/>
              <a:t>Transferencias monetarias y beneficios de impuestos para los niño/as</a:t>
            </a:r>
          </a:p>
          <a:p>
            <a:pPr>
              <a:spcBef>
                <a:spcPts val="0"/>
              </a:spcBef>
            </a:pPr>
            <a:r>
              <a:rPr lang="es-MX" sz="3000" dirty="0"/>
              <a:t>Créditos de pensión para el cuidado</a:t>
            </a:r>
          </a:p>
          <a:p>
            <a:pPr>
              <a:spcBef>
                <a:spcPts val="0"/>
              </a:spcBef>
            </a:pPr>
            <a:r>
              <a:rPr lang="es-MX" sz="3000" dirty="0"/>
              <a:t>Licencias parentales de largo término y con pagos bajos. </a:t>
            </a:r>
          </a:p>
          <a:p>
            <a:pPr>
              <a:spcBef>
                <a:spcPts val="0"/>
              </a:spcBef>
            </a:pPr>
            <a:endParaRPr lang="es-MX" sz="3000" dirty="0"/>
          </a:p>
          <a:p>
            <a:pPr marL="0" indent="0">
              <a:spcBef>
                <a:spcPts val="0"/>
              </a:spcBef>
              <a:buNone/>
            </a:pPr>
            <a:r>
              <a:rPr lang="es-MX" sz="3000" dirty="0"/>
              <a:t>Estas políticas disuaden a las mujeres de (re-)ingresar al mercado de trabajo. Son madres que tienden al trabajo de tiempo parcial, ganan menos con respecto del ingreso familiar, y realizan mayormente trabajo doméstico</a:t>
            </a:r>
          </a:p>
        </p:txBody>
      </p:sp>
    </p:spTree>
    <p:extLst>
      <p:ext uri="{BB962C8B-B14F-4D97-AF65-F5344CB8AC3E}">
        <p14:creationId xmlns:p14="http://schemas.microsoft.com/office/powerpoint/2010/main" val="984728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9DA850-2674-CB38-A25D-12ED81DA91E7}"/>
              </a:ext>
            </a:extLst>
          </p:cNvPr>
          <p:cNvSpPr>
            <a:spLocks noGrp="1"/>
          </p:cNvSpPr>
          <p:nvPr>
            <p:ph type="title"/>
          </p:nvPr>
        </p:nvSpPr>
        <p:spPr>
          <a:xfrm>
            <a:off x="345440" y="203201"/>
            <a:ext cx="11008360" cy="772159"/>
          </a:xfrm>
        </p:spPr>
        <p:txBody>
          <a:bodyPr>
            <a:noAutofit/>
          </a:bodyPr>
          <a:lstStyle/>
          <a:p>
            <a:pPr algn="ctr"/>
            <a:r>
              <a:rPr lang="es-MX" sz="3600" b="1" dirty="0">
                <a:solidFill>
                  <a:schemeClr val="accent1"/>
                </a:solidFill>
                <a:latin typeface="+mn-lt"/>
              </a:rPr>
              <a:t>Variedades de políticas familiares y relaciones de género</a:t>
            </a:r>
          </a:p>
        </p:txBody>
      </p:sp>
      <p:sp>
        <p:nvSpPr>
          <p:cNvPr id="3" name="Marcador de contenido 2">
            <a:extLst>
              <a:ext uri="{FF2B5EF4-FFF2-40B4-BE49-F238E27FC236}">
                <a16:creationId xmlns:a16="http://schemas.microsoft.com/office/drawing/2014/main" id="{68E87393-08A4-A08A-489B-156D15D47EDE}"/>
              </a:ext>
            </a:extLst>
          </p:cNvPr>
          <p:cNvSpPr>
            <a:spLocks noGrp="1"/>
          </p:cNvSpPr>
          <p:nvPr>
            <p:ph idx="1"/>
          </p:nvPr>
        </p:nvSpPr>
        <p:spPr>
          <a:xfrm>
            <a:off x="345440" y="1259840"/>
            <a:ext cx="11541760" cy="5262880"/>
          </a:xfrm>
        </p:spPr>
        <p:txBody>
          <a:bodyPr>
            <a:normAutofit lnSpcReduction="10000"/>
          </a:bodyPr>
          <a:lstStyle/>
          <a:p>
            <a:pPr>
              <a:spcBef>
                <a:spcPts val="0"/>
              </a:spcBef>
            </a:pPr>
            <a:r>
              <a:rPr lang="es-MX" sz="3000" dirty="0"/>
              <a:t>Los estados combinan a menudo políticas </a:t>
            </a:r>
            <a:r>
              <a:rPr lang="es-MX" sz="3000" dirty="0" err="1"/>
              <a:t>desfamilizantes</a:t>
            </a:r>
            <a:r>
              <a:rPr lang="es-MX" sz="3000" dirty="0"/>
              <a:t> (D) y </a:t>
            </a:r>
            <a:r>
              <a:rPr lang="es-MX" sz="3000" dirty="0" err="1"/>
              <a:t>familizantes</a:t>
            </a:r>
            <a:r>
              <a:rPr lang="es-MX" sz="3000" dirty="0"/>
              <a:t> (F) (además de factores externos, como la pobreza o la dinámica demográfica, que presionan hacia </a:t>
            </a:r>
            <a:r>
              <a:rPr lang="es-MX" sz="3000" dirty="0" err="1"/>
              <a:t>desfamilización</a:t>
            </a:r>
            <a:r>
              <a:rPr lang="es-MX" sz="3000" dirty="0"/>
              <a:t> o </a:t>
            </a:r>
            <a:r>
              <a:rPr lang="es-MX" sz="3000" dirty="0" err="1"/>
              <a:t>familización</a:t>
            </a:r>
            <a:r>
              <a:rPr lang="es-MX" sz="3000" dirty="0"/>
              <a:t>)</a:t>
            </a:r>
          </a:p>
          <a:p>
            <a:pPr>
              <a:spcBef>
                <a:spcPts val="0"/>
              </a:spcBef>
            </a:pPr>
            <a:endParaRPr lang="es-MX" sz="3000" dirty="0"/>
          </a:p>
          <a:p>
            <a:pPr>
              <a:spcBef>
                <a:spcPts val="0"/>
              </a:spcBef>
            </a:pPr>
            <a:r>
              <a:rPr lang="es-MX" sz="3000" dirty="0"/>
              <a:t>Esto significa que D/F depende también del contexto institucional, político e ideológico de cada país. Se conforman marcos o “</a:t>
            </a:r>
            <a:r>
              <a:rPr lang="es-MX" sz="3000" i="1" dirty="0" err="1"/>
              <a:t>frames</a:t>
            </a:r>
            <a:r>
              <a:rPr lang="es-MX" sz="3000" dirty="0"/>
              <a:t>” que hacen plausibles unas u otras políticas</a:t>
            </a:r>
          </a:p>
          <a:p>
            <a:pPr>
              <a:spcBef>
                <a:spcPts val="0"/>
              </a:spcBef>
            </a:pPr>
            <a:endParaRPr lang="es-MX" sz="3000" dirty="0"/>
          </a:p>
          <a:p>
            <a:pPr>
              <a:spcBef>
                <a:spcPts val="0"/>
              </a:spcBef>
            </a:pPr>
            <a:r>
              <a:rPr lang="es-MX" sz="3000" dirty="0"/>
              <a:t>Muchas políticas de D en países industrializados respondían a preocupaciones de sostenibilidad del estado de bienestar y la fecundidad, y falta de participación de mujeres en mercado de trabajo. Esto tuvo consecuencias</a:t>
            </a:r>
            <a:r>
              <a:rPr lang="es-MX" dirty="0"/>
              <a:t>.</a:t>
            </a:r>
          </a:p>
        </p:txBody>
      </p:sp>
    </p:spTree>
    <p:extLst>
      <p:ext uri="{BB962C8B-B14F-4D97-AF65-F5344CB8AC3E}">
        <p14:creationId xmlns:p14="http://schemas.microsoft.com/office/powerpoint/2010/main" val="174657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892BC8-BEED-CC68-DFF6-5E53F601F84C}"/>
              </a:ext>
            </a:extLst>
          </p:cNvPr>
          <p:cNvSpPr>
            <a:spLocks noGrp="1"/>
          </p:cNvSpPr>
          <p:nvPr>
            <p:ph type="title"/>
          </p:nvPr>
        </p:nvSpPr>
        <p:spPr>
          <a:xfrm>
            <a:off x="838200" y="181069"/>
            <a:ext cx="10515600" cy="1448555"/>
          </a:xfrm>
        </p:spPr>
        <p:txBody>
          <a:bodyPr>
            <a:normAutofit/>
          </a:bodyPr>
          <a:lstStyle/>
          <a:p>
            <a:pPr algn="ctr"/>
            <a:r>
              <a:rPr lang="es-MX" sz="3200" b="1" dirty="0">
                <a:solidFill>
                  <a:schemeClr val="accent1"/>
                </a:solidFill>
              </a:rPr>
              <a:t>¿Qué nos dice la información disponible sobre la relación familia – trabajo – cuidados, la igualdad de género y las políticas familiares en el marco de la Agenda 2030?</a:t>
            </a:r>
          </a:p>
        </p:txBody>
      </p:sp>
      <p:sp>
        <p:nvSpPr>
          <p:cNvPr id="3" name="Marcador de contenido 2">
            <a:extLst>
              <a:ext uri="{FF2B5EF4-FFF2-40B4-BE49-F238E27FC236}">
                <a16:creationId xmlns:a16="http://schemas.microsoft.com/office/drawing/2014/main" id="{ADC51472-6513-1574-67B5-AE30619BA3C0}"/>
              </a:ext>
            </a:extLst>
          </p:cNvPr>
          <p:cNvSpPr>
            <a:spLocks noGrp="1"/>
          </p:cNvSpPr>
          <p:nvPr>
            <p:ph idx="1"/>
          </p:nvPr>
        </p:nvSpPr>
        <p:spPr>
          <a:xfrm>
            <a:off x="-119271" y="1837852"/>
            <a:ext cx="11960087" cy="4655021"/>
          </a:xfrm>
        </p:spPr>
        <p:txBody>
          <a:bodyPr>
            <a:normAutofit lnSpcReduction="10000"/>
          </a:bodyPr>
          <a:lstStyle/>
          <a:p>
            <a:pPr marL="0" indent="0">
              <a:spcBef>
                <a:spcPts val="0"/>
              </a:spcBef>
              <a:buNone/>
            </a:pPr>
            <a:r>
              <a:rPr lang="es-MX" dirty="0">
                <a:latin typeface="Calibri" panose="020F0502020204030204" pitchFamily="34" charset="0"/>
                <a:ea typeface="Calibri" panose="020F0502020204030204" pitchFamily="34" charset="0"/>
                <a:cs typeface="Calibri" panose="020F0502020204030204" pitchFamily="34" charset="0"/>
              </a:rPr>
              <a:t>Para responder: conceptos de </a:t>
            </a:r>
            <a:r>
              <a:rPr lang="es-MX" dirty="0" err="1">
                <a:latin typeface="Calibri" panose="020F0502020204030204" pitchFamily="34" charset="0"/>
                <a:ea typeface="Calibri" panose="020F0502020204030204" pitchFamily="34" charset="0"/>
                <a:cs typeface="Calibri" panose="020F0502020204030204" pitchFamily="34" charset="0"/>
              </a:rPr>
              <a:t>desfamilización</a:t>
            </a:r>
            <a:r>
              <a:rPr lang="es-MX" dirty="0">
                <a:latin typeface="Calibri" panose="020F0502020204030204" pitchFamily="34" charset="0"/>
                <a:ea typeface="Calibri" panose="020F0502020204030204" pitchFamily="34" charset="0"/>
                <a:cs typeface="Calibri" panose="020F0502020204030204" pitchFamily="34" charset="0"/>
              </a:rPr>
              <a:t> y </a:t>
            </a:r>
            <a:r>
              <a:rPr lang="es-MX" dirty="0" err="1">
                <a:latin typeface="Calibri" panose="020F0502020204030204" pitchFamily="34" charset="0"/>
                <a:ea typeface="Calibri" panose="020F0502020204030204" pitchFamily="34" charset="0"/>
                <a:cs typeface="Calibri" panose="020F0502020204030204" pitchFamily="34" charset="0"/>
              </a:rPr>
              <a:t>familización</a:t>
            </a:r>
            <a:r>
              <a:rPr lang="es-MX" dirty="0">
                <a:latin typeface="Calibri" panose="020F0502020204030204" pitchFamily="34" charset="0"/>
                <a:ea typeface="Calibri" panose="020F0502020204030204" pitchFamily="34" charset="0"/>
                <a:cs typeface="Calibri" panose="020F0502020204030204" pitchFamily="34" charset="0"/>
              </a:rPr>
              <a:t> en relación con:</a:t>
            </a:r>
          </a:p>
          <a:p>
            <a:pPr marL="0" indent="0">
              <a:spcBef>
                <a:spcPts val="0"/>
              </a:spcBef>
              <a:buNone/>
            </a:pPr>
            <a:endParaRPr lang="es-MX" dirty="0">
              <a:effectLst/>
              <a:latin typeface="Calibri" panose="020F0502020204030204" pitchFamily="34" charset="0"/>
              <a:ea typeface="Calibri" panose="020F0502020204030204" pitchFamily="34" charset="0"/>
              <a:cs typeface="Calibri" panose="020F0502020204030204" pitchFamily="34" charset="0"/>
            </a:endParaRPr>
          </a:p>
          <a:p>
            <a:pPr>
              <a:spcBef>
                <a:spcPts val="0"/>
              </a:spcBef>
            </a:pPr>
            <a:r>
              <a:rPr lang="es-MX" dirty="0">
                <a:latin typeface="Calibri" panose="020F0502020204030204" pitchFamily="34" charset="0"/>
                <a:ea typeface="Calibri" panose="020F0502020204030204" pitchFamily="34" charset="0"/>
                <a:cs typeface="Calibri" panose="020F0502020204030204" pitchFamily="34" charset="0"/>
              </a:rPr>
              <a:t> Factores sociodemográficos</a:t>
            </a:r>
          </a:p>
          <a:p>
            <a:pPr>
              <a:spcBef>
                <a:spcPts val="0"/>
              </a:spcBef>
            </a:pPr>
            <a:endParaRPr lang="es-MX" dirty="0">
              <a:latin typeface="Calibri" panose="020F0502020204030204" pitchFamily="34" charset="0"/>
              <a:ea typeface="Calibri" panose="020F0502020204030204" pitchFamily="34" charset="0"/>
              <a:cs typeface="Calibri" panose="020F0502020204030204" pitchFamily="34" charset="0"/>
            </a:endParaRPr>
          </a:p>
          <a:p>
            <a:pPr>
              <a:spcBef>
                <a:spcPts val="0"/>
              </a:spcBef>
            </a:pPr>
            <a:r>
              <a:rPr lang="es-MX" dirty="0">
                <a:latin typeface="Calibri" panose="020F0502020204030204" pitchFamily="34" charset="0"/>
                <a:ea typeface="Calibri" panose="020F0502020204030204" pitchFamily="34" charset="0"/>
                <a:cs typeface="Calibri" panose="020F0502020204030204" pitchFamily="34" charset="0"/>
              </a:rPr>
              <a:t> La igualdad de género en la distribución de los trabajos en el mercado, y la familia</a:t>
            </a:r>
          </a:p>
          <a:p>
            <a:pPr>
              <a:spcBef>
                <a:spcPts val="0"/>
              </a:spcBef>
            </a:pPr>
            <a:endParaRPr lang="es-MX" dirty="0">
              <a:latin typeface="Calibri" panose="020F0502020204030204" pitchFamily="34" charset="0"/>
              <a:ea typeface="Calibri" panose="020F0502020204030204" pitchFamily="34" charset="0"/>
              <a:cs typeface="Calibri" panose="020F0502020204030204" pitchFamily="34" charset="0"/>
            </a:endParaRPr>
          </a:p>
          <a:p>
            <a:pPr>
              <a:spcBef>
                <a:spcPts val="0"/>
              </a:spcBef>
            </a:pPr>
            <a:r>
              <a:rPr lang="es-MX" dirty="0">
                <a:latin typeface="Calibri" panose="020F0502020204030204" pitchFamily="34" charset="0"/>
                <a:ea typeface="Calibri" panose="020F0502020204030204" pitchFamily="34" charset="0"/>
                <a:cs typeface="Calibri" panose="020F0502020204030204" pitchFamily="34" charset="0"/>
              </a:rPr>
              <a:t>Las políticas familiares implementadas en la región: marcos legales de promoción igualdad de género; licencias de maternidad, paternidad y parentales; y construcción de sistemas de cuidado</a:t>
            </a:r>
          </a:p>
          <a:p>
            <a:pPr>
              <a:spcBef>
                <a:spcPts val="0"/>
              </a:spcBef>
            </a:pPr>
            <a:endParaRPr lang="es-MX" dirty="0">
              <a:latin typeface="Calibri" panose="020F0502020204030204" pitchFamily="34" charset="0"/>
              <a:ea typeface="Calibri" panose="020F0502020204030204" pitchFamily="34" charset="0"/>
              <a:cs typeface="Calibri" panose="020F0502020204030204" pitchFamily="34" charset="0"/>
            </a:endParaRPr>
          </a:p>
          <a:p>
            <a:pPr>
              <a:spcBef>
                <a:spcPts val="0"/>
              </a:spcBef>
            </a:pPr>
            <a:r>
              <a:rPr lang="es-MX" dirty="0">
                <a:latin typeface="Calibri" panose="020F0502020204030204" pitchFamily="34" charset="0"/>
                <a:ea typeface="Calibri" panose="020F0502020204030204" pitchFamily="34" charset="0"/>
                <a:cs typeface="Calibri" panose="020F0502020204030204" pitchFamily="34" charset="0"/>
              </a:rPr>
              <a:t>Información basada en datos de la CEPAL (2022a)</a:t>
            </a:r>
          </a:p>
        </p:txBody>
      </p:sp>
    </p:spTree>
    <p:extLst>
      <p:ext uri="{BB962C8B-B14F-4D97-AF65-F5344CB8AC3E}">
        <p14:creationId xmlns:p14="http://schemas.microsoft.com/office/powerpoint/2010/main" val="317118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406BD0-85CF-C3A4-EC7C-1525A076BAC9}"/>
              </a:ext>
            </a:extLst>
          </p:cNvPr>
          <p:cNvSpPr>
            <a:spLocks noGrp="1"/>
          </p:cNvSpPr>
          <p:nvPr>
            <p:ph type="title"/>
          </p:nvPr>
        </p:nvSpPr>
        <p:spPr>
          <a:xfrm>
            <a:off x="245165" y="365125"/>
            <a:ext cx="11946835" cy="711835"/>
          </a:xfrm>
        </p:spPr>
        <p:txBody>
          <a:bodyPr>
            <a:normAutofit/>
          </a:bodyPr>
          <a:lstStyle/>
          <a:p>
            <a:pPr algn="ctr"/>
            <a:r>
              <a:rPr lang="es-MX" sz="3200" b="1" dirty="0">
                <a:solidFill>
                  <a:schemeClr val="accent1"/>
                </a:solidFill>
                <a:latin typeface="+mn-lt"/>
              </a:rPr>
              <a:t>Variedades de políticas familiares y relaciones de género</a:t>
            </a:r>
            <a:endParaRPr lang="es-MX" sz="3200" dirty="0">
              <a:latin typeface="+mn-lt"/>
            </a:endParaRPr>
          </a:p>
        </p:txBody>
      </p:sp>
      <p:sp>
        <p:nvSpPr>
          <p:cNvPr id="3" name="Marcador de contenido 2">
            <a:extLst>
              <a:ext uri="{FF2B5EF4-FFF2-40B4-BE49-F238E27FC236}">
                <a16:creationId xmlns:a16="http://schemas.microsoft.com/office/drawing/2014/main" id="{1640B361-4AE7-F356-8F63-2282CD77D01A}"/>
              </a:ext>
            </a:extLst>
          </p:cNvPr>
          <p:cNvSpPr>
            <a:spLocks noGrp="1"/>
          </p:cNvSpPr>
          <p:nvPr>
            <p:ph idx="1"/>
          </p:nvPr>
        </p:nvSpPr>
        <p:spPr>
          <a:xfrm>
            <a:off x="538480" y="1219200"/>
            <a:ext cx="11165840" cy="5273675"/>
          </a:xfrm>
        </p:spPr>
        <p:txBody>
          <a:bodyPr>
            <a:normAutofit fontScale="92500"/>
          </a:bodyPr>
          <a:lstStyle/>
          <a:p>
            <a:pPr marL="0" indent="0">
              <a:spcBef>
                <a:spcPts val="0"/>
              </a:spcBef>
              <a:buNone/>
            </a:pPr>
            <a:r>
              <a:rPr lang="es-MX" sz="3000" b="1" dirty="0">
                <a:solidFill>
                  <a:schemeClr val="accent1"/>
                </a:solidFill>
                <a:latin typeface="+mn-lt"/>
              </a:rPr>
              <a:t>Dos ejemplos de combinaciones de políticas:</a:t>
            </a:r>
            <a:endParaRPr lang="es-MX" sz="3000" b="1" dirty="0">
              <a:solidFill>
                <a:schemeClr val="accent1"/>
              </a:solidFill>
            </a:endParaRPr>
          </a:p>
          <a:p>
            <a:pPr marL="742950" indent="-742950">
              <a:spcBef>
                <a:spcPts val="0"/>
              </a:spcBef>
              <a:buAutoNum type="arabicPeriod"/>
            </a:pPr>
            <a:r>
              <a:rPr lang="es-MX" sz="3000" b="1" dirty="0" err="1">
                <a:solidFill>
                  <a:schemeClr val="accent1"/>
                </a:solidFill>
              </a:rPr>
              <a:t>Desfamilización</a:t>
            </a:r>
            <a:r>
              <a:rPr lang="es-MX" sz="3000" b="1" dirty="0">
                <a:solidFill>
                  <a:schemeClr val="accent1"/>
                </a:solidFill>
              </a:rPr>
              <a:t> que favorece </a:t>
            </a:r>
            <a:r>
              <a:rPr lang="es-MX" sz="3000" b="1" dirty="0" err="1">
                <a:solidFill>
                  <a:schemeClr val="accent1"/>
                </a:solidFill>
              </a:rPr>
              <a:t>familización</a:t>
            </a:r>
            <a:r>
              <a:rPr lang="es-MX" sz="3000" b="1" dirty="0">
                <a:solidFill>
                  <a:schemeClr val="accent1"/>
                </a:solidFill>
              </a:rPr>
              <a:t> con madres trabajadoras</a:t>
            </a:r>
          </a:p>
          <a:p>
            <a:pPr marL="0" indent="0">
              <a:spcBef>
                <a:spcPts val="0"/>
              </a:spcBef>
              <a:buNone/>
            </a:pPr>
            <a:endParaRPr lang="es-MX" sz="3000" dirty="0"/>
          </a:p>
          <a:p>
            <a:pPr>
              <a:spcBef>
                <a:spcPts val="0"/>
              </a:spcBef>
            </a:pPr>
            <a:r>
              <a:rPr lang="es-MX" sz="3000" dirty="0"/>
              <a:t>Promovieron participación y facilitaron “reconciliación” trabajo y cuidado, por ej., licencias largas, con bajo o sin pago, pensiones infantiles, subsidios directos e indirectos</a:t>
            </a:r>
          </a:p>
          <a:p>
            <a:pPr>
              <a:spcBef>
                <a:spcPts val="0"/>
              </a:spcBef>
            </a:pPr>
            <a:r>
              <a:rPr lang="es-MX" sz="3000" dirty="0"/>
              <a:t>Generó familias de doble-ingreso, especializada por género. </a:t>
            </a:r>
          </a:p>
          <a:p>
            <a:pPr>
              <a:spcBef>
                <a:spcPts val="0"/>
              </a:spcBef>
            </a:pPr>
            <a:r>
              <a:rPr lang="es-MX" sz="3000" dirty="0"/>
              <a:t>Favoreció arreglos familiares tradicionales: el papel del hombre no se tocó y reiteró papel de la mujer = cuidadora principal y trabajo doméstico. </a:t>
            </a:r>
          </a:p>
          <a:p>
            <a:pPr>
              <a:spcBef>
                <a:spcPts val="0"/>
              </a:spcBef>
            </a:pPr>
            <a:r>
              <a:rPr lang="es-MX" sz="3000" dirty="0"/>
              <a:t>No atendió significativamente desigualdades en este ámbito. La igualdad de género era meta secundaria (</a:t>
            </a:r>
            <a:r>
              <a:rPr lang="es-MX" sz="3000" dirty="0" err="1"/>
              <a:t>Gersen</a:t>
            </a:r>
            <a:r>
              <a:rPr lang="es-MX" sz="3000" dirty="0"/>
              <a:t>, 2010).</a:t>
            </a:r>
          </a:p>
          <a:p>
            <a:pPr>
              <a:spcBef>
                <a:spcPts val="0"/>
              </a:spcBef>
            </a:pPr>
            <a:r>
              <a:rPr lang="es-MX" sz="3000" dirty="0"/>
              <a:t>Se presenta en contextos de bajos niveles de </a:t>
            </a:r>
            <a:r>
              <a:rPr lang="es-MX" sz="3000" dirty="0" err="1"/>
              <a:t>desfamilización</a:t>
            </a:r>
            <a:r>
              <a:rPr lang="es-MX" sz="3000" dirty="0"/>
              <a:t> y baja participación </a:t>
            </a:r>
          </a:p>
          <a:p>
            <a:pPr marL="0" indent="0">
              <a:buNone/>
            </a:pPr>
            <a:endParaRPr lang="es-MX" dirty="0"/>
          </a:p>
          <a:p>
            <a:endParaRPr lang="es-MX" dirty="0"/>
          </a:p>
        </p:txBody>
      </p:sp>
    </p:spTree>
    <p:extLst>
      <p:ext uri="{BB962C8B-B14F-4D97-AF65-F5344CB8AC3E}">
        <p14:creationId xmlns:p14="http://schemas.microsoft.com/office/powerpoint/2010/main" val="1010324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E60EDA-90C9-1211-FDB8-060CDF4A2B44}"/>
              </a:ext>
            </a:extLst>
          </p:cNvPr>
          <p:cNvSpPr>
            <a:spLocks noGrp="1"/>
          </p:cNvSpPr>
          <p:nvPr>
            <p:ph type="title"/>
          </p:nvPr>
        </p:nvSpPr>
        <p:spPr>
          <a:xfrm>
            <a:off x="325120" y="365125"/>
            <a:ext cx="11551920" cy="884555"/>
          </a:xfrm>
        </p:spPr>
        <p:txBody>
          <a:bodyPr>
            <a:normAutofit fontScale="90000"/>
          </a:bodyPr>
          <a:lstStyle/>
          <a:p>
            <a:pPr algn="ctr"/>
            <a:r>
              <a:rPr lang="es-MX" sz="4400" b="1" dirty="0">
                <a:solidFill>
                  <a:schemeClr val="accent1"/>
                </a:solidFill>
              </a:rPr>
              <a:t>Variedades de políticas familiares y relaciones de género</a:t>
            </a:r>
            <a:endParaRPr lang="es-MX" dirty="0"/>
          </a:p>
        </p:txBody>
      </p:sp>
      <p:sp>
        <p:nvSpPr>
          <p:cNvPr id="3" name="Marcador de contenido 2">
            <a:extLst>
              <a:ext uri="{FF2B5EF4-FFF2-40B4-BE49-F238E27FC236}">
                <a16:creationId xmlns:a16="http://schemas.microsoft.com/office/drawing/2014/main" id="{169D8AB1-8468-ECBD-6C71-40F87C66182E}"/>
              </a:ext>
            </a:extLst>
          </p:cNvPr>
          <p:cNvSpPr>
            <a:spLocks noGrp="1"/>
          </p:cNvSpPr>
          <p:nvPr>
            <p:ph idx="1"/>
          </p:nvPr>
        </p:nvSpPr>
        <p:spPr>
          <a:xfrm>
            <a:off x="325120" y="1249680"/>
            <a:ext cx="11541760" cy="5120640"/>
          </a:xfrm>
        </p:spPr>
        <p:txBody>
          <a:bodyPr>
            <a:normAutofit fontScale="92500" lnSpcReduction="10000"/>
          </a:bodyPr>
          <a:lstStyle/>
          <a:p>
            <a:pPr marL="0" indent="0">
              <a:buNone/>
            </a:pPr>
            <a:r>
              <a:rPr lang="es-MX" sz="3000" b="1" dirty="0">
                <a:solidFill>
                  <a:schemeClr val="accent1"/>
                </a:solidFill>
              </a:rPr>
              <a:t>2. </a:t>
            </a:r>
            <a:r>
              <a:rPr lang="es-MX" sz="3000" b="1" dirty="0" err="1">
                <a:solidFill>
                  <a:schemeClr val="accent1"/>
                </a:solidFill>
              </a:rPr>
              <a:t>Desfamilización</a:t>
            </a:r>
            <a:r>
              <a:rPr lang="es-MX" sz="3000" b="1" dirty="0">
                <a:solidFill>
                  <a:schemeClr val="accent1"/>
                </a:solidFill>
              </a:rPr>
              <a:t> que favorece más equidad para madres trabajadoras</a:t>
            </a:r>
            <a:endParaRPr lang="es-MX" sz="3000" dirty="0"/>
          </a:p>
          <a:p>
            <a:endParaRPr lang="es-MX" sz="3000" dirty="0"/>
          </a:p>
          <a:p>
            <a:pPr>
              <a:spcBef>
                <a:spcPts val="0"/>
              </a:spcBef>
            </a:pPr>
            <a:r>
              <a:rPr lang="es-MX" sz="3000" dirty="0"/>
              <a:t>Políticas que favorecen la participación de madres en el trabajo y promueven su independencia económica: licencias de maternidad más cortas y bien pagadas, “cuotas de padres”, bono de igualdad, y servicios estatales de cuidado infantil (</a:t>
            </a:r>
            <a:r>
              <a:rPr lang="es-MX" sz="3000" dirty="0" err="1"/>
              <a:t>Ciccia</a:t>
            </a:r>
            <a:r>
              <a:rPr lang="es-MX" sz="3000" dirty="0"/>
              <a:t> y </a:t>
            </a:r>
            <a:r>
              <a:rPr lang="es-MX" sz="3000" dirty="0" err="1"/>
              <a:t>Verloo</a:t>
            </a:r>
            <a:r>
              <a:rPr lang="es-MX" sz="3000" dirty="0"/>
              <a:t>, 2012)</a:t>
            </a:r>
          </a:p>
          <a:p>
            <a:pPr>
              <a:spcBef>
                <a:spcPts val="0"/>
              </a:spcBef>
            </a:pPr>
            <a:endParaRPr lang="es-MX" sz="3000" dirty="0"/>
          </a:p>
          <a:p>
            <a:pPr>
              <a:spcBef>
                <a:spcPts val="0"/>
              </a:spcBef>
            </a:pPr>
            <a:r>
              <a:rPr lang="es-MX" sz="3000" dirty="0"/>
              <a:t>Se presenta en contextos con niveles altos de desarrollo de políticas de </a:t>
            </a:r>
            <a:r>
              <a:rPr lang="es-MX" sz="3000" dirty="0" err="1"/>
              <a:t>desfamilización</a:t>
            </a:r>
            <a:r>
              <a:rPr lang="es-MX" sz="3000" dirty="0"/>
              <a:t>, y altos niveles de participación de madres en el trabajo (Suecia)</a:t>
            </a:r>
          </a:p>
          <a:p>
            <a:pPr>
              <a:spcBef>
                <a:spcPts val="0"/>
              </a:spcBef>
            </a:pPr>
            <a:endParaRPr lang="es-MX" sz="3000" dirty="0"/>
          </a:p>
          <a:p>
            <a:pPr>
              <a:spcBef>
                <a:spcPts val="0"/>
              </a:spcBef>
            </a:pPr>
            <a:r>
              <a:rPr lang="es-MX" sz="3000" dirty="0"/>
              <a:t>En estos contextos las mujeres tienen más probabilidades de trabajar y las políticas apoyan arreglos familiares que favorecen mayor equidad</a:t>
            </a:r>
          </a:p>
        </p:txBody>
      </p:sp>
    </p:spTree>
    <p:extLst>
      <p:ext uri="{BB962C8B-B14F-4D97-AF65-F5344CB8AC3E}">
        <p14:creationId xmlns:p14="http://schemas.microsoft.com/office/powerpoint/2010/main" val="975841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44BE39-9525-FBA2-8B43-1836D7AADCCB}"/>
              </a:ext>
            </a:extLst>
          </p:cNvPr>
          <p:cNvSpPr>
            <a:spLocks noGrp="1"/>
          </p:cNvSpPr>
          <p:nvPr>
            <p:ph type="title"/>
          </p:nvPr>
        </p:nvSpPr>
        <p:spPr>
          <a:xfrm>
            <a:off x="345440" y="365125"/>
            <a:ext cx="11572240" cy="864235"/>
          </a:xfrm>
        </p:spPr>
        <p:txBody>
          <a:bodyPr>
            <a:normAutofit fontScale="90000"/>
          </a:bodyPr>
          <a:lstStyle/>
          <a:p>
            <a:pPr algn="ctr"/>
            <a:r>
              <a:rPr lang="es-MX" sz="4400" b="1" dirty="0">
                <a:solidFill>
                  <a:schemeClr val="accent1"/>
                </a:solidFill>
              </a:rPr>
              <a:t>Variedades de políticas familiares y relaciones de género</a:t>
            </a:r>
            <a:endParaRPr lang="es-MX" b="1" dirty="0"/>
          </a:p>
        </p:txBody>
      </p:sp>
      <p:sp>
        <p:nvSpPr>
          <p:cNvPr id="3" name="Marcador de contenido 2">
            <a:extLst>
              <a:ext uri="{FF2B5EF4-FFF2-40B4-BE49-F238E27FC236}">
                <a16:creationId xmlns:a16="http://schemas.microsoft.com/office/drawing/2014/main" id="{8AA1F4E1-5F31-D9AC-C648-033FD579240B}"/>
              </a:ext>
            </a:extLst>
          </p:cNvPr>
          <p:cNvSpPr>
            <a:spLocks noGrp="1"/>
          </p:cNvSpPr>
          <p:nvPr>
            <p:ph idx="1"/>
          </p:nvPr>
        </p:nvSpPr>
        <p:spPr>
          <a:xfrm>
            <a:off x="345440" y="1229360"/>
            <a:ext cx="11501120" cy="5263515"/>
          </a:xfrm>
        </p:spPr>
        <p:txBody>
          <a:bodyPr/>
          <a:lstStyle/>
          <a:p>
            <a:pPr marL="0" indent="0">
              <a:buNone/>
            </a:pPr>
            <a:r>
              <a:rPr lang="es-MX" sz="3200" b="1" dirty="0" err="1">
                <a:solidFill>
                  <a:schemeClr val="accent1"/>
                </a:solidFill>
              </a:rPr>
              <a:t>Familización</a:t>
            </a:r>
            <a:r>
              <a:rPr lang="es-MX" sz="3200" b="1" dirty="0">
                <a:solidFill>
                  <a:schemeClr val="accent1"/>
                </a:solidFill>
              </a:rPr>
              <a:t>/</a:t>
            </a:r>
            <a:r>
              <a:rPr lang="es-MX" sz="3200" b="1" dirty="0" err="1">
                <a:solidFill>
                  <a:schemeClr val="accent1"/>
                </a:solidFill>
              </a:rPr>
              <a:t>Desfamilización</a:t>
            </a:r>
            <a:endParaRPr lang="es-MX" sz="3200" b="1" dirty="0">
              <a:solidFill>
                <a:schemeClr val="accent1"/>
              </a:solidFill>
            </a:endParaRPr>
          </a:p>
          <a:p>
            <a:pPr marL="0" indent="0">
              <a:buNone/>
            </a:pPr>
            <a:endParaRPr lang="es-MX" sz="3200" dirty="0">
              <a:solidFill>
                <a:schemeClr val="accent1"/>
              </a:solidFill>
            </a:endParaRPr>
          </a:p>
          <a:p>
            <a:pPr>
              <a:spcBef>
                <a:spcPts val="0"/>
              </a:spcBef>
            </a:pPr>
            <a:r>
              <a:rPr lang="es-MX" sz="3000" dirty="0"/>
              <a:t>El nivel de </a:t>
            </a:r>
            <a:r>
              <a:rPr lang="es-MX" sz="3000" dirty="0" err="1"/>
              <a:t>familización</a:t>
            </a:r>
            <a:r>
              <a:rPr lang="es-MX" sz="3000" dirty="0"/>
              <a:t>/</a:t>
            </a:r>
            <a:r>
              <a:rPr lang="es-MX" sz="3000" dirty="0" err="1"/>
              <a:t>desfamilización</a:t>
            </a:r>
            <a:r>
              <a:rPr lang="es-MX" sz="3000" dirty="0"/>
              <a:t> y de la desigualdad/equidad de género depende de los puntos de referencia utilizados para medir la igualdad de género</a:t>
            </a:r>
          </a:p>
          <a:p>
            <a:pPr>
              <a:spcBef>
                <a:spcPts val="0"/>
              </a:spcBef>
            </a:pPr>
            <a:endParaRPr lang="es-MX" sz="3000" dirty="0"/>
          </a:p>
          <a:p>
            <a:pPr>
              <a:spcBef>
                <a:spcPts val="0"/>
              </a:spcBef>
            </a:pPr>
            <a:r>
              <a:rPr lang="es-MX" sz="3000" dirty="0"/>
              <a:t>En algunos países las reformas de política familiar han sido motivadas por la búsqueda de igualdad de género en la casa y el mercado. En otros ha sido atraer a la fuerza de trabajo femenina; y en otras ha sido explícitamente </a:t>
            </a:r>
            <a:r>
              <a:rPr lang="es-MX" sz="3000" dirty="0" err="1"/>
              <a:t>familista</a:t>
            </a:r>
            <a:r>
              <a:rPr lang="es-MX" sz="3000" dirty="0"/>
              <a:t>.</a:t>
            </a:r>
          </a:p>
        </p:txBody>
      </p:sp>
    </p:spTree>
    <p:extLst>
      <p:ext uri="{BB962C8B-B14F-4D97-AF65-F5344CB8AC3E}">
        <p14:creationId xmlns:p14="http://schemas.microsoft.com/office/powerpoint/2010/main" val="2336111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BB92CB-7EE4-5F7D-A6DE-24C5C2DA0546}"/>
              </a:ext>
            </a:extLst>
          </p:cNvPr>
          <p:cNvSpPr>
            <a:spLocks noGrp="1"/>
          </p:cNvSpPr>
          <p:nvPr>
            <p:ph type="title"/>
          </p:nvPr>
        </p:nvSpPr>
        <p:spPr>
          <a:xfrm>
            <a:off x="838200" y="365125"/>
            <a:ext cx="10515600" cy="589915"/>
          </a:xfrm>
        </p:spPr>
        <p:txBody>
          <a:bodyPr>
            <a:normAutofit fontScale="90000"/>
          </a:bodyPr>
          <a:lstStyle/>
          <a:p>
            <a:endParaRPr lang="es-MX" dirty="0"/>
          </a:p>
        </p:txBody>
      </p:sp>
      <p:sp>
        <p:nvSpPr>
          <p:cNvPr id="3" name="Marcador de contenido 2">
            <a:extLst>
              <a:ext uri="{FF2B5EF4-FFF2-40B4-BE49-F238E27FC236}">
                <a16:creationId xmlns:a16="http://schemas.microsoft.com/office/drawing/2014/main" id="{1446B348-0346-7530-E453-1B9560BF4812}"/>
              </a:ext>
            </a:extLst>
          </p:cNvPr>
          <p:cNvSpPr>
            <a:spLocks noGrp="1"/>
          </p:cNvSpPr>
          <p:nvPr>
            <p:ph idx="1"/>
          </p:nvPr>
        </p:nvSpPr>
        <p:spPr>
          <a:xfrm>
            <a:off x="838200" y="1168400"/>
            <a:ext cx="10515600" cy="5008563"/>
          </a:xfrm>
        </p:spPr>
        <p:txBody>
          <a:bodyPr/>
          <a:lstStyle/>
          <a:p>
            <a:pPr marL="0" indent="0" algn="ctr">
              <a:buNone/>
            </a:pPr>
            <a:endParaRPr lang="es-MX" dirty="0"/>
          </a:p>
          <a:p>
            <a:pPr marL="0" indent="0" algn="ctr">
              <a:buNone/>
            </a:pPr>
            <a:endParaRPr lang="es-MX" dirty="0"/>
          </a:p>
          <a:p>
            <a:pPr marL="0" indent="0" algn="ctr">
              <a:buNone/>
            </a:pPr>
            <a:r>
              <a:rPr lang="es-MX" sz="3600" b="1" dirty="0">
                <a:solidFill>
                  <a:schemeClr val="accent1"/>
                </a:solidFill>
              </a:rPr>
              <a:t>Algunos rasgos de </a:t>
            </a:r>
            <a:r>
              <a:rPr lang="es-MX" sz="3600" b="1" dirty="0" err="1">
                <a:solidFill>
                  <a:schemeClr val="accent1"/>
                </a:solidFill>
              </a:rPr>
              <a:t>desfamilización</a:t>
            </a:r>
            <a:r>
              <a:rPr lang="es-MX" sz="3600" b="1" dirty="0">
                <a:solidFill>
                  <a:schemeClr val="accent1"/>
                </a:solidFill>
              </a:rPr>
              <a:t>/</a:t>
            </a:r>
            <a:r>
              <a:rPr lang="es-MX" sz="3600" b="1" dirty="0" err="1">
                <a:solidFill>
                  <a:schemeClr val="accent1"/>
                </a:solidFill>
              </a:rPr>
              <a:t>familización</a:t>
            </a:r>
            <a:r>
              <a:rPr lang="es-MX" sz="3600" b="1" dirty="0">
                <a:solidFill>
                  <a:schemeClr val="accent1"/>
                </a:solidFill>
              </a:rPr>
              <a:t> en América Latina y el Caribe</a:t>
            </a:r>
          </a:p>
          <a:p>
            <a:pPr marL="0" indent="0" algn="ctr">
              <a:buNone/>
            </a:pPr>
            <a:endParaRPr lang="es-MX" sz="3600" b="1" dirty="0">
              <a:solidFill>
                <a:schemeClr val="accent1"/>
              </a:solidFill>
            </a:endParaRPr>
          </a:p>
          <a:p>
            <a:pPr marL="0" indent="0" algn="ctr">
              <a:buNone/>
            </a:pPr>
            <a:r>
              <a:rPr lang="es-MX" sz="3600" b="1" dirty="0">
                <a:solidFill>
                  <a:schemeClr val="accent1"/>
                </a:solidFill>
              </a:rPr>
              <a:t>Características de la participación por género en la fuerza de trabajo</a:t>
            </a:r>
          </a:p>
        </p:txBody>
      </p:sp>
    </p:spTree>
    <p:extLst>
      <p:ext uri="{BB962C8B-B14F-4D97-AF65-F5344CB8AC3E}">
        <p14:creationId xmlns:p14="http://schemas.microsoft.com/office/powerpoint/2010/main" val="3600721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Gráfico 1">
            <a:extLst>
              <a:ext uri="{FF2B5EF4-FFF2-40B4-BE49-F238E27FC236}">
                <a16:creationId xmlns:a16="http://schemas.microsoft.com/office/drawing/2014/main" id="{F9255678-F0A9-43FF-2ADB-107EA732EA28}"/>
              </a:ext>
            </a:extLst>
          </p:cNvPr>
          <p:cNvGraphicFramePr>
            <a:graphicFrameLocks/>
          </p:cNvGraphicFramePr>
          <p:nvPr>
            <p:extLst>
              <p:ext uri="{D42A27DB-BD31-4B8C-83A1-F6EECF244321}">
                <p14:modId xmlns:p14="http://schemas.microsoft.com/office/powerpoint/2010/main" val="3732550082"/>
              </p:ext>
            </p:extLst>
          </p:nvPr>
        </p:nvGraphicFramePr>
        <p:xfrm>
          <a:off x="406400" y="568960"/>
          <a:ext cx="11450320" cy="58724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51777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64DB2C-EC38-7225-47C7-CDA7EB423C1B}"/>
              </a:ext>
            </a:extLst>
          </p:cNvPr>
          <p:cNvSpPr>
            <a:spLocks noGrp="1"/>
          </p:cNvSpPr>
          <p:nvPr>
            <p:ph type="title"/>
          </p:nvPr>
        </p:nvSpPr>
        <p:spPr/>
        <p:txBody>
          <a:bodyPr>
            <a:noAutofit/>
          </a:bodyPr>
          <a:lstStyle/>
          <a:p>
            <a:pPr algn="ctr"/>
            <a:r>
              <a:rPr lang="es-MX" sz="3600" b="1" dirty="0">
                <a:solidFill>
                  <a:schemeClr val="accent1"/>
                </a:solidFill>
                <a:latin typeface="+mn-lt"/>
              </a:rPr>
              <a:t>% Tasa de participación en el mercado de trabajo en población de 15+ años, (2021)</a:t>
            </a:r>
            <a:endParaRPr lang="es-MX" sz="3600" dirty="0">
              <a:latin typeface="+mn-lt"/>
            </a:endParaRPr>
          </a:p>
        </p:txBody>
      </p:sp>
      <p:sp>
        <p:nvSpPr>
          <p:cNvPr id="3" name="Marcador de contenido 2">
            <a:extLst>
              <a:ext uri="{FF2B5EF4-FFF2-40B4-BE49-F238E27FC236}">
                <a16:creationId xmlns:a16="http://schemas.microsoft.com/office/drawing/2014/main" id="{6284D0EC-E25F-5B80-92FC-3F2CCC7189F2}"/>
              </a:ext>
            </a:extLst>
          </p:cNvPr>
          <p:cNvSpPr>
            <a:spLocks noGrp="1"/>
          </p:cNvSpPr>
          <p:nvPr>
            <p:ph idx="1"/>
          </p:nvPr>
        </p:nvSpPr>
        <p:spPr/>
        <p:txBody>
          <a:bodyPr/>
          <a:lstStyle/>
          <a:p>
            <a:pPr marL="0" indent="0">
              <a:buNone/>
            </a:pPr>
            <a:endParaRPr lang="es-MX" sz="3200" dirty="0"/>
          </a:p>
          <a:p>
            <a:pPr marL="0" indent="0">
              <a:buNone/>
            </a:pPr>
            <a:r>
              <a:rPr lang="es-MX" sz="3200" dirty="0"/>
              <a:t>Los resultados anteriores (CEPAL, 2022ª) indican que, aunque las proporciones más altas de participación en el mercado de trabajo corresponden a los hombres, los porcentajes de las mujeres son también muy altos, con un rango que va de 43% al 73%.</a:t>
            </a:r>
          </a:p>
          <a:p>
            <a:endParaRPr lang="es-MX" dirty="0"/>
          </a:p>
        </p:txBody>
      </p:sp>
    </p:spTree>
    <p:extLst>
      <p:ext uri="{BB962C8B-B14F-4D97-AF65-F5344CB8AC3E}">
        <p14:creationId xmlns:p14="http://schemas.microsoft.com/office/powerpoint/2010/main" val="1115924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Gráfico 1">
            <a:extLst>
              <a:ext uri="{FF2B5EF4-FFF2-40B4-BE49-F238E27FC236}">
                <a16:creationId xmlns:a16="http://schemas.microsoft.com/office/drawing/2014/main" id="{35AFE1CC-64D9-74CD-019E-FAB87BF2DD87}"/>
              </a:ext>
            </a:extLst>
          </p:cNvPr>
          <p:cNvGraphicFramePr>
            <a:graphicFrameLocks/>
          </p:cNvGraphicFramePr>
          <p:nvPr>
            <p:extLst>
              <p:ext uri="{D42A27DB-BD31-4B8C-83A1-F6EECF244321}">
                <p14:modId xmlns:p14="http://schemas.microsoft.com/office/powerpoint/2010/main" val="3442361896"/>
              </p:ext>
            </p:extLst>
          </p:nvPr>
        </p:nvGraphicFramePr>
        <p:xfrm>
          <a:off x="1189607" y="232013"/>
          <a:ext cx="9641149" cy="64690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91501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6DAE4D-D50F-0D06-5868-FC9C568B62C0}"/>
              </a:ext>
            </a:extLst>
          </p:cNvPr>
          <p:cNvSpPr>
            <a:spLocks noGrp="1"/>
          </p:cNvSpPr>
          <p:nvPr>
            <p:ph type="title"/>
          </p:nvPr>
        </p:nvSpPr>
        <p:spPr>
          <a:xfrm>
            <a:off x="516835" y="365125"/>
            <a:ext cx="11549269" cy="1325563"/>
          </a:xfrm>
        </p:spPr>
        <p:txBody>
          <a:bodyPr>
            <a:normAutofit/>
          </a:bodyPr>
          <a:lstStyle/>
          <a:p>
            <a:pPr algn="ctr"/>
            <a:r>
              <a:rPr lang="es-MX" sz="3400" b="1" dirty="0">
                <a:solidFill>
                  <a:schemeClr val="accent1"/>
                </a:solidFill>
                <a:latin typeface="+mn-lt"/>
              </a:rPr>
              <a:t>Diferencias % entre hombres/mujeres (15+ años) en la participación en el mercado de trabajo (14 países),</a:t>
            </a:r>
            <a:r>
              <a:rPr lang="es-MX" sz="3400" b="1" baseline="0" dirty="0">
                <a:solidFill>
                  <a:schemeClr val="accent1"/>
                </a:solidFill>
                <a:latin typeface="+mn-lt"/>
              </a:rPr>
              <a:t> 2021 </a:t>
            </a:r>
            <a:endParaRPr lang="es-MX" sz="3400" dirty="0"/>
          </a:p>
        </p:txBody>
      </p:sp>
      <p:sp>
        <p:nvSpPr>
          <p:cNvPr id="3" name="Marcador de contenido 2">
            <a:extLst>
              <a:ext uri="{FF2B5EF4-FFF2-40B4-BE49-F238E27FC236}">
                <a16:creationId xmlns:a16="http://schemas.microsoft.com/office/drawing/2014/main" id="{D9802B28-0AE3-3C78-8095-32C8FB185192}"/>
              </a:ext>
            </a:extLst>
          </p:cNvPr>
          <p:cNvSpPr>
            <a:spLocks noGrp="1"/>
          </p:cNvSpPr>
          <p:nvPr>
            <p:ph idx="1"/>
          </p:nvPr>
        </p:nvSpPr>
        <p:spPr/>
        <p:txBody>
          <a:bodyPr/>
          <a:lstStyle/>
          <a:p>
            <a:pPr marL="0" indent="0">
              <a:buNone/>
            </a:pPr>
            <a:endParaRPr lang="es-MX" dirty="0"/>
          </a:p>
          <a:p>
            <a:pPr marL="0" indent="0">
              <a:spcBef>
                <a:spcPts val="0"/>
              </a:spcBef>
              <a:buNone/>
            </a:pPr>
            <a:r>
              <a:rPr lang="es-MX" sz="3200" dirty="0"/>
              <a:t>Los resultados de la gráfica expresan ahora esas diferencias en términos porcentuales. </a:t>
            </a:r>
          </a:p>
          <a:p>
            <a:pPr marL="0" indent="0">
              <a:spcBef>
                <a:spcPts val="0"/>
              </a:spcBef>
              <a:buNone/>
            </a:pPr>
            <a:endParaRPr lang="es-MX" sz="3200" dirty="0"/>
          </a:p>
          <a:p>
            <a:pPr marL="0" indent="0">
              <a:spcBef>
                <a:spcPts val="0"/>
              </a:spcBef>
              <a:buNone/>
            </a:pPr>
            <a:r>
              <a:rPr lang="es-MX" sz="3200" dirty="0"/>
              <a:t>En El Salvador y México se observan las diferencias mayores, los hombres trabajan 33%  y 32% más que las mujeres, mientras que en Bolivia trabajan 13% más.</a:t>
            </a:r>
          </a:p>
          <a:p>
            <a:endParaRPr lang="es-MX" dirty="0"/>
          </a:p>
        </p:txBody>
      </p:sp>
    </p:spTree>
    <p:extLst>
      <p:ext uri="{BB962C8B-B14F-4D97-AF65-F5344CB8AC3E}">
        <p14:creationId xmlns:p14="http://schemas.microsoft.com/office/powerpoint/2010/main" val="2311142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Chart 12">
            <a:extLst>
              <a:ext uri="{FF2B5EF4-FFF2-40B4-BE49-F238E27FC236}">
                <a16:creationId xmlns:a16="http://schemas.microsoft.com/office/drawing/2014/main" id="{C542FCD9-8919-17A0-B51C-393C4A4BE690}"/>
              </a:ext>
            </a:extLst>
          </p:cNvPr>
          <p:cNvGraphicFramePr>
            <a:graphicFrameLocks/>
          </p:cNvGraphicFramePr>
          <p:nvPr>
            <p:extLst>
              <p:ext uri="{D42A27DB-BD31-4B8C-83A1-F6EECF244321}">
                <p14:modId xmlns:p14="http://schemas.microsoft.com/office/powerpoint/2010/main" val="768943387"/>
              </p:ext>
            </p:extLst>
          </p:nvPr>
        </p:nvGraphicFramePr>
        <p:xfrm>
          <a:off x="406400" y="250031"/>
          <a:ext cx="11369040" cy="63079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91512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92A41C-EC48-10E0-62CE-4FD93E62326A}"/>
              </a:ext>
            </a:extLst>
          </p:cNvPr>
          <p:cNvSpPr>
            <a:spLocks noGrp="1"/>
          </p:cNvSpPr>
          <p:nvPr>
            <p:ph type="title"/>
          </p:nvPr>
        </p:nvSpPr>
        <p:spPr>
          <a:xfrm>
            <a:off x="294639" y="365125"/>
            <a:ext cx="11724639" cy="1325563"/>
          </a:xfrm>
        </p:spPr>
        <p:txBody>
          <a:bodyPr>
            <a:normAutofit/>
          </a:bodyPr>
          <a:lstStyle/>
          <a:p>
            <a:pPr algn="ctr"/>
            <a:r>
              <a:rPr lang="es-MX" sz="3200" b="1" dirty="0">
                <a:solidFill>
                  <a:schemeClr val="accent1"/>
                </a:solidFill>
                <a:latin typeface="+mn-lt"/>
              </a:rPr>
              <a:t>% de tiempo de trabajo doméstico y de cuidado no pagado (ODS 5.4.1), </a:t>
            </a:r>
            <a:r>
              <a:rPr lang="es-MX" sz="3200" b="1" baseline="0" dirty="0">
                <a:solidFill>
                  <a:schemeClr val="accent1"/>
                </a:solidFill>
                <a:latin typeface="+mn-lt"/>
              </a:rPr>
              <a:t>14 países. </a:t>
            </a:r>
            <a:r>
              <a:rPr lang="es-MX" sz="3200" b="1" dirty="0">
                <a:solidFill>
                  <a:schemeClr val="accent1"/>
                </a:solidFill>
                <a:latin typeface="+mn-lt"/>
              </a:rPr>
              <a:t>Último año disponible</a:t>
            </a:r>
            <a:r>
              <a:rPr lang="es-MX" sz="3200" b="1" baseline="0" dirty="0">
                <a:solidFill>
                  <a:schemeClr val="accent1"/>
                </a:solidFill>
                <a:latin typeface="+mn-lt"/>
              </a:rPr>
              <a:t> (2010-2021)</a:t>
            </a:r>
            <a:endParaRPr lang="es-MX" sz="3200" dirty="0"/>
          </a:p>
        </p:txBody>
      </p:sp>
      <p:sp>
        <p:nvSpPr>
          <p:cNvPr id="3" name="Marcador de contenido 2">
            <a:extLst>
              <a:ext uri="{FF2B5EF4-FFF2-40B4-BE49-F238E27FC236}">
                <a16:creationId xmlns:a16="http://schemas.microsoft.com/office/drawing/2014/main" id="{CF94A58A-9D1B-9C95-4672-22245BEBF5A8}"/>
              </a:ext>
            </a:extLst>
          </p:cNvPr>
          <p:cNvSpPr>
            <a:spLocks noGrp="1"/>
          </p:cNvSpPr>
          <p:nvPr>
            <p:ph idx="1"/>
          </p:nvPr>
        </p:nvSpPr>
        <p:spPr>
          <a:xfrm>
            <a:off x="294640" y="1825625"/>
            <a:ext cx="11724640" cy="4667250"/>
          </a:xfrm>
        </p:spPr>
        <p:txBody>
          <a:bodyPr>
            <a:normAutofit fontScale="40000" lnSpcReduction="20000"/>
          </a:bodyPr>
          <a:lstStyle/>
          <a:p>
            <a:pPr marL="0" indent="0">
              <a:buNone/>
            </a:pPr>
            <a:endParaRPr lang="es-MX" sz="3200" dirty="0"/>
          </a:p>
          <a:p>
            <a:pPr>
              <a:spcBef>
                <a:spcPts val="0"/>
              </a:spcBef>
            </a:pPr>
            <a:endParaRPr lang="es-MX" sz="9200" dirty="0"/>
          </a:p>
          <a:p>
            <a:pPr>
              <a:spcBef>
                <a:spcPts val="0"/>
              </a:spcBef>
            </a:pPr>
            <a:r>
              <a:rPr lang="es-MX" sz="8000" dirty="0"/>
              <a:t>Los resultados (CEPAL, 2022ª) se relacionan con la meta 5.4.1 de los ODS/</a:t>
            </a:r>
            <a:r>
              <a:rPr lang="es-MX" sz="8000" dirty="0" err="1"/>
              <a:t>SDGs</a:t>
            </a:r>
            <a:r>
              <a:rPr lang="es-MX" sz="8000" dirty="0"/>
              <a:t> y confirman las grandes diferencias entre hombres y mujeres en el tiempo dedicado al trabajo de cuidado y doméstico no pagado. </a:t>
            </a:r>
          </a:p>
          <a:p>
            <a:pPr>
              <a:spcBef>
                <a:spcPts val="0"/>
              </a:spcBef>
            </a:pPr>
            <a:endParaRPr lang="es-MX" sz="8000" dirty="0"/>
          </a:p>
          <a:p>
            <a:pPr>
              <a:spcBef>
                <a:spcPts val="0"/>
              </a:spcBef>
            </a:pPr>
            <a:endParaRPr lang="es-MX" sz="8000" dirty="0"/>
          </a:p>
          <a:p>
            <a:pPr>
              <a:spcBef>
                <a:spcPts val="0"/>
              </a:spcBef>
            </a:pPr>
            <a:r>
              <a:rPr lang="es-MX" sz="8000" dirty="0"/>
              <a:t>No hay progresos significativos respecto a la disminución de las desigualdades de género en el hogar.</a:t>
            </a:r>
          </a:p>
          <a:p>
            <a:endParaRPr lang="es-MX" sz="8000" dirty="0"/>
          </a:p>
          <a:p>
            <a:pPr marL="0" indent="0">
              <a:buNone/>
            </a:pPr>
            <a:endParaRPr lang="es-MX" sz="5500" dirty="0"/>
          </a:p>
          <a:p>
            <a:pPr marL="0" indent="0">
              <a:buNone/>
            </a:pPr>
            <a:r>
              <a:rPr lang="es-MX" dirty="0"/>
              <a:t> </a:t>
            </a:r>
          </a:p>
          <a:p>
            <a:endParaRPr lang="es-MX" dirty="0"/>
          </a:p>
        </p:txBody>
      </p:sp>
    </p:spTree>
    <p:extLst>
      <p:ext uri="{BB962C8B-B14F-4D97-AF65-F5344CB8AC3E}">
        <p14:creationId xmlns:p14="http://schemas.microsoft.com/office/powerpoint/2010/main" val="641006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631B80-2BD2-D99C-D153-A48390D9543C}"/>
              </a:ext>
            </a:extLst>
          </p:cNvPr>
          <p:cNvSpPr>
            <a:spLocks noGrp="1"/>
          </p:cNvSpPr>
          <p:nvPr>
            <p:ph type="title"/>
          </p:nvPr>
        </p:nvSpPr>
        <p:spPr>
          <a:xfrm>
            <a:off x="838200" y="365126"/>
            <a:ext cx="10515600" cy="739397"/>
          </a:xfrm>
        </p:spPr>
        <p:txBody>
          <a:bodyPr>
            <a:normAutofit/>
          </a:bodyPr>
          <a:lstStyle/>
          <a:p>
            <a:pPr algn="ctr"/>
            <a:r>
              <a:rPr lang="es-MX" b="1" dirty="0">
                <a:solidFill>
                  <a:schemeClr val="accent1"/>
                </a:solidFill>
              </a:rPr>
              <a:t>La dinámica demográfica y sus efectos en ALC</a:t>
            </a:r>
          </a:p>
        </p:txBody>
      </p:sp>
      <p:sp>
        <p:nvSpPr>
          <p:cNvPr id="3" name="Marcador de contenido 2">
            <a:extLst>
              <a:ext uri="{FF2B5EF4-FFF2-40B4-BE49-F238E27FC236}">
                <a16:creationId xmlns:a16="http://schemas.microsoft.com/office/drawing/2014/main" id="{5EF30A3A-0E84-1AFE-A295-E69B505F7DED}"/>
              </a:ext>
            </a:extLst>
          </p:cNvPr>
          <p:cNvSpPr>
            <a:spLocks noGrp="1"/>
          </p:cNvSpPr>
          <p:nvPr>
            <p:ph idx="1"/>
          </p:nvPr>
        </p:nvSpPr>
        <p:spPr>
          <a:xfrm>
            <a:off x="384313" y="1330859"/>
            <a:ext cx="11536017" cy="4846104"/>
          </a:xfrm>
        </p:spPr>
        <p:txBody>
          <a:bodyPr/>
          <a:lstStyle/>
          <a:p>
            <a:pPr marL="0" indent="0">
              <a:buNone/>
            </a:pPr>
            <a:endParaRPr lang="es-MX" dirty="0"/>
          </a:p>
          <a:p>
            <a:pPr marL="0" indent="0">
              <a:buNone/>
            </a:pPr>
            <a:r>
              <a:rPr lang="es-MX" dirty="0"/>
              <a:t>Incide en crecimiento poblacional: </a:t>
            </a:r>
          </a:p>
          <a:p>
            <a:r>
              <a:rPr lang="es-MX" dirty="0"/>
              <a:t>cambios en la estructura por edades de la población; </a:t>
            </a:r>
          </a:p>
          <a:p>
            <a:r>
              <a:rPr lang="es-MX" dirty="0"/>
              <a:t>transición demográfica tendiente al envejecimiento demográfico; y </a:t>
            </a:r>
          </a:p>
          <a:p>
            <a:pPr>
              <a:spcBef>
                <a:spcPts val="0"/>
              </a:spcBef>
            </a:pPr>
            <a:r>
              <a:rPr lang="es-MX" dirty="0"/>
              <a:t>fin del bono demográfico. </a:t>
            </a:r>
          </a:p>
          <a:p>
            <a:endParaRPr lang="es-MX" dirty="0"/>
          </a:p>
          <a:p>
            <a:pPr marL="0" indent="0">
              <a:buNone/>
            </a:pPr>
            <a:r>
              <a:rPr lang="es-MX" dirty="0"/>
              <a:t>En 2029 la población dependiente (menores de 15 años y de 65 y más) crecerá más que la población en edad de trabajar (15-64 años) (CEPAL, 2022b)</a:t>
            </a:r>
          </a:p>
          <a:p>
            <a:pPr marL="0" indent="0">
              <a:buNone/>
            </a:pPr>
            <a:endParaRPr lang="es-MX" dirty="0"/>
          </a:p>
        </p:txBody>
      </p:sp>
    </p:spTree>
    <p:extLst>
      <p:ext uri="{BB962C8B-B14F-4D97-AF65-F5344CB8AC3E}">
        <p14:creationId xmlns:p14="http://schemas.microsoft.com/office/powerpoint/2010/main" val="7729075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Gráfico 1">
            <a:extLst>
              <a:ext uri="{FF2B5EF4-FFF2-40B4-BE49-F238E27FC236}">
                <a16:creationId xmlns:a16="http://schemas.microsoft.com/office/drawing/2014/main" id="{76D84FD4-8843-F872-87DF-18AB92630DBE}"/>
              </a:ext>
            </a:extLst>
          </p:cNvPr>
          <p:cNvGraphicFramePr>
            <a:graphicFrameLocks/>
          </p:cNvGraphicFramePr>
          <p:nvPr>
            <p:extLst>
              <p:ext uri="{D42A27DB-BD31-4B8C-83A1-F6EECF244321}">
                <p14:modId xmlns:p14="http://schemas.microsoft.com/office/powerpoint/2010/main" val="1836993334"/>
              </p:ext>
            </p:extLst>
          </p:nvPr>
        </p:nvGraphicFramePr>
        <p:xfrm>
          <a:off x="185738" y="150019"/>
          <a:ext cx="11808617" cy="65222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2550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EA9F77-0E03-6B1F-39E9-48F88E2F886E}"/>
              </a:ext>
            </a:extLst>
          </p:cNvPr>
          <p:cNvSpPr>
            <a:spLocks noGrp="1"/>
          </p:cNvSpPr>
          <p:nvPr>
            <p:ph type="title"/>
          </p:nvPr>
        </p:nvSpPr>
        <p:spPr/>
        <p:txBody>
          <a:bodyPr>
            <a:normAutofit/>
          </a:bodyPr>
          <a:lstStyle/>
          <a:p>
            <a:pPr algn="ctr"/>
            <a:r>
              <a:rPr lang="en-US" sz="3000" b="1" dirty="0">
                <a:solidFill>
                  <a:schemeClr val="accent1"/>
                </a:solidFill>
                <a:latin typeface="+mn-lt"/>
              </a:rPr>
              <a:t>Weekly hours of unpaid work on population aged 20-59, by own income and sex (13 countries). Last available year.</a:t>
            </a:r>
            <a:endParaRPr lang="es-MX" sz="3000" dirty="0"/>
          </a:p>
        </p:txBody>
      </p:sp>
      <p:sp>
        <p:nvSpPr>
          <p:cNvPr id="3" name="Marcador de contenido 2">
            <a:extLst>
              <a:ext uri="{FF2B5EF4-FFF2-40B4-BE49-F238E27FC236}">
                <a16:creationId xmlns:a16="http://schemas.microsoft.com/office/drawing/2014/main" id="{451C70E0-F293-EDA0-8695-9F6B07685A5B}"/>
              </a:ext>
            </a:extLst>
          </p:cNvPr>
          <p:cNvSpPr>
            <a:spLocks noGrp="1"/>
          </p:cNvSpPr>
          <p:nvPr>
            <p:ph idx="1"/>
          </p:nvPr>
        </p:nvSpPr>
        <p:spPr>
          <a:xfrm>
            <a:off x="325120" y="1584960"/>
            <a:ext cx="11551920" cy="4907915"/>
          </a:xfrm>
        </p:spPr>
        <p:txBody>
          <a:bodyPr>
            <a:normAutofit lnSpcReduction="10000"/>
          </a:bodyPr>
          <a:lstStyle/>
          <a:p>
            <a:pPr>
              <a:spcBef>
                <a:spcPts val="0"/>
              </a:spcBef>
            </a:pPr>
            <a:endParaRPr lang="es-MX" sz="2600" kern="100" dirty="0">
              <a:latin typeface="Calibri" panose="020F0502020204030204" pitchFamily="34" charset="0"/>
              <a:ea typeface="Calibri" panose="020F0502020204030204" pitchFamily="34" charset="0"/>
              <a:cs typeface="Calibri" panose="020F0502020204030204" pitchFamily="34" charset="0"/>
            </a:endParaRPr>
          </a:p>
          <a:p>
            <a:pPr>
              <a:spcBef>
                <a:spcPts val="0"/>
              </a:spcBef>
            </a:pPr>
            <a:r>
              <a:rPr lang="es-MX" sz="2600" kern="100" dirty="0">
                <a:latin typeface="Calibri" panose="020F0502020204030204" pitchFamily="34" charset="0"/>
                <a:ea typeface="Calibri" panose="020F0502020204030204" pitchFamily="34" charset="0"/>
                <a:cs typeface="Calibri" panose="020F0502020204030204" pitchFamily="34" charset="0"/>
              </a:rPr>
              <a:t>La</a:t>
            </a:r>
            <a:r>
              <a:rPr lang="es-MX" sz="2600" kern="100" dirty="0">
                <a:effectLst/>
                <a:latin typeface="Calibri" panose="020F0502020204030204" pitchFamily="34" charset="0"/>
                <a:ea typeface="Calibri" panose="020F0502020204030204" pitchFamily="34" charset="0"/>
                <a:cs typeface="Calibri" panose="020F0502020204030204" pitchFamily="34" charset="0"/>
              </a:rPr>
              <a:t> gráfica anterior (CEPAL, 2022ª) es muy importante porque integra información presentada </a:t>
            </a:r>
            <a:r>
              <a:rPr lang="es-MX" sz="2600" kern="100" dirty="0">
                <a:latin typeface="Calibri" panose="020F0502020204030204" pitchFamily="34" charset="0"/>
                <a:ea typeface="Calibri" panose="020F0502020204030204" pitchFamily="34" charset="0"/>
                <a:cs typeface="Calibri" panose="020F0502020204030204" pitchFamily="34" charset="0"/>
              </a:rPr>
              <a:t>anteriormente</a:t>
            </a:r>
            <a:r>
              <a:rPr lang="es-MX" sz="2600" kern="100" dirty="0">
                <a:effectLst/>
                <a:latin typeface="Calibri" panose="020F0502020204030204" pitchFamily="34" charset="0"/>
                <a:ea typeface="Calibri" panose="020F0502020204030204" pitchFamily="34" charset="0"/>
                <a:cs typeface="Calibri" panose="020F0502020204030204" pitchFamily="34" charset="0"/>
              </a:rPr>
              <a:t>. Indica el número de horas de trabajo no pagado (de cuidado y doméstico) en población en etapa productiva y reproductiva que tiene ingreso propio. El ingreso propio de las mujeres puede ser indicador (proxy) de que trabajan fuera de casa. Por lo tanto, da una idea de la distribución de las cargas y responsabilidades familiares. </a:t>
            </a:r>
          </a:p>
          <a:p>
            <a:pPr>
              <a:spcBef>
                <a:spcPts val="0"/>
              </a:spcBef>
            </a:pPr>
            <a:r>
              <a:rPr lang="es-MX" sz="2600" kern="100" dirty="0">
                <a:effectLst/>
                <a:latin typeface="Calibri" panose="020F0502020204030204" pitchFamily="34" charset="0"/>
                <a:ea typeface="Calibri" panose="020F0502020204030204" pitchFamily="34" charset="0"/>
                <a:cs typeface="Calibri" panose="020F0502020204030204" pitchFamily="34" charset="0"/>
              </a:rPr>
              <a:t>La barra azul fuerte indica las horas de trabajo de cuidado y doméstico de mujeres con ingreso propio. La barra azul claro representa a las mujeres que no tienen ingreso propio y dedican gran parte de su tiempo al trabajo de cuidado y doméstico. </a:t>
            </a:r>
          </a:p>
          <a:p>
            <a:pPr>
              <a:spcBef>
                <a:spcPts val="0"/>
              </a:spcBef>
            </a:pPr>
            <a:r>
              <a:rPr lang="es-MX" sz="2600" kern="100" dirty="0">
                <a:effectLst/>
                <a:latin typeface="Calibri" panose="020F0502020204030204" pitchFamily="34" charset="0"/>
                <a:ea typeface="Calibri" panose="020F0502020204030204" pitchFamily="34" charset="0"/>
                <a:cs typeface="Calibri" panose="020F0502020204030204" pitchFamily="34" charset="0"/>
              </a:rPr>
              <a:t>Hay que resaltar que ya sea que tengan o no ingreso propio, las mujeres abrumadoramente dedican mucho más tiempo al trabajo de cuidado y doméstico que los hombres. Confirma que la desigualdad de género en el hogar es persistente.</a:t>
            </a:r>
          </a:p>
          <a:p>
            <a:endParaRPr lang="es-MX" dirty="0"/>
          </a:p>
        </p:txBody>
      </p:sp>
    </p:spTree>
    <p:extLst>
      <p:ext uri="{BB962C8B-B14F-4D97-AF65-F5344CB8AC3E}">
        <p14:creationId xmlns:p14="http://schemas.microsoft.com/office/powerpoint/2010/main" val="866680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Gráfico 1">
            <a:extLst>
              <a:ext uri="{FF2B5EF4-FFF2-40B4-BE49-F238E27FC236}">
                <a16:creationId xmlns:a16="http://schemas.microsoft.com/office/drawing/2014/main" id="{260F7635-B89C-C666-AFB5-C6E177F3E18B}"/>
              </a:ext>
            </a:extLst>
          </p:cNvPr>
          <p:cNvGraphicFramePr>
            <a:graphicFrameLocks/>
          </p:cNvGraphicFramePr>
          <p:nvPr>
            <p:extLst>
              <p:ext uri="{D42A27DB-BD31-4B8C-83A1-F6EECF244321}">
                <p14:modId xmlns:p14="http://schemas.microsoft.com/office/powerpoint/2010/main" val="3323971026"/>
              </p:ext>
            </p:extLst>
          </p:nvPr>
        </p:nvGraphicFramePr>
        <p:xfrm>
          <a:off x="335280" y="375920"/>
          <a:ext cx="11694160" cy="63703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7948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4619AE-A5E0-AD46-BA90-75A3A2739C13}"/>
              </a:ext>
            </a:extLst>
          </p:cNvPr>
          <p:cNvSpPr>
            <a:spLocks noGrp="1"/>
          </p:cNvSpPr>
          <p:nvPr>
            <p:ph type="title"/>
          </p:nvPr>
        </p:nvSpPr>
        <p:spPr>
          <a:xfrm>
            <a:off x="416560" y="365125"/>
            <a:ext cx="11430000" cy="701675"/>
          </a:xfrm>
        </p:spPr>
        <p:txBody>
          <a:bodyPr>
            <a:normAutofit fontScale="90000"/>
          </a:bodyPr>
          <a:lstStyle/>
          <a:p>
            <a:pPr algn="ctr"/>
            <a:r>
              <a:rPr lang="es-MX" sz="3100" b="1" i="0" u="none" strike="noStrike" kern="1200" spc="0" baseline="0" dirty="0">
                <a:solidFill>
                  <a:schemeClr val="accent1"/>
                </a:solidFill>
                <a:latin typeface="+mn-lt"/>
              </a:rPr>
              <a:t>% Tasa de ocupación de población de 20-59 años, según presencia de niños en el hogar, 2021</a:t>
            </a:r>
            <a:endParaRPr lang="es-MX" dirty="0"/>
          </a:p>
        </p:txBody>
      </p:sp>
      <p:sp>
        <p:nvSpPr>
          <p:cNvPr id="3" name="Marcador de contenido 2">
            <a:extLst>
              <a:ext uri="{FF2B5EF4-FFF2-40B4-BE49-F238E27FC236}">
                <a16:creationId xmlns:a16="http://schemas.microsoft.com/office/drawing/2014/main" id="{0D0907FA-ED21-C0FF-7D7C-3AFE81A2D7B3}"/>
              </a:ext>
            </a:extLst>
          </p:cNvPr>
          <p:cNvSpPr>
            <a:spLocks noGrp="1"/>
          </p:cNvSpPr>
          <p:nvPr>
            <p:ph idx="1"/>
          </p:nvPr>
        </p:nvSpPr>
        <p:spPr>
          <a:xfrm>
            <a:off x="838200" y="1066800"/>
            <a:ext cx="10515600" cy="5426075"/>
          </a:xfrm>
        </p:spPr>
        <p:txBody>
          <a:bodyPr>
            <a:normAutofit lnSpcReduction="10000"/>
          </a:bodyPr>
          <a:lstStyle/>
          <a:p>
            <a:pPr>
              <a:spcBef>
                <a:spcPts val="0"/>
              </a:spcBef>
            </a:pPr>
            <a:endParaRPr lang="es-MX" sz="2900" dirty="0"/>
          </a:p>
          <a:p>
            <a:pPr>
              <a:spcBef>
                <a:spcPts val="0"/>
              </a:spcBef>
            </a:pPr>
            <a:r>
              <a:rPr lang="es-MX" sz="2900" dirty="0"/>
              <a:t>La anterior y las siguientes dos gráficas (CEPAL, 2022ª) muestran la división desigual del trabajo cuando se considera la presencia de niños. En la primera observamos que el porcentaje de madres trabajadoras con niños pequeños de 0-4 años es muy alta, a pesar de las pesadas cargas de cuidado. El rango de participación va de 42% en Costa Rica hasta 66% en Uruguay.</a:t>
            </a:r>
          </a:p>
          <a:p>
            <a:pPr marL="0" indent="0">
              <a:spcBef>
                <a:spcPts val="0"/>
              </a:spcBef>
              <a:buNone/>
            </a:pPr>
            <a:endParaRPr lang="es-MX" sz="2900" dirty="0"/>
          </a:p>
          <a:p>
            <a:pPr>
              <a:spcBef>
                <a:spcPts val="0"/>
              </a:spcBef>
            </a:pPr>
            <a:r>
              <a:rPr lang="es-MX" sz="2900" dirty="0"/>
              <a:t>Cuando las madres trabajadoras tienen niño/as y adolescentes de entre 5 -15 años de edad, su participación se incrementa; el rango va 51% en Costa Rica a 71% en Uruguay. </a:t>
            </a:r>
          </a:p>
          <a:p>
            <a:pPr marL="0" indent="0">
              <a:spcBef>
                <a:spcPts val="0"/>
              </a:spcBef>
              <a:buNone/>
            </a:pPr>
            <a:endParaRPr lang="es-MX" sz="2900" dirty="0"/>
          </a:p>
          <a:p>
            <a:pPr>
              <a:spcBef>
                <a:spcPts val="0"/>
              </a:spcBef>
            </a:pPr>
            <a:r>
              <a:rPr lang="es-MX" sz="2900" dirty="0"/>
              <a:t>Sorprende que la participación de las mujeres sin hijos en el hogar es similar a la de las madres trabajadoras con hijos de 5-15 años. </a:t>
            </a:r>
          </a:p>
          <a:p>
            <a:endParaRPr lang="es-MX" dirty="0"/>
          </a:p>
        </p:txBody>
      </p:sp>
    </p:spTree>
    <p:extLst>
      <p:ext uri="{BB962C8B-B14F-4D97-AF65-F5344CB8AC3E}">
        <p14:creationId xmlns:p14="http://schemas.microsoft.com/office/powerpoint/2010/main" val="32244439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Gráfico 1">
            <a:extLst>
              <a:ext uri="{FF2B5EF4-FFF2-40B4-BE49-F238E27FC236}">
                <a16:creationId xmlns:a16="http://schemas.microsoft.com/office/drawing/2014/main" id="{220A24CA-5C5B-E8D1-F7CA-BF4378F40BCA}"/>
              </a:ext>
            </a:extLst>
          </p:cNvPr>
          <p:cNvGraphicFramePr>
            <a:graphicFrameLocks/>
          </p:cNvGraphicFramePr>
          <p:nvPr>
            <p:extLst>
              <p:ext uri="{D42A27DB-BD31-4B8C-83A1-F6EECF244321}">
                <p14:modId xmlns:p14="http://schemas.microsoft.com/office/powerpoint/2010/main" val="2699046237"/>
              </p:ext>
            </p:extLst>
          </p:nvPr>
        </p:nvGraphicFramePr>
        <p:xfrm>
          <a:off x="115615" y="264160"/>
          <a:ext cx="11813626" cy="63993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19426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 name="Gráfico 1">
            <a:extLst>
              <a:ext uri="{FF2B5EF4-FFF2-40B4-BE49-F238E27FC236}">
                <a16:creationId xmlns:a16="http://schemas.microsoft.com/office/drawing/2014/main" id="{B60A58AC-0381-7B0A-C3EB-DF1DF3A07BB5}"/>
              </a:ext>
            </a:extLst>
          </p:cNvPr>
          <p:cNvGraphicFramePr>
            <a:graphicFrameLocks/>
          </p:cNvGraphicFramePr>
          <p:nvPr/>
        </p:nvGraphicFramePr>
        <p:xfrm>
          <a:off x="193040" y="172720"/>
          <a:ext cx="11856720" cy="65125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612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C02197-4BAE-EB8D-E3CF-9618AFC1319C}"/>
              </a:ext>
            </a:extLst>
          </p:cNvPr>
          <p:cNvSpPr>
            <a:spLocks noGrp="1"/>
          </p:cNvSpPr>
          <p:nvPr>
            <p:ph type="title"/>
          </p:nvPr>
        </p:nvSpPr>
        <p:spPr>
          <a:xfrm>
            <a:off x="838200" y="162561"/>
            <a:ext cx="10515600" cy="751839"/>
          </a:xfrm>
        </p:spPr>
        <p:txBody>
          <a:bodyPr>
            <a:normAutofit/>
          </a:bodyPr>
          <a:lstStyle/>
          <a:p>
            <a:pPr algn="ctr"/>
            <a:r>
              <a:rPr lang="es-MX" sz="3200" b="1" dirty="0">
                <a:solidFill>
                  <a:schemeClr val="accent1"/>
                </a:solidFill>
                <a:latin typeface="+mn-lt"/>
              </a:rPr>
              <a:t>¿Qué indican en conjunto las gráficas anteriores?</a:t>
            </a:r>
          </a:p>
        </p:txBody>
      </p:sp>
      <p:sp>
        <p:nvSpPr>
          <p:cNvPr id="3" name="Marcador de contenido 2">
            <a:extLst>
              <a:ext uri="{FF2B5EF4-FFF2-40B4-BE49-F238E27FC236}">
                <a16:creationId xmlns:a16="http://schemas.microsoft.com/office/drawing/2014/main" id="{F48DD955-51E8-1AD8-AE43-D2B46404287C}"/>
              </a:ext>
            </a:extLst>
          </p:cNvPr>
          <p:cNvSpPr>
            <a:spLocks noGrp="1"/>
          </p:cNvSpPr>
          <p:nvPr>
            <p:ph idx="1"/>
          </p:nvPr>
        </p:nvSpPr>
        <p:spPr>
          <a:xfrm>
            <a:off x="406400" y="914400"/>
            <a:ext cx="11419840" cy="5578475"/>
          </a:xfrm>
        </p:spPr>
        <p:txBody>
          <a:bodyPr>
            <a:normAutofit fontScale="92500"/>
          </a:bodyPr>
          <a:lstStyle/>
          <a:p>
            <a:pPr>
              <a:spcBef>
                <a:spcPts val="0"/>
              </a:spcBef>
            </a:pPr>
            <a:r>
              <a:rPr lang="es-MX" dirty="0"/>
              <a:t>Hay una proporción muy alta de mujeres, en etapas productiva y reproductiva, que trabajan fuera del hogar</a:t>
            </a:r>
          </a:p>
          <a:p>
            <a:pPr>
              <a:spcBef>
                <a:spcPts val="0"/>
              </a:spcBef>
            </a:pPr>
            <a:endParaRPr lang="es-MX" dirty="0"/>
          </a:p>
          <a:p>
            <a:pPr>
              <a:spcBef>
                <a:spcPts val="0"/>
              </a:spcBef>
            </a:pPr>
            <a:r>
              <a:rPr lang="es-MX" dirty="0"/>
              <a:t>También hay proporciones muy altas de mujeres trabajadoras, sin importar si tienen o no hijos y la edad de éstos, aunque la edad matiza su participación</a:t>
            </a:r>
          </a:p>
          <a:p>
            <a:pPr>
              <a:spcBef>
                <a:spcPts val="0"/>
              </a:spcBef>
            </a:pPr>
            <a:endParaRPr lang="es-MX" dirty="0"/>
          </a:p>
          <a:p>
            <a:pPr>
              <a:spcBef>
                <a:spcPts val="0"/>
              </a:spcBef>
            </a:pPr>
            <a:r>
              <a:rPr lang="es-MX" dirty="0"/>
              <a:t>Ellas dedican mucho mayor tiempo que los hombres al cuidado y trabajo doméstico no pagado </a:t>
            </a:r>
          </a:p>
          <a:p>
            <a:pPr marL="0" indent="0">
              <a:spcBef>
                <a:spcPts val="0"/>
              </a:spcBef>
              <a:buNone/>
            </a:pPr>
            <a:endParaRPr lang="es-MX" dirty="0"/>
          </a:p>
          <a:p>
            <a:pPr>
              <a:spcBef>
                <a:spcPts val="0"/>
              </a:spcBef>
            </a:pPr>
            <a:r>
              <a:rPr lang="es-MX" dirty="0"/>
              <a:t>Los datos indican que </a:t>
            </a:r>
            <a:r>
              <a:rPr lang="es-MX" dirty="0">
                <a:solidFill>
                  <a:schemeClr val="accent1"/>
                </a:solidFill>
              </a:rPr>
              <a:t>hay alta </a:t>
            </a:r>
            <a:r>
              <a:rPr lang="es-MX" dirty="0" err="1">
                <a:solidFill>
                  <a:schemeClr val="accent1"/>
                </a:solidFill>
              </a:rPr>
              <a:t>desfamilización</a:t>
            </a:r>
            <a:r>
              <a:rPr lang="es-MX" dirty="0">
                <a:solidFill>
                  <a:schemeClr val="accent1"/>
                </a:solidFill>
              </a:rPr>
              <a:t> con respecto al mercado de trabajo porque las mujeres pueden tener más autonomía económica, pero hay </a:t>
            </a:r>
            <a:r>
              <a:rPr lang="es-MX" dirty="0" err="1">
                <a:solidFill>
                  <a:schemeClr val="accent1"/>
                </a:solidFill>
              </a:rPr>
              <a:t>familización</a:t>
            </a:r>
            <a:r>
              <a:rPr lang="es-MX" dirty="0">
                <a:solidFill>
                  <a:schemeClr val="accent1"/>
                </a:solidFill>
              </a:rPr>
              <a:t> en el hogar porque los papeles tradicionales de género se mantienen</a:t>
            </a:r>
            <a:r>
              <a:rPr lang="es-MX" dirty="0"/>
              <a:t>. </a:t>
            </a:r>
          </a:p>
          <a:p>
            <a:pPr marL="0" indent="0">
              <a:spcBef>
                <a:spcPts val="0"/>
              </a:spcBef>
              <a:buNone/>
            </a:pPr>
            <a:endParaRPr lang="es-MX" dirty="0"/>
          </a:p>
          <a:p>
            <a:pPr>
              <a:spcBef>
                <a:spcPts val="0"/>
              </a:spcBef>
            </a:pPr>
            <a:r>
              <a:rPr lang="es-MX" dirty="0"/>
              <a:t>Es probable que la </a:t>
            </a:r>
            <a:r>
              <a:rPr lang="es-MX" dirty="0" err="1">
                <a:solidFill>
                  <a:schemeClr val="accent1"/>
                </a:solidFill>
              </a:rPr>
              <a:t>desfamilización</a:t>
            </a:r>
            <a:r>
              <a:rPr lang="es-MX" dirty="0">
                <a:solidFill>
                  <a:schemeClr val="accent1"/>
                </a:solidFill>
              </a:rPr>
              <a:t> esté ligada a las presiones </a:t>
            </a:r>
            <a:r>
              <a:rPr lang="es-MX" dirty="0"/>
              <a:t>ejercidas principalmente por la necesidad </a:t>
            </a:r>
            <a:r>
              <a:rPr lang="es-MX" dirty="0">
                <a:solidFill>
                  <a:schemeClr val="accent1"/>
                </a:solidFill>
              </a:rPr>
              <a:t>económica</a:t>
            </a:r>
            <a:r>
              <a:rPr lang="es-MX" dirty="0"/>
              <a:t> </a:t>
            </a:r>
          </a:p>
        </p:txBody>
      </p:sp>
    </p:spTree>
    <p:extLst>
      <p:ext uri="{BB962C8B-B14F-4D97-AF65-F5344CB8AC3E}">
        <p14:creationId xmlns:p14="http://schemas.microsoft.com/office/powerpoint/2010/main" val="336974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86FB5A-77AF-1FA3-BB4E-2A94844036FC}"/>
              </a:ext>
            </a:extLst>
          </p:cNvPr>
          <p:cNvSpPr>
            <a:spLocks noGrp="1"/>
          </p:cNvSpPr>
          <p:nvPr>
            <p:ph type="title"/>
          </p:nvPr>
        </p:nvSpPr>
        <p:spPr>
          <a:xfrm>
            <a:off x="335280" y="365125"/>
            <a:ext cx="11430000" cy="732155"/>
          </a:xfrm>
        </p:spPr>
        <p:txBody>
          <a:bodyPr>
            <a:normAutofit fontScale="90000"/>
          </a:bodyPr>
          <a:lstStyle/>
          <a:p>
            <a:pPr algn="ctr"/>
            <a:r>
              <a:rPr lang="es-MX" sz="3200" b="1" dirty="0">
                <a:solidFill>
                  <a:schemeClr val="accent1"/>
                </a:solidFill>
                <a:latin typeface="+mn-lt"/>
              </a:rPr>
              <a:t>Una nueva ruta: des(</a:t>
            </a:r>
            <a:r>
              <a:rPr lang="es-MX" sz="3200" b="1" dirty="0" err="1">
                <a:solidFill>
                  <a:schemeClr val="accent1"/>
                </a:solidFill>
                <a:latin typeface="+mn-lt"/>
              </a:rPr>
              <a:t>familización</a:t>
            </a:r>
            <a:r>
              <a:rPr lang="es-MX" sz="3200" b="1" dirty="0">
                <a:solidFill>
                  <a:schemeClr val="accent1"/>
                </a:solidFill>
                <a:latin typeface="+mn-lt"/>
              </a:rPr>
              <a:t>), políticas familiares e igualdad de género en ALC</a:t>
            </a:r>
          </a:p>
        </p:txBody>
      </p:sp>
      <p:sp>
        <p:nvSpPr>
          <p:cNvPr id="3" name="Marcador de contenido 2">
            <a:extLst>
              <a:ext uri="{FF2B5EF4-FFF2-40B4-BE49-F238E27FC236}">
                <a16:creationId xmlns:a16="http://schemas.microsoft.com/office/drawing/2014/main" id="{2F3BF238-82E9-0C1D-7A60-9219A9720BAA}"/>
              </a:ext>
            </a:extLst>
          </p:cNvPr>
          <p:cNvSpPr>
            <a:spLocks noGrp="1"/>
          </p:cNvSpPr>
          <p:nvPr>
            <p:ph idx="1"/>
          </p:nvPr>
        </p:nvSpPr>
        <p:spPr>
          <a:xfrm>
            <a:off x="436880" y="1097280"/>
            <a:ext cx="11328400" cy="5395595"/>
          </a:xfrm>
        </p:spPr>
        <p:txBody>
          <a:bodyPr>
            <a:normAutofit lnSpcReduction="10000"/>
          </a:bodyPr>
          <a:lstStyle/>
          <a:p>
            <a:pPr marL="0" indent="0">
              <a:spcBef>
                <a:spcPts val="0"/>
              </a:spcBef>
              <a:buNone/>
            </a:pPr>
            <a:r>
              <a:rPr lang="es-MX" b="1" dirty="0">
                <a:solidFill>
                  <a:schemeClr val="accent1"/>
                </a:solidFill>
              </a:rPr>
              <a:t>Marcos legales:</a:t>
            </a:r>
          </a:p>
          <a:p>
            <a:pPr marL="0" indent="0">
              <a:spcBef>
                <a:spcPts val="0"/>
              </a:spcBef>
              <a:buNone/>
            </a:pPr>
            <a:endParaRPr lang="es-MX" b="1" dirty="0">
              <a:solidFill>
                <a:schemeClr val="accent1"/>
              </a:solidFill>
            </a:endParaRPr>
          </a:p>
          <a:p>
            <a:pPr>
              <a:spcBef>
                <a:spcPts val="0"/>
              </a:spcBef>
            </a:pPr>
            <a:r>
              <a:rPr lang="es-MX" dirty="0">
                <a:solidFill>
                  <a:schemeClr val="accent1"/>
                </a:solidFill>
              </a:rPr>
              <a:t>Avances en ALC en marcos legales </a:t>
            </a:r>
            <a:r>
              <a:rPr lang="es-MX" dirty="0"/>
              <a:t>que promueven la igualdad de género. La Agenda Regional de Genero, y los ODS (</a:t>
            </a:r>
            <a:r>
              <a:rPr lang="es-MX" dirty="0" err="1"/>
              <a:t>SDGs</a:t>
            </a:r>
            <a:r>
              <a:rPr lang="es-MX" dirty="0"/>
              <a:t>) de la Agenda 2030, guían los esfuerzos en esta materia</a:t>
            </a:r>
          </a:p>
          <a:p>
            <a:pPr>
              <a:spcBef>
                <a:spcPts val="0"/>
              </a:spcBef>
            </a:pPr>
            <a:endParaRPr lang="es-MX" dirty="0"/>
          </a:p>
          <a:p>
            <a:pPr>
              <a:spcBef>
                <a:spcPts val="0"/>
              </a:spcBef>
            </a:pPr>
            <a:r>
              <a:rPr lang="es-MX" dirty="0">
                <a:solidFill>
                  <a:schemeClr val="accent1"/>
                </a:solidFill>
              </a:rPr>
              <a:t>Giro en comprensión del cuidado</a:t>
            </a:r>
            <a:r>
              <a:rPr lang="es-MX" dirty="0"/>
              <a:t>: de “reconciliación” familia-trabajo a la “</a:t>
            </a:r>
            <a:r>
              <a:rPr lang="es-MX" dirty="0" err="1"/>
              <a:t>co-responsabilidad</a:t>
            </a:r>
            <a:r>
              <a:rPr lang="es-MX" dirty="0"/>
              <a:t> de género y social; de acentuar institucionalización de derechos sociales de género a considerar </a:t>
            </a:r>
            <a:r>
              <a:rPr lang="es-MX" dirty="0">
                <a:solidFill>
                  <a:schemeClr val="accent1"/>
                </a:solidFill>
              </a:rPr>
              <a:t>la institucionalización del derecho al cuidado</a:t>
            </a:r>
            <a:r>
              <a:rPr lang="es-MX" dirty="0"/>
              <a:t> de padres y de niño/as </a:t>
            </a:r>
          </a:p>
          <a:p>
            <a:pPr>
              <a:spcBef>
                <a:spcPts val="0"/>
              </a:spcBef>
            </a:pPr>
            <a:endParaRPr lang="es-MX" dirty="0"/>
          </a:p>
          <a:p>
            <a:pPr>
              <a:spcBef>
                <a:spcPts val="0"/>
              </a:spcBef>
            </a:pPr>
            <a:r>
              <a:rPr lang="es-MX" dirty="0"/>
              <a:t>El derecho al cuidado no es </a:t>
            </a:r>
            <a:r>
              <a:rPr lang="es-MX" dirty="0" err="1"/>
              <a:t>familizante</a:t>
            </a:r>
            <a:r>
              <a:rPr lang="es-MX" dirty="0"/>
              <a:t> si va conjugado con políticas que favorecen equidad de género (</a:t>
            </a:r>
            <a:r>
              <a:rPr lang="es-MX" dirty="0" err="1"/>
              <a:t>Ciccia</a:t>
            </a:r>
            <a:r>
              <a:rPr lang="es-MX" dirty="0"/>
              <a:t> y </a:t>
            </a:r>
            <a:r>
              <a:rPr lang="es-MX" dirty="0" err="1"/>
              <a:t>Verloo</a:t>
            </a:r>
            <a:r>
              <a:rPr lang="es-MX" dirty="0"/>
              <a:t>, 2012). </a:t>
            </a:r>
            <a:r>
              <a:rPr lang="es-MX" dirty="0">
                <a:solidFill>
                  <a:schemeClr val="accent1"/>
                </a:solidFill>
              </a:rPr>
              <a:t>Busca su implementación transversal y el diseño de políticas y sistemas de cuidado desde una perspectiva de género. </a:t>
            </a:r>
          </a:p>
        </p:txBody>
      </p:sp>
    </p:spTree>
    <p:extLst>
      <p:ext uri="{BB962C8B-B14F-4D97-AF65-F5344CB8AC3E}">
        <p14:creationId xmlns:p14="http://schemas.microsoft.com/office/powerpoint/2010/main" val="36587952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F07C16-B82F-3B9D-7AC0-370F862395BE}"/>
              </a:ext>
            </a:extLst>
          </p:cNvPr>
          <p:cNvSpPr>
            <a:spLocks noGrp="1"/>
          </p:cNvSpPr>
          <p:nvPr>
            <p:ph type="title"/>
          </p:nvPr>
        </p:nvSpPr>
        <p:spPr>
          <a:xfrm>
            <a:off x="416560" y="365125"/>
            <a:ext cx="11470640" cy="793115"/>
          </a:xfrm>
        </p:spPr>
        <p:txBody>
          <a:bodyPr>
            <a:noAutofit/>
          </a:bodyPr>
          <a:lstStyle/>
          <a:p>
            <a:pPr algn="ctr"/>
            <a:r>
              <a:rPr lang="es-MX" sz="3000" b="1" dirty="0">
                <a:solidFill>
                  <a:schemeClr val="accent1"/>
                </a:solidFill>
                <a:latin typeface="+mn-lt"/>
              </a:rPr>
              <a:t>Una nueva ruta. Marcos legales</a:t>
            </a:r>
            <a:endParaRPr lang="es-MX" sz="3000" dirty="0">
              <a:latin typeface="+mn-lt"/>
            </a:endParaRPr>
          </a:p>
        </p:txBody>
      </p:sp>
      <p:sp>
        <p:nvSpPr>
          <p:cNvPr id="3" name="Marcador de contenido 2">
            <a:extLst>
              <a:ext uri="{FF2B5EF4-FFF2-40B4-BE49-F238E27FC236}">
                <a16:creationId xmlns:a16="http://schemas.microsoft.com/office/drawing/2014/main" id="{637DD70F-BA12-7BB6-CF25-469352CC7416}"/>
              </a:ext>
            </a:extLst>
          </p:cNvPr>
          <p:cNvSpPr>
            <a:spLocks noGrp="1"/>
          </p:cNvSpPr>
          <p:nvPr>
            <p:ph idx="1"/>
          </p:nvPr>
        </p:nvSpPr>
        <p:spPr>
          <a:xfrm>
            <a:off x="416560" y="1158240"/>
            <a:ext cx="11470640" cy="5466080"/>
          </a:xfrm>
        </p:spPr>
        <p:txBody>
          <a:bodyPr>
            <a:normAutofit lnSpcReduction="10000"/>
          </a:bodyPr>
          <a:lstStyle/>
          <a:p>
            <a:pPr marL="0" indent="0">
              <a:spcBef>
                <a:spcPts val="0"/>
              </a:spcBef>
              <a:buNone/>
            </a:pPr>
            <a:endParaRPr lang="es-MX" dirty="0"/>
          </a:p>
          <a:p>
            <a:pPr>
              <a:spcBef>
                <a:spcPts val="0"/>
              </a:spcBef>
            </a:pPr>
            <a:r>
              <a:rPr lang="es-MX" dirty="0"/>
              <a:t>En Bolivia (2008), Venezuela (1999), República Dominicana (2009), la Ciudad de México (2017) el reconocimiento del valor productivo del trabajo doméstico y el cuidado tiene </a:t>
            </a:r>
            <a:r>
              <a:rPr lang="es-MX" dirty="0">
                <a:solidFill>
                  <a:schemeClr val="accent1"/>
                </a:solidFill>
              </a:rPr>
              <a:t>rango constitucional </a:t>
            </a:r>
            <a:r>
              <a:rPr lang="es-MX" dirty="0"/>
              <a:t>(ODS/SDG 5.4). Chile (en 2022, desechada)</a:t>
            </a:r>
          </a:p>
          <a:p>
            <a:pPr>
              <a:spcBef>
                <a:spcPts val="0"/>
              </a:spcBef>
            </a:pPr>
            <a:endParaRPr lang="es-MX" dirty="0"/>
          </a:p>
          <a:p>
            <a:pPr>
              <a:spcBef>
                <a:spcPts val="0"/>
              </a:spcBef>
            </a:pPr>
            <a:r>
              <a:rPr lang="es-MX" dirty="0"/>
              <a:t>Elaboración de </a:t>
            </a:r>
            <a:r>
              <a:rPr lang="es-MX" dirty="0">
                <a:solidFill>
                  <a:schemeClr val="accent1"/>
                </a:solidFill>
              </a:rPr>
              <a:t>leyes e iniciativas </a:t>
            </a:r>
            <a:r>
              <a:rPr lang="es-MX" dirty="0"/>
              <a:t>de ley para </a:t>
            </a:r>
            <a:r>
              <a:rPr lang="es-MX" dirty="0">
                <a:solidFill>
                  <a:schemeClr val="accent1"/>
                </a:solidFill>
              </a:rPr>
              <a:t>regular políticas y servicios de cuidado </a:t>
            </a:r>
            <a:r>
              <a:rPr lang="es-MX" dirty="0"/>
              <a:t>por los parlamentos. Reconocen el trabajo no pagado, implementan políticas respecto del tiempo, la </a:t>
            </a:r>
            <a:r>
              <a:rPr lang="es-MX" dirty="0" err="1"/>
              <a:t>co-responsabilidad</a:t>
            </a:r>
            <a:r>
              <a:rPr lang="es-MX" dirty="0"/>
              <a:t> y las licencias de maternidad, paternidad, parentales, entre otras.</a:t>
            </a:r>
          </a:p>
          <a:p>
            <a:pPr>
              <a:spcBef>
                <a:spcPts val="0"/>
              </a:spcBef>
            </a:pPr>
            <a:endParaRPr lang="es-MX" dirty="0"/>
          </a:p>
          <a:p>
            <a:pPr>
              <a:spcBef>
                <a:spcPts val="0"/>
              </a:spcBef>
            </a:pPr>
            <a:r>
              <a:rPr lang="es-MX" dirty="0">
                <a:solidFill>
                  <a:schemeClr val="accent1"/>
                </a:solidFill>
              </a:rPr>
              <a:t>Leyes sobre sistemas comprensivos de cuidado</a:t>
            </a:r>
            <a:r>
              <a:rPr lang="es-MX" dirty="0"/>
              <a:t>: con perspectiva de derechos humanos, género, interseccional, e intercultural. Centrado en la persona. Con implementación interinstitucional coordinada</a:t>
            </a:r>
          </a:p>
        </p:txBody>
      </p:sp>
    </p:spTree>
    <p:extLst>
      <p:ext uri="{BB962C8B-B14F-4D97-AF65-F5344CB8AC3E}">
        <p14:creationId xmlns:p14="http://schemas.microsoft.com/office/powerpoint/2010/main" val="21890424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4C4E41-22F1-5487-A404-22403301BD7C}"/>
              </a:ext>
            </a:extLst>
          </p:cNvPr>
          <p:cNvSpPr>
            <a:spLocks noGrp="1"/>
          </p:cNvSpPr>
          <p:nvPr>
            <p:ph type="title"/>
          </p:nvPr>
        </p:nvSpPr>
        <p:spPr>
          <a:xfrm>
            <a:off x="838200" y="365125"/>
            <a:ext cx="10515600" cy="772795"/>
          </a:xfrm>
        </p:spPr>
        <p:txBody>
          <a:bodyPr>
            <a:normAutofit/>
          </a:bodyPr>
          <a:lstStyle/>
          <a:p>
            <a:pPr algn="ctr"/>
            <a:r>
              <a:rPr lang="es-MX" sz="3000" b="1" dirty="0">
                <a:solidFill>
                  <a:schemeClr val="accent1"/>
                </a:solidFill>
                <a:latin typeface="+mn-lt"/>
              </a:rPr>
              <a:t>Una nueva ruta. Marcos legales</a:t>
            </a:r>
            <a:endParaRPr lang="es-MX" sz="3000" dirty="0">
              <a:latin typeface="+mn-lt"/>
            </a:endParaRPr>
          </a:p>
        </p:txBody>
      </p:sp>
      <p:sp>
        <p:nvSpPr>
          <p:cNvPr id="3" name="Marcador de contenido 2">
            <a:extLst>
              <a:ext uri="{FF2B5EF4-FFF2-40B4-BE49-F238E27FC236}">
                <a16:creationId xmlns:a16="http://schemas.microsoft.com/office/drawing/2014/main" id="{4005ABA8-8247-3387-5E60-A988C01ECDFF}"/>
              </a:ext>
            </a:extLst>
          </p:cNvPr>
          <p:cNvSpPr>
            <a:spLocks noGrp="1"/>
          </p:cNvSpPr>
          <p:nvPr>
            <p:ph idx="1"/>
          </p:nvPr>
        </p:nvSpPr>
        <p:spPr>
          <a:xfrm>
            <a:off x="355600" y="1137920"/>
            <a:ext cx="11521440" cy="5506720"/>
          </a:xfrm>
        </p:spPr>
        <p:txBody>
          <a:bodyPr>
            <a:normAutofit/>
          </a:bodyPr>
          <a:lstStyle/>
          <a:p>
            <a:pPr marL="0" indent="0">
              <a:spcBef>
                <a:spcPts val="0"/>
              </a:spcBef>
              <a:buNone/>
            </a:pPr>
            <a:r>
              <a:rPr lang="es-MX" sz="3000" dirty="0">
                <a:solidFill>
                  <a:schemeClr val="accent1"/>
                </a:solidFill>
              </a:rPr>
              <a:t>Los sistemas de cuidado están avanzando, con Uruguay como pionero</a:t>
            </a:r>
          </a:p>
          <a:p>
            <a:pPr marL="0" indent="0">
              <a:spcBef>
                <a:spcPts val="0"/>
              </a:spcBef>
              <a:buNone/>
            </a:pPr>
            <a:endParaRPr lang="es-MX" dirty="0"/>
          </a:p>
          <a:p>
            <a:pPr>
              <a:spcBef>
                <a:spcPts val="0"/>
              </a:spcBef>
            </a:pPr>
            <a:r>
              <a:rPr lang="es-MX" dirty="0"/>
              <a:t>Aprobados: Uruguay (2015), Colombia (2023) </a:t>
            </a:r>
          </a:p>
          <a:p>
            <a:pPr>
              <a:spcBef>
                <a:spcPts val="0"/>
              </a:spcBef>
            </a:pPr>
            <a:endParaRPr lang="es-MX" dirty="0"/>
          </a:p>
          <a:p>
            <a:pPr>
              <a:spcBef>
                <a:spcPts val="0"/>
              </a:spcBef>
            </a:pPr>
            <a:r>
              <a:rPr lang="es-MX" dirty="0"/>
              <a:t>Avanzadas: Cuba, Panamá, Panamá, República Dominicana</a:t>
            </a:r>
          </a:p>
          <a:p>
            <a:pPr>
              <a:spcBef>
                <a:spcPts val="0"/>
              </a:spcBef>
            </a:pPr>
            <a:endParaRPr lang="es-MX" dirty="0"/>
          </a:p>
          <a:p>
            <a:pPr>
              <a:spcBef>
                <a:spcPts val="0"/>
              </a:spcBef>
            </a:pPr>
            <a:r>
              <a:rPr lang="es-MX" dirty="0"/>
              <a:t>Pendientes de aprobación: Argentina (2022, incluye LGBTI+), Ecuador (2017), México (2020), Paraguay (2021), y Perú (2022)</a:t>
            </a:r>
          </a:p>
          <a:p>
            <a:pPr>
              <a:spcBef>
                <a:spcPts val="0"/>
              </a:spcBef>
            </a:pPr>
            <a:endParaRPr lang="es-MX" dirty="0"/>
          </a:p>
          <a:p>
            <a:pPr>
              <a:spcBef>
                <a:spcPts val="0"/>
              </a:spcBef>
            </a:pPr>
            <a:r>
              <a:rPr lang="es-MX" dirty="0"/>
              <a:t>Chile y Costa Rica no tienen sistemas comprensivos de cuidado, pero leyes de políticas de cuidado, “Crece Contigo” y Red Nacional de Cuidados, respectivamente</a:t>
            </a:r>
          </a:p>
          <a:p>
            <a:endParaRPr lang="es-MX" dirty="0"/>
          </a:p>
          <a:p>
            <a:endParaRPr lang="es-MX" dirty="0"/>
          </a:p>
        </p:txBody>
      </p:sp>
    </p:spTree>
    <p:extLst>
      <p:ext uri="{BB962C8B-B14F-4D97-AF65-F5344CB8AC3E}">
        <p14:creationId xmlns:p14="http://schemas.microsoft.com/office/powerpoint/2010/main" val="2486576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978D60-7FF2-290D-52A9-D912DAC3FDF4}"/>
              </a:ext>
            </a:extLst>
          </p:cNvPr>
          <p:cNvSpPr>
            <a:spLocks noGrp="1"/>
          </p:cNvSpPr>
          <p:nvPr>
            <p:ph type="title"/>
          </p:nvPr>
        </p:nvSpPr>
        <p:spPr>
          <a:xfrm>
            <a:off x="178904" y="208230"/>
            <a:ext cx="11174896" cy="832919"/>
          </a:xfrm>
        </p:spPr>
        <p:txBody>
          <a:bodyPr>
            <a:normAutofit/>
          </a:bodyPr>
          <a:lstStyle/>
          <a:p>
            <a:pPr algn="ctr"/>
            <a:r>
              <a:rPr lang="es-MX" sz="3600" b="1" dirty="0">
                <a:solidFill>
                  <a:schemeClr val="accent1"/>
                </a:solidFill>
              </a:rPr>
              <a:t>La transición demográfica es heterogénea entre países</a:t>
            </a:r>
          </a:p>
        </p:txBody>
      </p:sp>
      <p:sp>
        <p:nvSpPr>
          <p:cNvPr id="3" name="Marcador de contenido 2">
            <a:extLst>
              <a:ext uri="{FF2B5EF4-FFF2-40B4-BE49-F238E27FC236}">
                <a16:creationId xmlns:a16="http://schemas.microsoft.com/office/drawing/2014/main" id="{BEEDC177-C81A-965F-624D-E9746C6EC663}"/>
              </a:ext>
            </a:extLst>
          </p:cNvPr>
          <p:cNvSpPr>
            <a:spLocks noGrp="1"/>
          </p:cNvSpPr>
          <p:nvPr>
            <p:ph idx="1"/>
          </p:nvPr>
        </p:nvSpPr>
        <p:spPr>
          <a:xfrm>
            <a:off x="838200" y="1159878"/>
            <a:ext cx="10515600" cy="5332996"/>
          </a:xfrm>
        </p:spPr>
        <p:txBody>
          <a:bodyPr>
            <a:normAutofit/>
          </a:bodyPr>
          <a:lstStyle/>
          <a:p>
            <a:r>
              <a:rPr lang="es-MX" dirty="0">
                <a:solidFill>
                  <a:schemeClr val="accent1"/>
                </a:solidFill>
              </a:rPr>
              <a:t>16 países ya terminaron o están terminando su etapa de bono demográfico </a:t>
            </a:r>
            <a:r>
              <a:rPr lang="es-MX" dirty="0"/>
              <a:t>(Cuba, Puerto Rico y varias islas del Caribe, Brasil, Chile, Colombia, Costa Rica,</a:t>
            </a:r>
            <a:r>
              <a:rPr lang="es-MX" dirty="0">
                <a:effectLst/>
                <a:latin typeface="Calibri" panose="020F0502020204030204" pitchFamily="34" charset="0"/>
                <a:ea typeface="Calibri" panose="020F0502020204030204" pitchFamily="34" charset="0"/>
              </a:rPr>
              <a:t> y </a:t>
            </a:r>
            <a:r>
              <a:rPr lang="es-MX" dirty="0" err="1">
                <a:effectLst/>
                <a:latin typeface="Calibri" panose="020F0502020204030204" pitchFamily="34" charset="0"/>
                <a:ea typeface="Calibri" panose="020F0502020204030204" pitchFamily="34" charset="0"/>
              </a:rPr>
              <a:t>Suriname</a:t>
            </a:r>
            <a:r>
              <a:rPr lang="es-MX" dirty="0">
                <a:latin typeface="Calibri" panose="020F0502020204030204" pitchFamily="34" charset="0"/>
                <a:ea typeface="Calibri" panose="020F0502020204030204" pitchFamily="34" charset="0"/>
              </a:rPr>
              <a:t>)</a:t>
            </a:r>
          </a:p>
          <a:p>
            <a:endParaRPr lang="es-MX" dirty="0">
              <a:latin typeface="Calibri" panose="020F0502020204030204" pitchFamily="34" charset="0"/>
              <a:ea typeface="Calibri" panose="020F0502020204030204" pitchFamily="34" charset="0"/>
            </a:endParaRPr>
          </a:p>
          <a:p>
            <a:r>
              <a:rPr lang="es-MX" dirty="0">
                <a:solidFill>
                  <a:schemeClr val="accent1"/>
                </a:solidFill>
                <a:latin typeface="Calibri" panose="020F0502020204030204" pitchFamily="34" charset="0"/>
                <a:ea typeface="Calibri" panose="020F0502020204030204" pitchFamily="34" charset="0"/>
              </a:rPr>
              <a:t>11 países terminarán entre 2022 y 2040</a:t>
            </a:r>
            <a:r>
              <a:rPr lang="es-MX" dirty="0">
                <a:latin typeface="Calibri" panose="020F0502020204030204" pitchFamily="34" charset="0"/>
                <a:ea typeface="Calibri" panose="020F0502020204030204" pitchFamily="34" charset="0"/>
              </a:rPr>
              <a:t>: Uruguay, Argentina, México, El Salvador, Panamá, Perú, República Dominicana, Venezuela, Nicaragua, Ecuador y Belice</a:t>
            </a:r>
          </a:p>
          <a:p>
            <a:endParaRPr lang="es-MX" dirty="0">
              <a:latin typeface="Calibri" panose="020F0502020204030204" pitchFamily="34" charset="0"/>
              <a:ea typeface="Calibri" panose="020F0502020204030204" pitchFamily="34" charset="0"/>
            </a:endParaRPr>
          </a:p>
          <a:p>
            <a:r>
              <a:rPr lang="es-MX" dirty="0">
                <a:solidFill>
                  <a:schemeClr val="accent1"/>
                </a:solidFill>
                <a:latin typeface="Calibri" panose="020F0502020204030204" pitchFamily="34" charset="0"/>
                <a:ea typeface="Calibri" panose="020F0502020204030204" pitchFamily="34" charset="0"/>
              </a:rPr>
              <a:t>8 países en 2040</a:t>
            </a:r>
            <a:r>
              <a:rPr lang="es-MX" dirty="0">
                <a:latin typeface="Calibri" panose="020F0502020204030204" pitchFamily="34" charset="0"/>
                <a:ea typeface="Calibri" panose="020F0502020204030204" pitchFamily="34" charset="0"/>
              </a:rPr>
              <a:t>: </a:t>
            </a:r>
            <a:r>
              <a:rPr lang="es-MX" dirty="0">
                <a:effectLst/>
                <a:latin typeface="Calibri" panose="020F0502020204030204" pitchFamily="34" charset="0"/>
                <a:ea typeface="Calibri" panose="020F0502020204030204" pitchFamily="34" charset="0"/>
              </a:rPr>
              <a:t>Bolivia, Granada, Guatemala, Guayana Francesa, Guyana, Haití, Honduras y Paraguay) (CEPAL, 2022b)</a:t>
            </a:r>
          </a:p>
          <a:p>
            <a:pPr marL="0" indent="0">
              <a:buNone/>
            </a:pPr>
            <a:endParaRPr lang="es-MX" sz="3000" dirty="0">
              <a:effectLst/>
              <a:latin typeface="Calibri" panose="020F0502020204030204" pitchFamily="34" charset="0"/>
              <a:ea typeface="Calibri" panose="020F0502020204030204" pitchFamily="34" charset="0"/>
            </a:endParaRPr>
          </a:p>
          <a:p>
            <a:endParaRPr lang="es-MX" dirty="0"/>
          </a:p>
        </p:txBody>
      </p:sp>
    </p:spTree>
    <p:extLst>
      <p:ext uri="{BB962C8B-B14F-4D97-AF65-F5344CB8AC3E}">
        <p14:creationId xmlns:p14="http://schemas.microsoft.com/office/powerpoint/2010/main" val="25995805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ED89CE-87C3-4037-D6BA-42E4B986AC76}"/>
              </a:ext>
            </a:extLst>
          </p:cNvPr>
          <p:cNvSpPr>
            <a:spLocks noGrp="1"/>
          </p:cNvSpPr>
          <p:nvPr>
            <p:ph type="title"/>
          </p:nvPr>
        </p:nvSpPr>
        <p:spPr>
          <a:xfrm>
            <a:off x="838200" y="365125"/>
            <a:ext cx="10515600" cy="752475"/>
          </a:xfrm>
        </p:spPr>
        <p:txBody>
          <a:bodyPr>
            <a:normAutofit/>
          </a:bodyPr>
          <a:lstStyle/>
          <a:p>
            <a:pPr algn="ctr"/>
            <a:r>
              <a:rPr lang="es-MX" sz="3000" b="1" dirty="0">
                <a:solidFill>
                  <a:schemeClr val="accent1"/>
                </a:solidFill>
                <a:latin typeface="+mn-lt"/>
              </a:rPr>
              <a:t>Políticas familiares: licencias y tiempos de cuidado</a:t>
            </a:r>
          </a:p>
        </p:txBody>
      </p:sp>
      <p:sp>
        <p:nvSpPr>
          <p:cNvPr id="3" name="Marcador de contenido 2">
            <a:extLst>
              <a:ext uri="{FF2B5EF4-FFF2-40B4-BE49-F238E27FC236}">
                <a16:creationId xmlns:a16="http://schemas.microsoft.com/office/drawing/2014/main" id="{10F7677E-39D1-4B5C-3D15-31BDA1F45454}"/>
              </a:ext>
            </a:extLst>
          </p:cNvPr>
          <p:cNvSpPr>
            <a:spLocks noGrp="1"/>
          </p:cNvSpPr>
          <p:nvPr>
            <p:ph idx="1"/>
          </p:nvPr>
        </p:nvSpPr>
        <p:spPr>
          <a:xfrm>
            <a:off x="406400" y="1117600"/>
            <a:ext cx="11551920" cy="5375275"/>
          </a:xfrm>
        </p:spPr>
        <p:txBody>
          <a:bodyPr/>
          <a:lstStyle/>
          <a:p>
            <a:pPr marL="0" indent="0">
              <a:spcBef>
                <a:spcPts val="0"/>
              </a:spcBef>
              <a:buNone/>
            </a:pPr>
            <a:endParaRPr lang="es-MX" dirty="0">
              <a:solidFill>
                <a:schemeClr val="accent1"/>
              </a:solidFill>
            </a:endParaRPr>
          </a:p>
          <a:p>
            <a:pPr marL="0" indent="0">
              <a:spcBef>
                <a:spcPts val="0"/>
              </a:spcBef>
              <a:buNone/>
            </a:pPr>
            <a:r>
              <a:rPr lang="es-MX" dirty="0">
                <a:solidFill>
                  <a:schemeClr val="accent1"/>
                </a:solidFill>
              </a:rPr>
              <a:t>Licencias de Maternidad</a:t>
            </a:r>
            <a:r>
              <a:rPr lang="es-MX" dirty="0"/>
              <a:t>:</a:t>
            </a:r>
          </a:p>
          <a:p>
            <a:pPr marL="0" indent="0">
              <a:spcBef>
                <a:spcPts val="0"/>
              </a:spcBef>
              <a:buNone/>
            </a:pPr>
            <a:endParaRPr lang="es-MX" dirty="0"/>
          </a:p>
          <a:p>
            <a:pPr>
              <a:spcBef>
                <a:spcPts val="0"/>
              </a:spcBef>
            </a:pPr>
            <a:r>
              <a:rPr lang="es-MX" dirty="0">
                <a:solidFill>
                  <a:schemeClr val="accent1"/>
                </a:solidFill>
              </a:rPr>
              <a:t>Menos de 14 semanas = 18 países</a:t>
            </a:r>
          </a:p>
          <a:p>
            <a:pPr marL="0" indent="0">
              <a:spcBef>
                <a:spcPts val="0"/>
              </a:spcBef>
              <a:buNone/>
            </a:pPr>
            <a:r>
              <a:rPr lang="es-MX" dirty="0"/>
              <a:t>        Argentina, Bolivia, Ecuador, Guatemala, Honduras, México, Guyana, y 11 </a:t>
            </a:r>
          </a:p>
          <a:p>
            <a:pPr marL="0" indent="0">
              <a:spcBef>
                <a:spcPts val="0"/>
              </a:spcBef>
              <a:buNone/>
            </a:pPr>
            <a:r>
              <a:rPr lang="es-MX" dirty="0"/>
              <a:t>        Islas del Caribe</a:t>
            </a:r>
          </a:p>
          <a:p>
            <a:pPr>
              <a:spcBef>
                <a:spcPts val="0"/>
              </a:spcBef>
            </a:pPr>
            <a:r>
              <a:rPr lang="es-MX" dirty="0">
                <a:solidFill>
                  <a:schemeClr val="accent1"/>
                </a:solidFill>
              </a:rPr>
              <a:t>14-18 semanas = 8 países</a:t>
            </a:r>
          </a:p>
          <a:p>
            <a:pPr marL="0" indent="0">
              <a:spcBef>
                <a:spcPts val="0"/>
              </a:spcBef>
              <a:buNone/>
            </a:pPr>
            <a:r>
              <a:rPr lang="es-MX" dirty="0"/>
              <a:t>        Belice, Costa Rica, El Salvador, Perú, República Dominicana, </a:t>
            </a:r>
            <a:r>
              <a:rPr lang="es-MX" dirty="0" err="1"/>
              <a:t>Suriname</a:t>
            </a:r>
            <a:r>
              <a:rPr lang="es-MX" dirty="0"/>
              <a:t>, </a:t>
            </a:r>
          </a:p>
          <a:p>
            <a:pPr marL="0" indent="0">
              <a:spcBef>
                <a:spcPts val="0"/>
              </a:spcBef>
              <a:buNone/>
            </a:pPr>
            <a:r>
              <a:rPr lang="es-MX" dirty="0"/>
              <a:t>        Trinidad &amp; Tobago, y Uruguay</a:t>
            </a:r>
          </a:p>
          <a:p>
            <a:pPr>
              <a:spcBef>
                <a:spcPts val="0"/>
              </a:spcBef>
            </a:pPr>
            <a:r>
              <a:rPr lang="es-MX" dirty="0">
                <a:solidFill>
                  <a:schemeClr val="accent1"/>
                </a:solidFill>
              </a:rPr>
              <a:t>18+ semanas = 6 países</a:t>
            </a:r>
          </a:p>
          <a:p>
            <a:pPr marL="0" indent="0">
              <a:spcBef>
                <a:spcPts val="0"/>
              </a:spcBef>
              <a:buNone/>
            </a:pPr>
            <a:r>
              <a:rPr lang="es-MX" dirty="0"/>
              <a:t>        Brasil, Chile, Colombia, Cuba, Paraguay, Venezuela </a:t>
            </a:r>
          </a:p>
        </p:txBody>
      </p:sp>
    </p:spTree>
    <p:extLst>
      <p:ext uri="{BB962C8B-B14F-4D97-AF65-F5344CB8AC3E}">
        <p14:creationId xmlns:p14="http://schemas.microsoft.com/office/powerpoint/2010/main" val="1683635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8C3238-DECF-3C5F-ADCE-ED056DD99CB5}"/>
              </a:ext>
            </a:extLst>
          </p:cNvPr>
          <p:cNvSpPr>
            <a:spLocks noGrp="1"/>
          </p:cNvSpPr>
          <p:nvPr>
            <p:ph type="title"/>
          </p:nvPr>
        </p:nvSpPr>
        <p:spPr>
          <a:xfrm>
            <a:off x="838200" y="365125"/>
            <a:ext cx="10515600" cy="671195"/>
          </a:xfrm>
        </p:spPr>
        <p:txBody>
          <a:bodyPr>
            <a:normAutofit/>
          </a:bodyPr>
          <a:lstStyle/>
          <a:p>
            <a:pPr algn="ctr"/>
            <a:r>
              <a:rPr lang="es-MX" sz="3000" b="1" dirty="0">
                <a:solidFill>
                  <a:schemeClr val="accent1"/>
                </a:solidFill>
                <a:latin typeface="+mn-lt"/>
              </a:rPr>
              <a:t>Políticas familiares: licencias y tiempos de cuidado</a:t>
            </a:r>
            <a:endParaRPr lang="es-MX" sz="3000" dirty="0">
              <a:latin typeface="+mn-lt"/>
            </a:endParaRPr>
          </a:p>
        </p:txBody>
      </p:sp>
      <p:sp>
        <p:nvSpPr>
          <p:cNvPr id="3" name="Marcador de contenido 2">
            <a:extLst>
              <a:ext uri="{FF2B5EF4-FFF2-40B4-BE49-F238E27FC236}">
                <a16:creationId xmlns:a16="http://schemas.microsoft.com/office/drawing/2014/main" id="{C1541935-C8E1-D594-0D16-BFEE9BF5A5D8}"/>
              </a:ext>
            </a:extLst>
          </p:cNvPr>
          <p:cNvSpPr>
            <a:spLocks noGrp="1"/>
          </p:cNvSpPr>
          <p:nvPr>
            <p:ph idx="1"/>
          </p:nvPr>
        </p:nvSpPr>
        <p:spPr>
          <a:xfrm>
            <a:off x="457200" y="1148080"/>
            <a:ext cx="11287760" cy="5344795"/>
          </a:xfrm>
        </p:spPr>
        <p:txBody>
          <a:bodyPr>
            <a:normAutofit lnSpcReduction="10000"/>
          </a:bodyPr>
          <a:lstStyle/>
          <a:p>
            <a:pPr marL="0" indent="0">
              <a:spcBef>
                <a:spcPts val="0"/>
              </a:spcBef>
              <a:buNone/>
            </a:pPr>
            <a:r>
              <a:rPr lang="es-MX" dirty="0">
                <a:solidFill>
                  <a:schemeClr val="accent1"/>
                </a:solidFill>
              </a:rPr>
              <a:t>Licencias de paternidad:</a:t>
            </a:r>
          </a:p>
          <a:p>
            <a:pPr marL="0" indent="0">
              <a:spcBef>
                <a:spcPts val="0"/>
              </a:spcBef>
              <a:buNone/>
            </a:pPr>
            <a:endParaRPr lang="es-MX" dirty="0">
              <a:solidFill>
                <a:schemeClr val="accent1"/>
              </a:solidFill>
            </a:endParaRPr>
          </a:p>
          <a:p>
            <a:pPr>
              <a:spcBef>
                <a:spcPts val="0"/>
              </a:spcBef>
            </a:pPr>
            <a:r>
              <a:rPr lang="es-MX" dirty="0">
                <a:solidFill>
                  <a:schemeClr val="accent1"/>
                </a:solidFill>
              </a:rPr>
              <a:t>5 días o menos = 10 países</a:t>
            </a:r>
          </a:p>
          <a:p>
            <a:pPr marL="0" indent="0">
              <a:spcBef>
                <a:spcPts val="0"/>
              </a:spcBef>
              <a:buNone/>
            </a:pPr>
            <a:r>
              <a:rPr lang="es-MX" dirty="0"/>
              <a:t>       Argentina, Bolivia, Brasil, Chile, El Salvador, México, Nicaragua, Panamá,</a:t>
            </a:r>
          </a:p>
          <a:p>
            <a:pPr marL="0" indent="0">
              <a:spcBef>
                <a:spcPts val="0"/>
              </a:spcBef>
              <a:buNone/>
            </a:pPr>
            <a:r>
              <a:rPr lang="es-MX" dirty="0"/>
              <a:t>       Paraguay, Puerto Rico</a:t>
            </a:r>
          </a:p>
          <a:p>
            <a:pPr marL="0" indent="0">
              <a:spcBef>
                <a:spcPts val="0"/>
              </a:spcBef>
              <a:buNone/>
            </a:pPr>
            <a:endParaRPr lang="es-MX" dirty="0"/>
          </a:p>
          <a:p>
            <a:pPr>
              <a:spcBef>
                <a:spcPts val="0"/>
              </a:spcBef>
            </a:pPr>
            <a:r>
              <a:rPr lang="es-MX" dirty="0">
                <a:solidFill>
                  <a:schemeClr val="accent1"/>
                </a:solidFill>
              </a:rPr>
              <a:t>8-10 días = 3 países</a:t>
            </a:r>
          </a:p>
          <a:p>
            <a:pPr marL="0" indent="0">
              <a:spcBef>
                <a:spcPts val="0"/>
              </a:spcBef>
              <a:buNone/>
            </a:pPr>
            <a:r>
              <a:rPr lang="es-MX" dirty="0"/>
              <a:t>       Ecuador, Perú, </a:t>
            </a:r>
            <a:r>
              <a:rPr lang="es-MX" dirty="0" err="1"/>
              <a:t>Suriname</a:t>
            </a:r>
            <a:endParaRPr lang="es-MX" dirty="0"/>
          </a:p>
          <a:p>
            <a:pPr marL="0" indent="0">
              <a:spcBef>
                <a:spcPts val="0"/>
              </a:spcBef>
              <a:buNone/>
            </a:pPr>
            <a:r>
              <a:rPr lang="es-MX" dirty="0"/>
              <a:t> </a:t>
            </a:r>
          </a:p>
          <a:p>
            <a:pPr>
              <a:spcBef>
                <a:spcPts val="0"/>
              </a:spcBef>
            </a:pPr>
            <a:r>
              <a:rPr lang="es-MX" dirty="0">
                <a:solidFill>
                  <a:schemeClr val="accent1"/>
                </a:solidFill>
              </a:rPr>
              <a:t>13-15 días = 4 países</a:t>
            </a:r>
          </a:p>
          <a:p>
            <a:pPr marL="0" indent="0">
              <a:spcBef>
                <a:spcPts val="0"/>
              </a:spcBef>
              <a:buNone/>
            </a:pPr>
            <a:r>
              <a:rPr lang="es-MX" dirty="0"/>
              <a:t>        Colombia, Paraguay, Uruguay, Venezuela</a:t>
            </a:r>
          </a:p>
          <a:p>
            <a:pPr marL="0" indent="0">
              <a:spcBef>
                <a:spcPts val="0"/>
              </a:spcBef>
              <a:buNone/>
            </a:pPr>
            <a:endParaRPr lang="es-MX" dirty="0"/>
          </a:p>
          <a:p>
            <a:pPr marL="0" indent="0">
              <a:spcBef>
                <a:spcPts val="0"/>
              </a:spcBef>
              <a:buNone/>
            </a:pPr>
            <a:r>
              <a:rPr lang="es-MX" dirty="0">
                <a:solidFill>
                  <a:schemeClr val="accent1"/>
                </a:solidFill>
              </a:rPr>
              <a:t>Licencias parentales (después de licencia de maternidad) = 4 países</a:t>
            </a:r>
          </a:p>
          <a:p>
            <a:pPr marL="0" indent="0">
              <a:spcBef>
                <a:spcPts val="0"/>
              </a:spcBef>
              <a:buNone/>
            </a:pPr>
            <a:r>
              <a:rPr lang="es-MX" dirty="0"/>
              <a:t>        Chile, Colombia, Cuba, Uruguay</a:t>
            </a:r>
          </a:p>
        </p:txBody>
      </p:sp>
    </p:spTree>
    <p:extLst>
      <p:ext uri="{BB962C8B-B14F-4D97-AF65-F5344CB8AC3E}">
        <p14:creationId xmlns:p14="http://schemas.microsoft.com/office/powerpoint/2010/main" val="23742864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672C68-1176-7C26-085D-FBFF6E7DEADB}"/>
              </a:ext>
            </a:extLst>
          </p:cNvPr>
          <p:cNvSpPr>
            <a:spLocks noGrp="1"/>
          </p:cNvSpPr>
          <p:nvPr>
            <p:ph type="title"/>
          </p:nvPr>
        </p:nvSpPr>
        <p:spPr>
          <a:xfrm>
            <a:off x="838200" y="365126"/>
            <a:ext cx="10515600" cy="573497"/>
          </a:xfrm>
        </p:spPr>
        <p:txBody>
          <a:bodyPr>
            <a:normAutofit fontScale="90000"/>
          </a:bodyPr>
          <a:lstStyle/>
          <a:p>
            <a:pPr algn="ctr"/>
            <a:r>
              <a:rPr lang="es-MX" sz="3600" b="1" dirty="0">
                <a:solidFill>
                  <a:schemeClr val="accent1"/>
                </a:solidFill>
              </a:rPr>
              <a:t>Conclusiones y recomendaciones</a:t>
            </a:r>
          </a:p>
        </p:txBody>
      </p:sp>
      <p:sp>
        <p:nvSpPr>
          <p:cNvPr id="3" name="Marcador de contenido 2">
            <a:extLst>
              <a:ext uri="{FF2B5EF4-FFF2-40B4-BE49-F238E27FC236}">
                <a16:creationId xmlns:a16="http://schemas.microsoft.com/office/drawing/2014/main" id="{A1AF4634-23E8-DAF5-D2FE-C1B6AB96E9B0}"/>
              </a:ext>
            </a:extLst>
          </p:cNvPr>
          <p:cNvSpPr>
            <a:spLocks noGrp="1"/>
          </p:cNvSpPr>
          <p:nvPr>
            <p:ph idx="1"/>
          </p:nvPr>
        </p:nvSpPr>
        <p:spPr>
          <a:xfrm>
            <a:off x="508673" y="1011290"/>
            <a:ext cx="11239248" cy="5553633"/>
          </a:xfrm>
        </p:spPr>
        <p:txBody>
          <a:bodyPr/>
          <a:lstStyle/>
          <a:p>
            <a:pPr marL="0" indent="0">
              <a:buNone/>
            </a:pPr>
            <a:r>
              <a:rPr lang="es-MX" dirty="0"/>
              <a:t>1. Se ha desarrollado un proceso de </a:t>
            </a:r>
            <a:r>
              <a:rPr lang="es-MX" dirty="0" err="1"/>
              <a:t>desfamilización</a:t>
            </a:r>
            <a:r>
              <a:rPr lang="es-MX" dirty="0"/>
              <a:t> que ha favorecido </a:t>
            </a:r>
            <a:r>
              <a:rPr lang="es-MX" dirty="0" err="1"/>
              <a:t>familización</a:t>
            </a:r>
            <a:r>
              <a:rPr lang="es-MX" dirty="0"/>
              <a:t> en un contexto de pobreza y de cambios en la estructura de edades de la población.</a:t>
            </a:r>
          </a:p>
          <a:p>
            <a:r>
              <a:rPr lang="es-MX" dirty="0"/>
              <a:t>La </a:t>
            </a:r>
            <a:r>
              <a:rPr lang="es-MX" dirty="0" err="1"/>
              <a:t>desfamilización</a:t>
            </a:r>
            <a:r>
              <a:rPr lang="es-MX" dirty="0"/>
              <a:t> es </a:t>
            </a:r>
            <a:r>
              <a:rPr lang="es-MX"/>
              <a:t>resultado principalmente de </a:t>
            </a:r>
            <a:r>
              <a:rPr lang="es-MX" dirty="0"/>
              <a:t>la pobreza: altas proporciones de madres trabajadoras, muchas de ellas en el sector informal. Las mujeres ganan en autonomía al reducir su dependencia y alivio de situación económica familiar </a:t>
            </a:r>
          </a:p>
          <a:p>
            <a:r>
              <a:rPr lang="es-MX" dirty="0"/>
              <a:t> Pero hay </a:t>
            </a:r>
            <a:r>
              <a:rPr lang="es-MX" dirty="0" err="1"/>
              <a:t>familización</a:t>
            </a:r>
            <a:r>
              <a:rPr lang="es-MX" dirty="0"/>
              <a:t> porque se reitera su papel como cuidadoras principales y se reproducen muchas desigualdades. Se acepta que trabajen, pero son familias de doble ingreso especializadas por papeles de género tradicionales.</a:t>
            </a:r>
          </a:p>
          <a:p>
            <a:pPr marL="0" indent="0">
              <a:buNone/>
            </a:pPr>
            <a:endParaRPr lang="es-MX" dirty="0"/>
          </a:p>
          <a:p>
            <a:pPr marL="0" indent="0">
              <a:buNone/>
            </a:pPr>
            <a:endParaRPr lang="es-MX" dirty="0"/>
          </a:p>
          <a:p>
            <a:endParaRPr lang="es-MX" dirty="0"/>
          </a:p>
        </p:txBody>
      </p:sp>
    </p:spTree>
    <p:extLst>
      <p:ext uri="{BB962C8B-B14F-4D97-AF65-F5344CB8AC3E}">
        <p14:creationId xmlns:p14="http://schemas.microsoft.com/office/powerpoint/2010/main" val="16301448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4AD05-4B43-10AA-A446-B3E2CC19BD12}"/>
              </a:ext>
            </a:extLst>
          </p:cNvPr>
          <p:cNvSpPr>
            <a:spLocks noGrp="1"/>
          </p:cNvSpPr>
          <p:nvPr>
            <p:ph type="title"/>
          </p:nvPr>
        </p:nvSpPr>
        <p:spPr>
          <a:xfrm>
            <a:off x="838200" y="365126"/>
            <a:ext cx="10515600" cy="744660"/>
          </a:xfrm>
        </p:spPr>
        <p:txBody>
          <a:bodyPr/>
          <a:lstStyle/>
          <a:p>
            <a:pPr algn="ctr"/>
            <a:r>
              <a:rPr lang="es-MX" sz="4400" b="1" dirty="0">
                <a:solidFill>
                  <a:schemeClr val="accent1"/>
                </a:solidFill>
              </a:rPr>
              <a:t>Conclusiones y recomendaciones</a:t>
            </a:r>
            <a:endParaRPr lang="es-MX" dirty="0"/>
          </a:p>
        </p:txBody>
      </p:sp>
      <p:sp>
        <p:nvSpPr>
          <p:cNvPr id="3" name="Marcador de contenido 2">
            <a:extLst>
              <a:ext uri="{FF2B5EF4-FFF2-40B4-BE49-F238E27FC236}">
                <a16:creationId xmlns:a16="http://schemas.microsoft.com/office/drawing/2014/main" id="{9E6CDD8B-8E5D-BD64-60EC-639D10D1DB32}"/>
              </a:ext>
            </a:extLst>
          </p:cNvPr>
          <p:cNvSpPr>
            <a:spLocks noGrp="1"/>
          </p:cNvSpPr>
          <p:nvPr>
            <p:ph idx="1"/>
          </p:nvPr>
        </p:nvSpPr>
        <p:spPr>
          <a:xfrm>
            <a:off x="838200" y="1266092"/>
            <a:ext cx="10515600" cy="5416062"/>
          </a:xfrm>
        </p:spPr>
        <p:txBody>
          <a:bodyPr>
            <a:normAutofit/>
          </a:bodyPr>
          <a:lstStyle/>
          <a:p>
            <a:pPr marL="0" indent="0">
              <a:buNone/>
            </a:pPr>
            <a:r>
              <a:rPr lang="es-MX" dirty="0"/>
              <a:t>2. La </a:t>
            </a:r>
            <a:r>
              <a:rPr lang="es-MX" dirty="0" err="1"/>
              <a:t>desfalimización</a:t>
            </a:r>
            <a:r>
              <a:rPr lang="es-MX" dirty="0"/>
              <a:t> con </a:t>
            </a:r>
            <a:r>
              <a:rPr lang="es-MX" dirty="0" err="1"/>
              <a:t>familización</a:t>
            </a:r>
            <a:r>
              <a:rPr lang="es-MX" dirty="0"/>
              <a:t> ha sido reforzada por las políticas familiares analizadas:</a:t>
            </a:r>
          </a:p>
          <a:p>
            <a:r>
              <a:rPr lang="es-MX" dirty="0"/>
              <a:t>Aunque hay avances importantes en las legislaciones (hacia sistemas de cuidado), las licencias (maternidad y, sobre todo, paternidad) han sido neutrales o ciegas respecto a las desigualdades de género</a:t>
            </a:r>
          </a:p>
          <a:p>
            <a:r>
              <a:rPr lang="es-MX" dirty="0"/>
              <a:t>Se necesita diseñar e implementar otros esquemas de licencias para el cuidado, que busquen especialmente involucrar a hombres y promuevan </a:t>
            </a:r>
            <a:r>
              <a:rPr lang="es-MX" dirty="0" err="1"/>
              <a:t>co-responsabilidad</a:t>
            </a:r>
            <a:r>
              <a:rPr lang="es-MX" dirty="0"/>
              <a:t>, sensibles al género y curso de vida</a:t>
            </a:r>
          </a:p>
          <a:p>
            <a:r>
              <a:rPr lang="es-MX" dirty="0"/>
              <a:t>Se necesitan alternativas para proteger y apoyar a madres trabajadoras del sector informal. Es un desafío muy grande</a:t>
            </a:r>
          </a:p>
          <a:p>
            <a:r>
              <a:rPr lang="es-MX" dirty="0"/>
              <a:t>Las licencias deben tener un enfoque inclusivo respecto a familias LGTBI+</a:t>
            </a:r>
          </a:p>
          <a:p>
            <a:pPr marL="0" indent="0">
              <a:buNone/>
            </a:pPr>
            <a:endParaRPr lang="es-MX" dirty="0"/>
          </a:p>
        </p:txBody>
      </p:sp>
    </p:spTree>
    <p:extLst>
      <p:ext uri="{BB962C8B-B14F-4D97-AF65-F5344CB8AC3E}">
        <p14:creationId xmlns:p14="http://schemas.microsoft.com/office/powerpoint/2010/main" val="27735405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18B65A-972B-F815-092B-CDC3AD77A25C}"/>
              </a:ext>
            </a:extLst>
          </p:cNvPr>
          <p:cNvSpPr>
            <a:spLocks noGrp="1"/>
          </p:cNvSpPr>
          <p:nvPr>
            <p:ph type="title"/>
          </p:nvPr>
        </p:nvSpPr>
        <p:spPr>
          <a:xfrm>
            <a:off x="838200" y="365126"/>
            <a:ext cx="10515600" cy="768106"/>
          </a:xfrm>
        </p:spPr>
        <p:txBody>
          <a:bodyPr/>
          <a:lstStyle/>
          <a:p>
            <a:pPr algn="ctr"/>
            <a:r>
              <a:rPr lang="es-MX" sz="4400" b="1" dirty="0">
                <a:solidFill>
                  <a:schemeClr val="accent1"/>
                </a:solidFill>
              </a:rPr>
              <a:t>Conclusiones y recomendaciones</a:t>
            </a:r>
            <a:endParaRPr lang="es-MX" dirty="0"/>
          </a:p>
        </p:txBody>
      </p:sp>
      <p:sp>
        <p:nvSpPr>
          <p:cNvPr id="3" name="Marcador de contenido 2">
            <a:extLst>
              <a:ext uri="{FF2B5EF4-FFF2-40B4-BE49-F238E27FC236}">
                <a16:creationId xmlns:a16="http://schemas.microsoft.com/office/drawing/2014/main" id="{4D184482-A666-FCCE-5FD2-4EA8A33CB379}"/>
              </a:ext>
            </a:extLst>
          </p:cNvPr>
          <p:cNvSpPr>
            <a:spLocks noGrp="1"/>
          </p:cNvSpPr>
          <p:nvPr>
            <p:ph idx="1"/>
          </p:nvPr>
        </p:nvSpPr>
        <p:spPr>
          <a:xfrm>
            <a:off x="328246" y="1133232"/>
            <a:ext cx="11629292" cy="5359642"/>
          </a:xfrm>
        </p:spPr>
        <p:txBody>
          <a:bodyPr/>
          <a:lstStyle/>
          <a:p>
            <a:pPr marL="0" indent="0">
              <a:spcBef>
                <a:spcPts val="0"/>
              </a:spcBef>
              <a:buNone/>
            </a:pPr>
            <a:endParaRPr lang="es-MX" dirty="0"/>
          </a:p>
          <a:p>
            <a:pPr marL="0" indent="0">
              <a:spcBef>
                <a:spcPts val="0"/>
              </a:spcBef>
              <a:buNone/>
            </a:pPr>
            <a:r>
              <a:rPr lang="es-MX" dirty="0"/>
              <a:t>3. Se debe integrar un menú de políticas familiares con perspectiva de género y curso de vida, de acuerdo con las particularidades de cada país. La combinación de políticas debe ser articulada y coordinada, y con objetivos claros.</a:t>
            </a:r>
          </a:p>
          <a:p>
            <a:pPr marL="0" indent="0">
              <a:spcBef>
                <a:spcPts val="0"/>
              </a:spcBef>
              <a:buNone/>
            </a:pPr>
            <a:endParaRPr lang="es-MX" dirty="0"/>
          </a:p>
          <a:p>
            <a:pPr marL="0" indent="0">
              <a:spcBef>
                <a:spcPts val="0"/>
              </a:spcBef>
              <a:buNone/>
            </a:pPr>
            <a:r>
              <a:rPr lang="es-MX" dirty="0"/>
              <a:t>4. Hay grandes desafíos en los instrumentos de medición (encuestas) en la región. Se requiere mejorarlos; que se desarrollen nuevos indicadores que permitan la comparación entre países, que permitan su desagregación y se pueda mostrar la diversidad familiar. Ello contribuiría la diseño e implementación de políticas familiares. </a:t>
            </a:r>
          </a:p>
        </p:txBody>
      </p:sp>
    </p:spTree>
    <p:extLst>
      <p:ext uri="{BB962C8B-B14F-4D97-AF65-F5344CB8AC3E}">
        <p14:creationId xmlns:p14="http://schemas.microsoft.com/office/powerpoint/2010/main" val="13438585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08EB43-2BD2-4C70-474B-C2F55B40A8B1}"/>
              </a:ext>
            </a:extLst>
          </p:cNvPr>
          <p:cNvSpPr>
            <a:spLocks noGrp="1"/>
          </p:cNvSpPr>
          <p:nvPr>
            <p:ph type="title"/>
          </p:nvPr>
        </p:nvSpPr>
        <p:spPr>
          <a:xfrm>
            <a:off x="838200" y="365125"/>
            <a:ext cx="10515600" cy="752475"/>
          </a:xfrm>
        </p:spPr>
        <p:txBody>
          <a:bodyPr>
            <a:normAutofit/>
          </a:bodyPr>
          <a:lstStyle/>
          <a:p>
            <a:pPr algn="ctr"/>
            <a:r>
              <a:rPr lang="es-MX" sz="3000" b="1" dirty="0">
                <a:solidFill>
                  <a:schemeClr val="accent5"/>
                </a:solidFill>
                <a:latin typeface="+mn-lt"/>
              </a:rPr>
              <a:t>Referencias básicas</a:t>
            </a:r>
          </a:p>
        </p:txBody>
      </p:sp>
      <p:sp>
        <p:nvSpPr>
          <p:cNvPr id="3" name="Marcador de contenido 2">
            <a:extLst>
              <a:ext uri="{FF2B5EF4-FFF2-40B4-BE49-F238E27FC236}">
                <a16:creationId xmlns:a16="http://schemas.microsoft.com/office/drawing/2014/main" id="{28A08863-08F3-EC13-6BEC-5F7E2883AFFD}"/>
              </a:ext>
            </a:extLst>
          </p:cNvPr>
          <p:cNvSpPr>
            <a:spLocks noGrp="1"/>
          </p:cNvSpPr>
          <p:nvPr>
            <p:ph idx="1"/>
          </p:nvPr>
        </p:nvSpPr>
        <p:spPr>
          <a:xfrm>
            <a:off x="838200" y="1117600"/>
            <a:ext cx="10515600" cy="5059363"/>
          </a:xfrm>
        </p:spPr>
        <p:txBody>
          <a:bodyPr>
            <a:normAutofit lnSpcReduction="10000"/>
          </a:bodyPr>
          <a:lstStyle/>
          <a:p>
            <a:r>
              <a:rPr lang="es-MX" sz="2000" dirty="0">
                <a:effectLst/>
                <a:latin typeface="Calibri" panose="020F0502020204030204" pitchFamily="34" charset="0"/>
                <a:ea typeface="Calibri" panose="020F0502020204030204" pitchFamily="34" charset="0"/>
                <a:cs typeface="Times New Roman" panose="02020603050405020304" pitchFamily="18" charset="0"/>
              </a:rPr>
              <a:t>CEPALSTAT. (2022a). Repositorio de Bases de Datos, Santiago de Chile. </a:t>
            </a:r>
            <a:r>
              <a:rPr lang="es-MX" sz="2000" dirty="0">
                <a:hlinkClick r:id="rId2"/>
              </a:rPr>
              <a:t>CEPALSTAT Bases de Datos y Publicaciones Estadística</a:t>
            </a:r>
            <a:r>
              <a:rPr lang="es-MX" sz="1400" dirty="0">
                <a:hlinkClick r:id="rId2"/>
              </a:rPr>
              <a:t>s</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dirty="0">
                <a:effectLst/>
                <a:latin typeface="Calibri" panose="020F0502020204030204" pitchFamily="34" charset="0"/>
                <a:ea typeface="Calibri" panose="020F0502020204030204" pitchFamily="34" charset="0"/>
                <a:cs typeface="Times New Roman" panose="02020603050405020304" pitchFamily="18" charset="0"/>
              </a:rPr>
              <a:t>CEPAL. (2022b). </a:t>
            </a:r>
            <a:r>
              <a:rPr lang="es-MX" sz="2000" i="1" dirty="0">
                <a:effectLst/>
                <a:latin typeface="Calibri" panose="020F0502020204030204" pitchFamily="34" charset="0"/>
                <a:ea typeface="Calibri" panose="020F0502020204030204" pitchFamily="34" charset="0"/>
                <a:cs typeface="Times New Roman" panose="02020603050405020304" pitchFamily="18" charset="0"/>
              </a:rPr>
              <a:t>Observatorio Demográfico. América Latina y el Caribe, 2022</a:t>
            </a:r>
            <a:r>
              <a:rPr lang="es-MX" sz="2000" dirty="0">
                <a:effectLst/>
                <a:latin typeface="Calibri" panose="020F0502020204030204" pitchFamily="34" charset="0"/>
                <a:ea typeface="Calibri" panose="020F0502020204030204" pitchFamily="34" charset="0"/>
                <a:cs typeface="Times New Roman" panose="02020603050405020304" pitchFamily="18" charset="0"/>
              </a:rPr>
              <a:t>. </a:t>
            </a:r>
            <a:r>
              <a:rPr lang="es-MX" sz="2000" dirty="0">
                <a:effectLst/>
                <a:latin typeface="Calibri" panose="020F0502020204030204" pitchFamily="34" charset="0"/>
                <a:ea typeface="Calibri" panose="020F0502020204030204" pitchFamily="34" charset="0"/>
              </a:rPr>
              <a:t>(LC/PUB.2022/13-P), Santiago de Chile</a:t>
            </a:r>
            <a:r>
              <a:rPr lang="es-MX" sz="2000" dirty="0">
                <a:latin typeface="Calibri" panose="020F0502020204030204" pitchFamily="34" charset="0"/>
                <a:ea typeface="Calibri" panose="020F0502020204030204" pitchFamily="34" charset="0"/>
                <a:cs typeface="Times New Roman" panose="02020603050405020304" pitchFamily="18" charset="0"/>
              </a:rPr>
              <a:t>. </a:t>
            </a:r>
            <a:endParaRPr lang="es-MX" sz="2000" dirty="0"/>
          </a:p>
          <a:p>
            <a:pPr algn="l"/>
            <a:r>
              <a:rPr lang="en-US" sz="2000" b="0" i="0" u="none" strike="noStrike" baseline="0" dirty="0" err="1"/>
              <a:t>Ciccia</a:t>
            </a:r>
            <a:r>
              <a:rPr lang="en-US" sz="2000" b="0" i="0" u="none" strike="noStrike" baseline="0" dirty="0"/>
              <a:t>, Rossella, and Mieke </a:t>
            </a:r>
            <a:r>
              <a:rPr lang="en-US" sz="2000" b="0" i="0" u="none" strike="noStrike" baseline="0" dirty="0" err="1"/>
              <a:t>Verloo</a:t>
            </a:r>
            <a:r>
              <a:rPr lang="en-US" sz="2000" b="0" i="0" u="none" strike="noStrike" baseline="0" dirty="0"/>
              <a:t>. (2012). Parental leave regulations and the persistence of the male breadwinner model: Using fuzzy-set ideal type analysis to assess gender equality in an enlarged Europe. Journal of European Social Policy 22 (5): 507–28. </a:t>
            </a:r>
          </a:p>
          <a:p>
            <a:pPr algn="l"/>
            <a:r>
              <a:rPr lang="en-US" sz="2000" b="0" i="0" u="none" strike="noStrike" baseline="0" dirty="0" err="1"/>
              <a:t>Esping</a:t>
            </a:r>
            <a:r>
              <a:rPr lang="en-US" sz="2000" b="0" i="0" u="none" strike="noStrike" baseline="0" dirty="0"/>
              <a:t>-Andersen, </a:t>
            </a:r>
            <a:r>
              <a:rPr lang="en-US" sz="2000" b="0" i="0" u="none" strike="noStrike" baseline="0" dirty="0" err="1"/>
              <a:t>Gøsta</a:t>
            </a:r>
            <a:r>
              <a:rPr lang="en-US" sz="2000" b="0" i="0" u="none" strike="noStrike" baseline="0" dirty="0"/>
              <a:t>. (1999). Social foundations of postindustrial economies. Oxford: </a:t>
            </a:r>
            <a:r>
              <a:rPr lang="es-MX" sz="2000" b="0" i="0" u="none" strike="noStrike" baseline="0" dirty="0"/>
              <a:t>Oxford </a:t>
            </a:r>
            <a:r>
              <a:rPr lang="es-MX" sz="2000" b="0" i="0" u="none" strike="noStrike" baseline="0" dirty="0" err="1"/>
              <a:t>University</a:t>
            </a:r>
            <a:r>
              <a:rPr lang="es-MX" sz="2000" b="0" i="0" u="none" strike="noStrike" baseline="0" dirty="0"/>
              <a:t> </a:t>
            </a:r>
            <a:r>
              <a:rPr lang="es-MX" sz="2000" b="0" i="0" u="none" strike="noStrike" baseline="0" dirty="0" err="1"/>
              <a:t>Press</a:t>
            </a:r>
            <a:r>
              <a:rPr lang="es-MX" sz="2000" b="0" i="0" u="none" strike="noStrike" baseline="0" dirty="0"/>
              <a:t>.</a:t>
            </a:r>
            <a:endParaRPr lang="en-US" sz="2000" b="0" i="0" u="none" strike="noStrike" baseline="0" dirty="0"/>
          </a:p>
          <a:p>
            <a:pPr algn="l"/>
            <a:r>
              <a:rPr lang="en-US" sz="2000" b="0" i="0" u="none" strike="noStrike" baseline="0" dirty="0"/>
              <a:t>Gerson, Kathleen. (2010). The unfinished revolution: Coming of age in a new era of gender, work, and family. Oxford: Oxford University Press</a:t>
            </a:r>
          </a:p>
          <a:p>
            <a:r>
              <a:rPr lang="en-US" sz="2000" dirty="0" err="1">
                <a:effectLst/>
                <a:latin typeface="Calibri" panose="020F0502020204030204" pitchFamily="34" charset="0"/>
                <a:ea typeface="Calibri" panose="020F0502020204030204" pitchFamily="34" charset="0"/>
                <a:cs typeface="Calibri" panose="020F0502020204030204" pitchFamily="34" charset="0"/>
              </a:rPr>
              <a:t>Jozwiak</a:t>
            </a:r>
            <a:r>
              <a:rPr lang="en-US" sz="2000" dirty="0">
                <a:effectLst/>
                <a:latin typeface="Calibri" panose="020F0502020204030204" pitchFamily="34" charset="0"/>
                <a:ea typeface="Calibri" panose="020F0502020204030204" pitchFamily="34" charset="0"/>
                <a:cs typeface="Calibri" panose="020F0502020204030204" pitchFamily="34" charset="0"/>
              </a:rPr>
              <a:t>, Andreas. (2022). It’s a family (policy) affair: family policies and heterogeneity in gender attitudes. </a:t>
            </a:r>
            <a:r>
              <a:rPr lang="en-US" sz="2000" i="1" dirty="0">
                <a:effectLst/>
                <a:latin typeface="Calibri" panose="020F0502020204030204" pitchFamily="34" charset="0"/>
                <a:ea typeface="Calibri" panose="020F0502020204030204" pitchFamily="34" charset="0"/>
                <a:cs typeface="Calibri" panose="020F0502020204030204" pitchFamily="34" charset="0"/>
              </a:rPr>
              <a:t>Social Politics</a:t>
            </a:r>
            <a:r>
              <a:rPr lang="en-US" sz="2000" dirty="0">
                <a:effectLst/>
                <a:latin typeface="Calibri" panose="020F0502020204030204" pitchFamily="34" charset="0"/>
                <a:ea typeface="Calibri" panose="020F0502020204030204" pitchFamily="34" charset="0"/>
                <a:cs typeface="Calibri" panose="020F0502020204030204" pitchFamily="34" charset="0"/>
              </a:rPr>
              <a:t>, 29(1):  215-239. doi:10.1093/</a:t>
            </a:r>
            <a:r>
              <a:rPr lang="en-US" sz="2000" dirty="0" err="1">
                <a:effectLst/>
                <a:latin typeface="Calibri" panose="020F0502020204030204" pitchFamily="34" charset="0"/>
                <a:ea typeface="Calibri" panose="020F0502020204030204" pitchFamily="34" charset="0"/>
                <a:cs typeface="Calibri" panose="020F0502020204030204" pitchFamily="34" charset="0"/>
              </a:rPr>
              <a:t>sp</a:t>
            </a:r>
            <a:r>
              <a:rPr lang="en-US" sz="2000" dirty="0">
                <a:effectLst/>
                <a:latin typeface="Calibri" panose="020F0502020204030204" pitchFamily="34" charset="0"/>
                <a:ea typeface="Calibri" panose="020F0502020204030204" pitchFamily="34" charset="0"/>
                <a:cs typeface="Calibri" panose="020F0502020204030204" pitchFamily="34" charset="0"/>
              </a:rPr>
              <a:t>/jxab007</a:t>
            </a:r>
          </a:p>
          <a:p>
            <a:pPr algn="l"/>
            <a:r>
              <a:rPr lang="en-US" sz="2000" b="0" i="0" u="none" strike="noStrike" baseline="0" dirty="0"/>
              <a:t>Lohmann, Henning, and Hannah </a:t>
            </a:r>
            <a:r>
              <a:rPr lang="en-US" sz="2000" b="0" i="0" u="none" strike="noStrike" baseline="0" dirty="0" err="1"/>
              <a:t>Zagel</a:t>
            </a:r>
            <a:r>
              <a:rPr lang="en-US" sz="2000" b="0" i="0" u="none" strike="noStrike" baseline="0" dirty="0"/>
              <a:t>. (2016). Family policy in comparative perspective: The concepts and measurement of </a:t>
            </a:r>
            <a:r>
              <a:rPr lang="en-US" sz="2000" b="0" i="0" u="none" strike="noStrike" baseline="0" dirty="0" err="1"/>
              <a:t>familization</a:t>
            </a:r>
            <a:r>
              <a:rPr lang="en-US" sz="2000" b="0" i="0" u="none" strike="noStrike" baseline="0" dirty="0"/>
              <a:t> and </a:t>
            </a:r>
            <a:r>
              <a:rPr lang="en-US" sz="2000" b="0" i="0" u="none" strike="noStrike" baseline="0" dirty="0" err="1"/>
              <a:t>defamilization</a:t>
            </a:r>
            <a:r>
              <a:rPr lang="en-US" sz="2000" b="0" i="0" u="none" strike="noStrike" baseline="0" dirty="0"/>
              <a:t>. Journal of </a:t>
            </a:r>
            <a:r>
              <a:rPr lang="es-MX" sz="2000" b="0" i="0" u="none" strike="noStrike" baseline="0" dirty="0" err="1"/>
              <a:t>European</a:t>
            </a:r>
            <a:r>
              <a:rPr lang="es-MX" sz="2000" b="0" i="0" u="none" strike="noStrike" baseline="0" dirty="0"/>
              <a:t> Social </a:t>
            </a:r>
            <a:r>
              <a:rPr lang="es-MX" sz="2000" b="0" i="0" u="none" strike="noStrike" baseline="0" dirty="0" err="1"/>
              <a:t>Policy</a:t>
            </a:r>
            <a:r>
              <a:rPr lang="es-MX" sz="2000" b="0" i="0" u="none" strike="noStrike" baseline="0" dirty="0"/>
              <a:t> 26 (1): 48–65.</a:t>
            </a:r>
            <a:endParaRPr lang="es-MX" sz="2000" dirty="0">
              <a:effectLst/>
              <a:ea typeface="Calibri" panose="020F0502020204030204" pitchFamily="34" charset="0"/>
              <a:cs typeface="Times New Roman" panose="02020603050405020304" pitchFamily="18" charset="0"/>
            </a:endParaRPr>
          </a:p>
          <a:p>
            <a:endParaRPr lang="es-MX" dirty="0"/>
          </a:p>
          <a:p>
            <a:endParaRPr lang="es-MX" dirty="0"/>
          </a:p>
        </p:txBody>
      </p:sp>
    </p:spTree>
    <p:extLst>
      <p:ext uri="{BB962C8B-B14F-4D97-AF65-F5344CB8AC3E}">
        <p14:creationId xmlns:p14="http://schemas.microsoft.com/office/powerpoint/2010/main" val="2414876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A479B4-38B0-F76C-5688-82B46D1131EB}"/>
              </a:ext>
            </a:extLst>
          </p:cNvPr>
          <p:cNvSpPr>
            <a:spLocks noGrp="1"/>
          </p:cNvSpPr>
          <p:nvPr>
            <p:ph type="title"/>
          </p:nvPr>
        </p:nvSpPr>
        <p:spPr>
          <a:xfrm>
            <a:off x="838200" y="365125"/>
            <a:ext cx="10515600" cy="782955"/>
          </a:xfrm>
        </p:spPr>
        <p:txBody>
          <a:bodyPr>
            <a:normAutofit/>
          </a:bodyPr>
          <a:lstStyle/>
          <a:p>
            <a:pPr algn="ctr"/>
            <a:r>
              <a:rPr lang="es-MX" sz="3600" b="1" dirty="0">
                <a:solidFill>
                  <a:schemeClr val="accent1"/>
                </a:solidFill>
              </a:rPr>
              <a:t>En síntesis</a:t>
            </a:r>
          </a:p>
        </p:txBody>
      </p:sp>
      <p:sp>
        <p:nvSpPr>
          <p:cNvPr id="3" name="Marcador de contenido 2">
            <a:extLst>
              <a:ext uri="{FF2B5EF4-FFF2-40B4-BE49-F238E27FC236}">
                <a16:creationId xmlns:a16="http://schemas.microsoft.com/office/drawing/2014/main" id="{B236FF6D-EBA3-91A0-B91D-F7ADEE7F321A}"/>
              </a:ext>
            </a:extLst>
          </p:cNvPr>
          <p:cNvSpPr>
            <a:spLocks noGrp="1"/>
          </p:cNvSpPr>
          <p:nvPr>
            <p:ph idx="1"/>
          </p:nvPr>
        </p:nvSpPr>
        <p:spPr>
          <a:xfrm>
            <a:off x="548640" y="1148080"/>
            <a:ext cx="11358880" cy="5028883"/>
          </a:xfrm>
        </p:spPr>
        <p:txBody>
          <a:bodyPr>
            <a:normAutofit/>
          </a:bodyPr>
          <a:lstStyle/>
          <a:p>
            <a:endParaRPr lang="es-MX" sz="3200" dirty="0">
              <a:latin typeface="Calibri" panose="020F0502020204030204" pitchFamily="34" charset="0"/>
              <a:ea typeface="Calibri" panose="020F0502020204030204" pitchFamily="34" charset="0"/>
            </a:endParaRPr>
          </a:p>
          <a:p>
            <a:pPr>
              <a:spcBef>
                <a:spcPts val="0"/>
              </a:spcBef>
            </a:pPr>
            <a:r>
              <a:rPr lang="es-MX" sz="3000" dirty="0">
                <a:latin typeface="Calibri" panose="020F0502020204030204" pitchFamily="34" charset="0"/>
                <a:ea typeface="Calibri" panose="020F0502020204030204" pitchFamily="34" charset="0"/>
              </a:rPr>
              <a:t>El crecimiento de grupos poblacionales en dependencia indica que aumentarán las cargas de cuidados</a:t>
            </a:r>
          </a:p>
          <a:p>
            <a:pPr>
              <a:spcBef>
                <a:spcPts val="0"/>
              </a:spcBef>
            </a:pPr>
            <a:endParaRPr lang="es-MX" sz="3000" dirty="0">
              <a:latin typeface="Calibri" panose="020F0502020204030204" pitchFamily="34" charset="0"/>
              <a:ea typeface="Calibri" panose="020F0502020204030204" pitchFamily="34" charset="0"/>
            </a:endParaRPr>
          </a:p>
          <a:p>
            <a:pPr>
              <a:spcBef>
                <a:spcPts val="0"/>
              </a:spcBef>
            </a:pPr>
            <a:r>
              <a:rPr lang="es-MX" sz="3000" dirty="0">
                <a:latin typeface="Calibri" panose="020F0502020204030204" pitchFamily="34" charset="0"/>
                <a:ea typeface="Calibri" panose="020F0502020204030204" pitchFamily="34" charset="0"/>
              </a:rPr>
              <a:t>Estas características demográficas configuran un marco desde el cual se tomarán decisiones, y se diseñarán e implementarán políticas familiares</a:t>
            </a:r>
          </a:p>
          <a:p>
            <a:pPr>
              <a:spcBef>
                <a:spcPts val="0"/>
              </a:spcBef>
            </a:pPr>
            <a:endParaRPr lang="es-MX" sz="3000" dirty="0">
              <a:latin typeface="Calibri" panose="020F0502020204030204" pitchFamily="34" charset="0"/>
              <a:ea typeface="Calibri" panose="020F0502020204030204" pitchFamily="34" charset="0"/>
            </a:endParaRPr>
          </a:p>
          <a:p>
            <a:pPr>
              <a:spcBef>
                <a:spcPts val="0"/>
              </a:spcBef>
            </a:pPr>
            <a:r>
              <a:rPr lang="es-MX" sz="3000" dirty="0">
                <a:latin typeface="Calibri" panose="020F0502020204030204" pitchFamily="34" charset="0"/>
                <a:ea typeface="Calibri" panose="020F0502020204030204" pitchFamily="34" charset="0"/>
              </a:rPr>
              <a:t>¿En quiénes recaerán las cargas de cuidado infantil y de adultos mayores: las familias (mujeres/hombres), el estado, y/o el mercado?</a:t>
            </a:r>
            <a:endParaRPr lang="es-MX" sz="3000" dirty="0"/>
          </a:p>
        </p:txBody>
      </p:sp>
    </p:spTree>
    <p:extLst>
      <p:ext uri="{BB962C8B-B14F-4D97-AF65-F5344CB8AC3E}">
        <p14:creationId xmlns:p14="http://schemas.microsoft.com/office/powerpoint/2010/main" val="1438383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162123-8844-F2E8-7E99-F29F7EC6E58A}"/>
              </a:ext>
            </a:extLst>
          </p:cNvPr>
          <p:cNvSpPr>
            <a:spLocks noGrp="1"/>
          </p:cNvSpPr>
          <p:nvPr>
            <p:ph type="title"/>
          </p:nvPr>
        </p:nvSpPr>
        <p:spPr>
          <a:xfrm>
            <a:off x="838200" y="365125"/>
            <a:ext cx="10515600" cy="1494155"/>
          </a:xfrm>
        </p:spPr>
        <p:txBody>
          <a:bodyPr>
            <a:noAutofit/>
          </a:bodyPr>
          <a:lstStyle/>
          <a:p>
            <a:pPr algn="ctr"/>
            <a:r>
              <a:rPr lang="es-MX" sz="3600" b="1" dirty="0">
                <a:solidFill>
                  <a:schemeClr val="accent1"/>
                </a:solidFill>
              </a:rPr>
              <a:t>Los recursos económicos de las familias y la pobreza</a:t>
            </a:r>
          </a:p>
        </p:txBody>
      </p:sp>
      <p:sp>
        <p:nvSpPr>
          <p:cNvPr id="3" name="Marcador de contenido 2">
            <a:extLst>
              <a:ext uri="{FF2B5EF4-FFF2-40B4-BE49-F238E27FC236}">
                <a16:creationId xmlns:a16="http://schemas.microsoft.com/office/drawing/2014/main" id="{642C255E-456C-A2E5-FDBC-EBB55D277C4D}"/>
              </a:ext>
            </a:extLst>
          </p:cNvPr>
          <p:cNvSpPr>
            <a:spLocks noGrp="1"/>
          </p:cNvSpPr>
          <p:nvPr>
            <p:ph idx="1"/>
          </p:nvPr>
        </p:nvSpPr>
        <p:spPr>
          <a:xfrm>
            <a:off x="838200" y="2013045"/>
            <a:ext cx="10515600" cy="4170742"/>
          </a:xfrm>
        </p:spPr>
        <p:txBody>
          <a:bodyPr>
            <a:normAutofit/>
          </a:bodyPr>
          <a:lstStyle/>
          <a:p>
            <a:pPr>
              <a:spcBef>
                <a:spcPts val="0"/>
              </a:spcBef>
            </a:pPr>
            <a:endParaRPr lang="es-MX" sz="3200" dirty="0"/>
          </a:p>
          <a:p>
            <a:pPr>
              <a:spcBef>
                <a:spcPts val="0"/>
              </a:spcBef>
            </a:pPr>
            <a:r>
              <a:rPr lang="es-MX" sz="3200" dirty="0"/>
              <a:t>Altos niveles de pobreza en la región, aunque hay heterogeneidad</a:t>
            </a:r>
          </a:p>
          <a:p>
            <a:pPr>
              <a:spcBef>
                <a:spcPts val="0"/>
              </a:spcBef>
            </a:pPr>
            <a:endParaRPr lang="es-MX" sz="3200" dirty="0"/>
          </a:p>
          <a:p>
            <a:pPr>
              <a:spcBef>
                <a:spcPts val="0"/>
              </a:spcBef>
            </a:pPr>
            <a:r>
              <a:rPr lang="es-MX" sz="3200" dirty="0"/>
              <a:t>La pobreza es un factor que presiona a mujeres hacia mercado de trabajo</a:t>
            </a:r>
          </a:p>
          <a:p>
            <a:pPr>
              <a:spcBef>
                <a:spcPts val="0"/>
              </a:spcBef>
            </a:pPr>
            <a:endParaRPr lang="es-MX" sz="3200" dirty="0"/>
          </a:p>
          <a:p>
            <a:pPr>
              <a:spcBef>
                <a:spcPts val="0"/>
              </a:spcBef>
            </a:pPr>
            <a:r>
              <a:rPr lang="es-MX" sz="3200" dirty="0"/>
              <a:t> La autonomía económica favorece la equidad de género</a:t>
            </a:r>
          </a:p>
          <a:p>
            <a:endParaRPr lang="es-MX" dirty="0"/>
          </a:p>
          <a:p>
            <a:endParaRPr lang="es-MX" dirty="0"/>
          </a:p>
        </p:txBody>
      </p:sp>
    </p:spTree>
    <p:extLst>
      <p:ext uri="{BB962C8B-B14F-4D97-AF65-F5344CB8AC3E}">
        <p14:creationId xmlns:p14="http://schemas.microsoft.com/office/powerpoint/2010/main" val="3200833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3" name="Gráfico 2">
            <a:extLst>
              <a:ext uri="{FF2B5EF4-FFF2-40B4-BE49-F238E27FC236}">
                <a16:creationId xmlns:a16="http://schemas.microsoft.com/office/drawing/2014/main" id="{24DBCB29-F79C-F31D-9882-AEB0592E4A5B}"/>
              </a:ext>
            </a:extLst>
          </p:cNvPr>
          <p:cNvGraphicFramePr>
            <a:graphicFrameLocks/>
          </p:cNvGraphicFramePr>
          <p:nvPr>
            <p:extLst>
              <p:ext uri="{D42A27DB-BD31-4B8C-83A1-F6EECF244321}">
                <p14:modId xmlns:p14="http://schemas.microsoft.com/office/powerpoint/2010/main" val="446921201"/>
              </p:ext>
            </p:extLst>
          </p:nvPr>
        </p:nvGraphicFramePr>
        <p:xfrm>
          <a:off x="638239" y="705745"/>
          <a:ext cx="10985074" cy="55968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7474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057882-144D-889B-E6F0-BC85B98449BB}"/>
              </a:ext>
            </a:extLst>
          </p:cNvPr>
          <p:cNvSpPr>
            <a:spLocks noGrp="1"/>
          </p:cNvSpPr>
          <p:nvPr>
            <p:ph type="title"/>
          </p:nvPr>
        </p:nvSpPr>
        <p:spPr>
          <a:xfrm>
            <a:off x="355600" y="365126"/>
            <a:ext cx="11521440" cy="834196"/>
          </a:xfrm>
        </p:spPr>
        <p:txBody>
          <a:bodyPr>
            <a:noAutofit/>
          </a:bodyPr>
          <a:lstStyle/>
          <a:p>
            <a:pPr algn="ctr"/>
            <a:r>
              <a:rPr lang="es-MX" sz="3000" b="1" dirty="0">
                <a:solidFill>
                  <a:schemeClr val="accent1"/>
                </a:solidFill>
                <a:latin typeface="+mn-lt"/>
              </a:rPr>
              <a:t>Índice de feminidad de la pobreza y pobreza extrema en población de</a:t>
            </a:r>
            <a:r>
              <a:rPr lang="es-MX" sz="3000" b="1" baseline="0" dirty="0">
                <a:solidFill>
                  <a:schemeClr val="accent1"/>
                </a:solidFill>
                <a:latin typeface="+mn-lt"/>
              </a:rPr>
              <a:t> 20-59 años, 14 </a:t>
            </a:r>
            <a:r>
              <a:rPr lang="es-MX" sz="3000" b="1" dirty="0">
                <a:solidFill>
                  <a:schemeClr val="accent1"/>
                </a:solidFill>
                <a:latin typeface="+mn-lt"/>
              </a:rPr>
              <a:t>países</a:t>
            </a:r>
            <a:r>
              <a:rPr lang="es-MX" sz="3000" b="1" baseline="0" dirty="0">
                <a:solidFill>
                  <a:schemeClr val="accent1"/>
                </a:solidFill>
                <a:latin typeface="+mn-lt"/>
              </a:rPr>
              <a:t> (2020 o 2021) </a:t>
            </a:r>
            <a:endParaRPr lang="es-MX" sz="3000" dirty="0"/>
          </a:p>
        </p:txBody>
      </p:sp>
      <p:sp>
        <p:nvSpPr>
          <p:cNvPr id="3" name="Marcador de contenido 2">
            <a:extLst>
              <a:ext uri="{FF2B5EF4-FFF2-40B4-BE49-F238E27FC236}">
                <a16:creationId xmlns:a16="http://schemas.microsoft.com/office/drawing/2014/main" id="{5389188F-DF45-7F8F-6ADE-43706D2208FF}"/>
              </a:ext>
            </a:extLst>
          </p:cNvPr>
          <p:cNvSpPr>
            <a:spLocks noGrp="1"/>
          </p:cNvSpPr>
          <p:nvPr>
            <p:ph idx="1"/>
          </p:nvPr>
        </p:nvSpPr>
        <p:spPr>
          <a:xfrm>
            <a:off x="243840" y="1391920"/>
            <a:ext cx="11633200" cy="5100955"/>
          </a:xfrm>
        </p:spPr>
        <p:txBody>
          <a:bodyPr>
            <a:normAutofit lnSpcReduction="10000"/>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s-MX" dirty="0"/>
              <a:t> La gráfica anterior muestra con datos de la CEPAL (2022a) que los hogares pobres concentran una mayor proporción de mujeres en edades de mayor demanda productiva y reproductiva. Valores superiores a 100 indican que la pobreza y pobreza extrema afecta en mayor grado a las mujeres que a los hombres. En 2021, en la región, había 116 mujeres en esa situación, lo cual indica la falta de autonomía económica de las mujeres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s-MX"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s-MX" dirty="0"/>
              <a:t> En República Dominicana (izquierda) por cada 100 hombres en hogares pobres o en pobreza extrema, hay 144 y 176 mujeres, respectivamente. En México (derecha) hay 109 mujeres en ambas condiciones. En general, la incidencia en ambos tipos de pobreza es similar en los países, con excepción de Uruguay donde es mucho más alta la proporción de mujeres en pobreza</a:t>
            </a:r>
          </a:p>
          <a:p>
            <a:endParaRPr lang="es-MX" dirty="0"/>
          </a:p>
        </p:txBody>
      </p:sp>
    </p:spTree>
    <p:extLst>
      <p:ext uri="{BB962C8B-B14F-4D97-AF65-F5344CB8AC3E}">
        <p14:creationId xmlns:p14="http://schemas.microsoft.com/office/powerpoint/2010/main" val="938537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3" name="Chart 1">
            <a:extLst>
              <a:ext uri="{FF2B5EF4-FFF2-40B4-BE49-F238E27FC236}">
                <a16:creationId xmlns:a16="http://schemas.microsoft.com/office/drawing/2014/main" id="{4F34EE27-99F6-7E25-2A85-B79620135B9F}"/>
              </a:ext>
            </a:extLst>
          </p:cNvPr>
          <p:cNvGraphicFramePr>
            <a:graphicFrameLocks/>
          </p:cNvGraphicFramePr>
          <p:nvPr>
            <p:extLst>
              <p:ext uri="{D42A27DB-BD31-4B8C-83A1-F6EECF244321}">
                <p14:modId xmlns:p14="http://schemas.microsoft.com/office/powerpoint/2010/main" val="4067670513"/>
              </p:ext>
            </p:extLst>
          </p:nvPr>
        </p:nvGraphicFramePr>
        <p:xfrm>
          <a:off x="1828800" y="417838"/>
          <a:ext cx="8362824" cy="60677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31363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11981</TotalTime>
  <Words>3756</Words>
  <Application>Microsoft Office PowerPoint</Application>
  <PresentationFormat>Panorámica</PresentationFormat>
  <Paragraphs>365</Paragraphs>
  <Slides>45</Slides>
  <Notes>32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45</vt:i4>
      </vt:variant>
    </vt:vector>
  </HeadingPairs>
  <TitlesOfParts>
    <vt:vector size="49" baseType="lpstr">
      <vt:lpstr>Arial</vt:lpstr>
      <vt:lpstr>Calibri</vt:lpstr>
      <vt:lpstr>Calibri Light</vt:lpstr>
      <vt:lpstr>Tema de Office</vt:lpstr>
      <vt:lpstr>Familia – trabajo - cuidados, igualdad de género y políticas familiares en América Latina y el Caribe                                                                                 Rosario Esteinou CIESAS</vt:lpstr>
      <vt:lpstr>¿Qué nos dice la información disponible sobre la relación familia – trabajo – cuidados, la igualdad de género y las políticas familiares en el marco de la Agenda 2030?</vt:lpstr>
      <vt:lpstr>La dinámica demográfica y sus efectos en ALC</vt:lpstr>
      <vt:lpstr>La transición demográfica es heterogénea entre países</vt:lpstr>
      <vt:lpstr>En síntesis</vt:lpstr>
      <vt:lpstr>Los recursos económicos de las familias y la pobreza</vt:lpstr>
      <vt:lpstr>Presentación de PowerPoint</vt:lpstr>
      <vt:lpstr>Índice de feminidad de la pobreza y pobreza extrema en población de 20-59 años, 14 países (2020 o 2021) </vt:lpstr>
      <vt:lpstr>Presentación de PowerPoint</vt:lpstr>
      <vt:lpstr> Porcentaje de población de 15+ años sin ingresos propios, por sexo (14 países), 2021</vt:lpstr>
      <vt:lpstr>Presentación de PowerPoint</vt:lpstr>
      <vt:lpstr>Diferencias porcentuales entre hombres y mujeres (15+ años) sin ingresos propios  (14 países, 2021)</vt:lpstr>
      <vt:lpstr>Políticas tendientes a la desfamilización y familización</vt:lpstr>
      <vt:lpstr>Desfamilización</vt:lpstr>
      <vt:lpstr>Políticas que favorecen la desfamilización</vt:lpstr>
      <vt:lpstr>Políticas que favorecen la desfamilización</vt:lpstr>
      <vt:lpstr>Políticas que favorecen la familización</vt:lpstr>
      <vt:lpstr>Políticas que favorecen la familización</vt:lpstr>
      <vt:lpstr>Variedades de políticas familiares y relaciones de género</vt:lpstr>
      <vt:lpstr>Variedades de políticas familiares y relaciones de género</vt:lpstr>
      <vt:lpstr>Variedades de políticas familiares y relaciones de género</vt:lpstr>
      <vt:lpstr>Variedades de políticas familiares y relaciones de género</vt:lpstr>
      <vt:lpstr>Presentación de PowerPoint</vt:lpstr>
      <vt:lpstr>Presentación de PowerPoint</vt:lpstr>
      <vt:lpstr>% Tasa de participación en el mercado de trabajo en población de 15+ años, (2021)</vt:lpstr>
      <vt:lpstr>Presentación de PowerPoint</vt:lpstr>
      <vt:lpstr>Diferencias % entre hombres/mujeres (15+ años) en la participación en el mercado de trabajo (14 países), 2021 </vt:lpstr>
      <vt:lpstr>Presentación de PowerPoint</vt:lpstr>
      <vt:lpstr>% de tiempo de trabajo doméstico y de cuidado no pagado (ODS 5.4.1), 14 países. Último año disponible (2010-2021)</vt:lpstr>
      <vt:lpstr>Presentación de PowerPoint</vt:lpstr>
      <vt:lpstr>Weekly hours of unpaid work on population aged 20-59, by own income and sex (13 countries). Last available year.</vt:lpstr>
      <vt:lpstr>Presentación de PowerPoint</vt:lpstr>
      <vt:lpstr>% Tasa de ocupación de población de 20-59 años, según presencia de niños en el hogar, 2021</vt:lpstr>
      <vt:lpstr>Presentación de PowerPoint</vt:lpstr>
      <vt:lpstr>Presentación de PowerPoint</vt:lpstr>
      <vt:lpstr>¿Qué indican en conjunto las gráficas anteriores?</vt:lpstr>
      <vt:lpstr>Una nueva ruta: des(familización), políticas familiares e igualdad de género en ALC</vt:lpstr>
      <vt:lpstr>Una nueva ruta. Marcos legales</vt:lpstr>
      <vt:lpstr>Una nueva ruta. Marcos legales</vt:lpstr>
      <vt:lpstr>Políticas familiares: licencias y tiempos de cuidado</vt:lpstr>
      <vt:lpstr>Políticas familiares: licencias y tiempos de cuidado</vt:lpstr>
      <vt:lpstr>Conclusiones y recomendaciones</vt:lpstr>
      <vt:lpstr>Conclusiones y recomendaciones</vt:lpstr>
      <vt:lpstr>Conclusiones y recomendaciones</vt:lpstr>
      <vt:lpstr>Referencias básicas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Rosario Esteinou</dc:creator>
  <cp:lastModifiedBy>Rosario Esteinou</cp:lastModifiedBy>
  <cp:revision>6</cp:revision>
  <dcterms:created xsi:type="dcterms:W3CDTF">2024-01-10T15:42:18Z</dcterms:created>
  <dcterms:modified xsi:type="dcterms:W3CDTF">2024-04-08T19:19:01Z</dcterms:modified>
</cp:coreProperties>
</file>