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6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88EC7E-CE1F-46A8-82BA-E58C1273E0FB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609583-51DE-4D3E-8848-33AD49AC4ACB}">
      <dgm:prSet custT="1"/>
      <dgm:spPr>
        <a:solidFill>
          <a:schemeClr val="accent5"/>
        </a:solidFill>
      </dgm:spPr>
      <dgm:t>
        <a:bodyPr/>
        <a:lstStyle/>
        <a:p>
          <a:r>
            <a:rPr lang="es-MX" sz="2000" dirty="0">
              <a:solidFill>
                <a:schemeClr val="tx1"/>
              </a:solidFill>
            </a:rPr>
            <a:t>Dejó atrás la ruralidad</a:t>
          </a:r>
        </a:p>
        <a:p>
          <a:r>
            <a:rPr lang="es-MX" sz="1800" dirty="0">
              <a:solidFill>
                <a:schemeClr val="tx1"/>
              </a:solidFill>
            </a:rPr>
            <a:t>1950: 57% - 2000: 31%</a:t>
          </a:r>
          <a:endParaRPr lang="en-US" sz="1800" dirty="0">
            <a:solidFill>
              <a:schemeClr val="tx1"/>
            </a:solidFill>
          </a:endParaRPr>
        </a:p>
      </dgm:t>
    </dgm:pt>
    <dgm:pt modelId="{9A3174C8-4EE2-4C36-A14E-05D5483B04C0}" type="parTrans" cxnId="{BE7907C5-0BEF-4D23-B898-604A4AF026BE}">
      <dgm:prSet/>
      <dgm:spPr/>
      <dgm:t>
        <a:bodyPr/>
        <a:lstStyle/>
        <a:p>
          <a:endParaRPr lang="en-US"/>
        </a:p>
      </dgm:t>
    </dgm:pt>
    <dgm:pt modelId="{98E60FF3-6832-465A-AAC5-B4FE2080A69E}" type="sibTrans" cxnId="{BE7907C5-0BEF-4D23-B898-604A4AF026BE}">
      <dgm:prSet/>
      <dgm:spPr/>
      <dgm:t>
        <a:bodyPr/>
        <a:lstStyle/>
        <a:p>
          <a:endParaRPr lang="en-US"/>
        </a:p>
      </dgm:t>
    </dgm:pt>
    <dgm:pt modelId="{7AA3B43C-2255-46A8-82C5-0069BA093E38}">
      <dgm:prSet custT="1"/>
      <dgm:spPr>
        <a:solidFill>
          <a:schemeClr val="accent5"/>
        </a:solidFill>
      </dgm:spPr>
      <dgm:t>
        <a:bodyPr/>
        <a:lstStyle/>
        <a:p>
          <a:r>
            <a:rPr lang="es-MX" sz="2000" dirty="0">
              <a:solidFill>
                <a:schemeClr val="tx1"/>
              </a:solidFill>
            </a:rPr>
            <a:t>Avances notables en la escolaridad de la población </a:t>
          </a:r>
        </a:p>
        <a:p>
          <a:r>
            <a:rPr lang="es-MX" sz="2000" dirty="0">
              <a:solidFill>
                <a:schemeClr val="tx1"/>
              </a:solidFill>
            </a:rPr>
            <a:t>19</a:t>
          </a:r>
          <a:r>
            <a:rPr lang="en-US" sz="1800" dirty="0">
              <a:solidFill>
                <a:schemeClr val="tx1"/>
              </a:solidFill>
            </a:rPr>
            <a:t>70: 3.7 </a:t>
          </a:r>
          <a:r>
            <a:rPr lang="en-US" sz="1800" dirty="0" err="1">
              <a:solidFill>
                <a:schemeClr val="tx1"/>
              </a:solidFill>
            </a:rPr>
            <a:t>años</a:t>
          </a:r>
          <a:r>
            <a:rPr lang="en-US" sz="1800" dirty="0">
              <a:solidFill>
                <a:schemeClr val="tx1"/>
              </a:solidFill>
            </a:rPr>
            <a:t> - 2000:7 .7 </a:t>
          </a:r>
          <a:r>
            <a:rPr lang="en-US" sz="1800" dirty="0" err="1">
              <a:solidFill>
                <a:schemeClr val="tx1"/>
              </a:solidFill>
            </a:rPr>
            <a:t>años</a:t>
          </a:r>
          <a:r>
            <a:rPr lang="en-US" sz="1800" dirty="0">
              <a:solidFill>
                <a:schemeClr val="tx1"/>
              </a:solidFill>
            </a:rPr>
            <a:t> (</a:t>
          </a:r>
          <a:r>
            <a:rPr lang="en-US" sz="1800" dirty="0" err="1">
              <a:solidFill>
                <a:schemeClr val="tx1"/>
              </a:solidFill>
            </a:rPr>
            <a:t>mujeres</a:t>
          </a:r>
          <a:r>
            <a:rPr lang="en-US" sz="1800" dirty="0">
              <a:solidFill>
                <a:schemeClr val="tx1"/>
              </a:solidFill>
            </a:rPr>
            <a:t>)</a:t>
          </a:r>
        </a:p>
      </dgm:t>
    </dgm:pt>
    <dgm:pt modelId="{73F8C855-B011-4FBE-8793-9FAADF412A6A}" type="parTrans" cxnId="{B2415A7C-D5CF-40D8-A85F-8534C634CAE3}">
      <dgm:prSet/>
      <dgm:spPr/>
      <dgm:t>
        <a:bodyPr/>
        <a:lstStyle/>
        <a:p>
          <a:endParaRPr lang="en-US"/>
        </a:p>
      </dgm:t>
    </dgm:pt>
    <dgm:pt modelId="{45368025-150D-4C3B-939D-136A938D8808}" type="sibTrans" cxnId="{B2415A7C-D5CF-40D8-A85F-8534C634CAE3}">
      <dgm:prSet/>
      <dgm:spPr/>
      <dgm:t>
        <a:bodyPr/>
        <a:lstStyle/>
        <a:p>
          <a:endParaRPr lang="en-US"/>
        </a:p>
      </dgm:t>
    </dgm:pt>
    <dgm:pt modelId="{14C3B2E4-05FF-4565-A496-B4C488558446}">
      <dgm:prSet custT="1"/>
      <dgm:spPr>
        <a:solidFill>
          <a:schemeClr val="accent5"/>
        </a:solidFill>
      </dgm:spPr>
      <dgm:t>
        <a:bodyPr/>
        <a:lstStyle/>
        <a:p>
          <a:r>
            <a:rPr lang="es-MX" sz="2000" dirty="0">
              <a:solidFill>
                <a:schemeClr val="tx1"/>
              </a:solidFill>
            </a:rPr>
            <a:t>Acceso a servicios de salud y de planificación familiar</a:t>
          </a:r>
        </a:p>
        <a:p>
          <a:r>
            <a:rPr lang="es-ES" sz="1800" dirty="0">
              <a:solidFill>
                <a:schemeClr val="tx1"/>
              </a:solidFill>
            </a:rPr>
            <a:t>80% parejas usa anticonceptivos</a:t>
          </a:r>
          <a:endParaRPr lang="en-US" sz="1800" dirty="0">
            <a:solidFill>
              <a:schemeClr val="tx1"/>
            </a:solidFill>
          </a:endParaRPr>
        </a:p>
      </dgm:t>
    </dgm:pt>
    <dgm:pt modelId="{C0863102-E530-4629-A670-95F707E7D028}" type="parTrans" cxnId="{5117CC4C-AC4F-43CD-9D70-1B69E4E17470}">
      <dgm:prSet/>
      <dgm:spPr/>
      <dgm:t>
        <a:bodyPr/>
        <a:lstStyle/>
        <a:p>
          <a:endParaRPr lang="en-US"/>
        </a:p>
      </dgm:t>
    </dgm:pt>
    <dgm:pt modelId="{8674B007-880E-4396-BBB8-A34BAAD718D3}" type="sibTrans" cxnId="{5117CC4C-AC4F-43CD-9D70-1B69E4E17470}">
      <dgm:prSet/>
      <dgm:spPr/>
      <dgm:t>
        <a:bodyPr/>
        <a:lstStyle/>
        <a:p>
          <a:endParaRPr lang="en-US"/>
        </a:p>
      </dgm:t>
    </dgm:pt>
    <dgm:pt modelId="{22528F5E-1BE6-41E2-8236-BC6FB5F3435A}">
      <dgm:prSet custT="1"/>
      <dgm:spPr>
        <a:solidFill>
          <a:schemeClr val="accent5"/>
        </a:solidFill>
      </dgm:spPr>
      <dgm:t>
        <a:bodyPr/>
        <a:lstStyle/>
        <a:p>
          <a:r>
            <a:rPr lang="es-MX" sz="2000" dirty="0">
              <a:solidFill>
                <a:schemeClr val="tx1"/>
              </a:solidFill>
            </a:rPr>
            <a:t>Descenso de la fecundidad y del tamaño de los hogares</a:t>
          </a:r>
        </a:p>
        <a:p>
          <a:r>
            <a:rPr lang="es-MX" sz="1800" dirty="0">
              <a:solidFill>
                <a:schemeClr val="tx1"/>
              </a:solidFill>
            </a:rPr>
            <a:t>1960: 7 hijos – 2010: 2.1 hijos</a:t>
          </a:r>
          <a:endParaRPr lang="en-US" sz="1800" dirty="0">
            <a:solidFill>
              <a:schemeClr val="tx1"/>
            </a:solidFill>
          </a:endParaRPr>
        </a:p>
      </dgm:t>
    </dgm:pt>
    <dgm:pt modelId="{61FE43FB-5886-409A-A4C0-7B528CB086EA}" type="parTrans" cxnId="{4EC0FCB0-4C2A-4651-8826-9323B9C36039}">
      <dgm:prSet/>
      <dgm:spPr/>
      <dgm:t>
        <a:bodyPr/>
        <a:lstStyle/>
        <a:p>
          <a:endParaRPr lang="en-US"/>
        </a:p>
      </dgm:t>
    </dgm:pt>
    <dgm:pt modelId="{D4144D59-F2F4-442D-ADF3-0E3011E437C2}" type="sibTrans" cxnId="{4EC0FCB0-4C2A-4651-8826-9323B9C36039}">
      <dgm:prSet/>
      <dgm:spPr/>
      <dgm:t>
        <a:bodyPr/>
        <a:lstStyle/>
        <a:p>
          <a:endParaRPr lang="en-US"/>
        </a:p>
      </dgm:t>
    </dgm:pt>
    <dgm:pt modelId="{22511564-16EA-445E-82C1-284E71DEEC22}">
      <dgm:prSet custT="1"/>
      <dgm:spPr>
        <a:solidFill>
          <a:schemeClr val="accent5"/>
        </a:solidFill>
      </dgm:spPr>
      <dgm:t>
        <a:bodyPr/>
        <a:lstStyle/>
        <a:p>
          <a:r>
            <a:rPr lang="es-MX" sz="2000" dirty="0">
              <a:solidFill>
                <a:schemeClr val="tx1"/>
              </a:solidFill>
            </a:rPr>
            <a:t>Incremento de la participación económica de la población femenina</a:t>
          </a:r>
        </a:p>
        <a:p>
          <a:r>
            <a:rPr lang="es-MX" sz="1800" dirty="0">
              <a:solidFill>
                <a:schemeClr val="tx1"/>
              </a:solidFill>
            </a:rPr>
            <a:t>1970: 17% - 2010: 42.5% </a:t>
          </a:r>
          <a:endParaRPr lang="en-US" sz="1800" dirty="0">
            <a:solidFill>
              <a:schemeClr val="tx1"/>
            </a:solidFill>
          </a:endParaRPr>
        </a:p>
      </dgm:t>
    </dgm:pt>
    <dgm:pt modelId="{F3BF314F-1CFD-4047-A6EF-B41B7516387E}" type="parTrans" cxnId="{B11A0F97-6507-415A-BE78-5BDED39A6625}">
      <dgm:prSet/>
      <dgm:spPr/>
      <dgm:t>
        <a:bodyPr/>
        <a:lstStyle/>
        <a:p>
          <a:endParaRPr lang="en-US"/>
        </a:p>
      </dgm:t>
    </dgm:pt>
    <dgm:pt modelId="{7868B050-FE91-4783-A8AE-223035AE7D98}" type="sibTrans" cxnId="{B11A0F97-6507-415A-BE78-5BDED39A6625}">
      <dgm:prSet/>
      <dgm:spPr/>
      <dgm:t>
        <a:bodyPr/>
        <a:lstStyle/>
        <a:p>
          <a:endParaRPr lang="en-US"/>
        </a:p>
      </dgm:t>
    </dgm:pt>
    <dgm:pt modelId="{DA4E628B-9455-4C24-81A2-A4BFCD26FC60}">
      <dgm:prSet custT="1"/>
      <dgm:spPr>
        <a:solidFill>
          <a:schemeClr val="accent5"/>
        </a:solidFill>
      </dgm:spPr>
      <dgm:t>
        <a:bodyPr/>
        <a:lstStyle/>
        <a:p>
          <a:r>
            <a:rPr lang="es-MX" sz="2000" dirty="0">
              <a:solidFill>
                <a:schemeClr val="tx1"/>
              </a:solidFill>
            </a:rPr>
            <a:t>Factor que puede contribuir a superar la subordinación de las mujeres en sus relaciones con los hombres</a:t>
          </a:r>
          <a:endParaRPr lang="en-US" sz="2000" dirty="0">
            <a:solidFill>
              <a:schemeClr val="tx1"/>
            </a:solidFill>
          </a:endParaRPr>
        </a:p>
      </dgm:t>
    </dgm:pt>
    <dgm:pt modelId="{F8724F40-9714-4F88-BD55-66BA1FDA88F6}" type="parTrans" cxnId="{BE6E654C-CFA7-4329-8454-505E51BA4D4B}">
      <dgm:prSet/>
      <dgm:spPr/>
      <dgm:t>
        <a:bodyPr/>
        <a:lstStyle/>
        <a:p>
          <a:endParaRPr lang="en-US"/>
        </a:p>
      </dgm:t>
    </dgm:pt>
    <dgm:pt modelId="{0EC69DC0-1E75-476A-90BB-06E79F637CA3}" type="sibTrans" cxnId="{BE6E654C-CFA7-4329-8454-505E51BA4D4B}">
      <dgm:prSet/>
      <dgm:spPr/>
      <dgm:t>
        <a:bodyPr/>
        <a:lstStyle/>
        <a:p>
          <a:endParaRPr lang="en-US"/>
        </a:p>
      </dgm:t>
    </dgm:pt>
    <dgm:pt modelId="{6181FB67-D3FB-4FAD-B7ED-0C0D30B4914E}" type="pres">
      <dgm:prSet presAssocID="{9E88EC7E-CE1F-46A8-82BA-E58C1273E0FB}" presName="Name0" presStyleCnt="0">
        <dgm:presLayoutVars>
          <dgm:dir/>
          <dgm:resizeHandles val="exact"/>
        </dgm:presLayoutVars>
      </dgm:prSet>
      <dgm:spPr/>
    </dgm:pt>
    <dgm:pt modelId="{DCD77E2A-CCCA-458F-A022-31F305CDCE3C}" type="pres">
      <dgm:prSet presAssocID="{F6609583-51DE-4D3E-8848-33AD49AC4ACB}" presName="node" presStyleLbl="node1" presStyleIdx="0" presStyleCnt="6" custScaleX="142116" custLinFactNeighborX="662" custLinFactNeighborY="4737">
        <dgm:presLayoutVars>
          <dgm:bulletEnabled val="1"/>
        </dgm:presLayoutVars>
      </dgm:prSet>
      <dgm:spPr/>
    </dgm:pt>
    <dgm:pt modelId="{A1373AC5-A446-40F5-B4BD-1F5537B8F4A2}" type="pres">
      <dgm:prSet presAssocID="{98E60FF3-6832-465A-AAC5-B4FE2080A69E}" presName="sibTrans" presStyleLbl="sibTrans1D1" presStyleIdx="0" presStyleCnt="5"/>
      <dgm:spPr/>
    </dgm:pt>
    <dgm:pt modelId="{45B6E6B1-D011-45BB-866B-F185F7D4D383}" type="pres">
      <dgm:prSet presAssocID="{98E60FF3-6832-465A-AAC5-B4FE2080A69E}" presName="connectorText" presStyleLbl="sibTrans1D1" presStyleIdx="0" presStyleCnt="5"/>
      <dgm:spPr/>
    </dgm:pt>
    <dgm:pt modelId="{749B9DB2-3AD9-450B-8052-721A316F2EC9}" type="pres">
      <dgm:prSet presAssocID="{7AA3B43C-2255-46A8-82C5-0069BA093E38}" presName="node" presStyleLbl="node1" presStyleIdx="1" presStyleCnt="6" custScaleX="177379" custScaleY="134942">
        <dgm:presLayoutVars>
          <dgm:bulletEnabled val="1"/>
        </dgm:presLayoutVars>
      </dgm:prSet>
      <dgm:spPr/>
    </dgm:pt>
    <dgm:pt modelId="{874B6829-BFAC-4E7B-8FB1-C030C9BEB54C}" type="pres">
      <dgm:prSet presAssocID="{45368025-150D-4C3B-939D-136A938D8808}" presName="sibTrans" presStyleLbl="sibTrans1D1" presStyleIdx="1" presStyleCnt="5"/>
      <dgm:spPr/>
    </dgm:pt>
    <dgm:pt modelId="{8468A883-B930-4B75-B80B-8308E5243C31}" type="pres">
      <dgm:prSet presAssocID="{45368025-150D-4C3B-939D-136A938D8808}" presName="connectorText" presStyleLbl="sibTrans1D1" presStyleIdx="1" presStyleCnt="5"/>
      <dgm:spPr/>
    </dgm:pt>
    <dgm:pt modelId="{80874025-053C-467B-9911-F44A8726A709}" type="pres">
      <dgm:prSet presAssocID="{14C3B2E4-05FF-4565-A496-B4C488558446}" presName="node" presStyleLbl="node1" presStyleIdx="2" presStyleCnt="6" custScaleX="116771" custScaleY="126840">
        <dgm:presLayoutVars>
          <dgm:bulletEnabled val="1"/>
        </dgm:presLayoutVars>
      </dgm:prSet>
      <dgm:spPr/>
    </dgm:pt>
    <dgm:pt modelId="{B6D39B94-3720-4BA0-AE39-9E585DD9AA3D}" type="pres">
      <dgm:prSet presAssocID="{8674B007-880E-4396-BBB8-A34BAAD718D3}" presName="sibTrans" presStyleLbl="sibTrans1D1" presStyleIdx="2" presStyleCnt="5"/>
      <dgm:spPr/>
    </dgm:pt>
    <dgm:pt modelId="{6A1FD929-3027-447D-92E9-451497F2E8DA}" type="pres">
      <dgm:prSet presAssocID="{8674B007-880E-4396-BBB8-A34BAAD718D3}" presName="connectorText" presStyleLbl="sibTrans1D1" presStyleIdx="2" presStyleCnt="5"/>
      <dgm:spPr/>
    </dgm:pt>
    <dgm:pt modelId="{36356898-09F0-4CEF-8E92-E56E97A619FA}" type="pres">
      <dgm:prSet presAssocID="{22528F5E-1BE6-41E2-8236-BC6FB5F3435A}" presName="node" presStyleLbl="node1" presStyleIdx="3" presStyleCnt="6" custScaleX="143725" custScaleY="111975">
        <dgm:presLayoutVars>
          <dgm:bulletEnabled val="1"/>
        </dgm:presLayoutVars>
      </dgm:prSet>
      <dgm:spPr/>
    </dgm:pt>
    <dgm:pt modelId="{FCB01781-A787-4212-BCB1-729F89056719}" type="pres">
      <dgm:prSet presAssocID="{D4144D59-F2F4-442D-ADF3-0E3011E437C2}" presName="sibTrans" presStyleLbl="sibTrans1D1" presStyleIdx="3" presStyleCnt="5"/>
      <dgm:spPr/>
    </dgm:pt>
    <dgm:pt modelId="{C655A704-A6CF-459E-96F0-4701E79AEFAC}" type="pres">
      <dgm:prSet presAssocID="{D4144D59-F2F4-442D-ADF3-0E3011E437C2}" presName="connectorText" presStyleLbl="sibTrans1D1" presStyleIdx="3" presStyleCnt="5"/>
      <dgm:spPr/>
    </dgm:pt>
    <dgm:pt modelId="{ADC07DD4-1D71-4AD2-8886-72AEFBD7533E}" type="pres">
      <dgm:prSet presAssocID="{22511564-16EA-445E-82C1-284E71DEEC22}" presName="node" presStyleLbl="node1" presStyleIdx="4" presStyleCnt="6" custScaleX="136769" custScaleY="151515">
        <dgm:presLayoutVars>
          <dgm:bulletEnabled val="1"/>
        </dgm:presLayoutVars>
      </dgm:prSet>
      <dgm:spPr/>
    </dgm:pt>
    <dgm:pt modelId="{22800285-4B26-4E0F-8FF3-A34DD071DE9D}" type="pres">
      <dgm:prSet presAssocID="{7868B050-FE91-4783-A8AE-223035AE7D98}" presName="sibTrans" presStyleLbl="sibTrans1D1" presStyleIdx="4" presStyleCnt="5"/>
      <dgm:spPr/>
    </dgm:pt>
    <dgm:pt modelId="{BAC16FAA-D8C2-4DBD-9E55-9C8E4F70C1B5}" type="pres">
      <dgm:prSet presAssocID="{7868B050-FE91-4783-A8AE-223035AE7D98}" presName="connectorText" presStyleLbl="sibTrans1D1" presStyleIdx="4" presStyleCnt="5"/>
      <dgm:spPr/>
    </dgm:pt>
    <dgm:pt modelId="{ED6C5A8E-B6A6-489F-B508-A9B67CDE8016}" type="pres">
      <dgm:prSet presAssocID="{DA4E628B-9455-4C24-81A2-A4BFCD26FC60}" presName="node" presStyleLbl="node1" presStyleIdx="5" presStyleCnt="6" custScaleX="170623" custScaleY="132503" custLinFactNeighborX="4568" custLinFactNeighborY="-632">
        <dgm:presLayoutVars>
          <dgm:bulletEnabled val="1"/>
        </dgm:presLayoutVars>
      </dgm:prSet>
      <dgm:spPr/>
    </dgm:pt>
  </dgm:ptLst>
  <dgm:cxnLst>
    <dgm:cxn modelId="{F27E0532-643F-4CFE-AC50-5FA1FF774C60}" type="presOf" srcId="{45368025-150D-4C3B-939D-136A938D8808}" destId="{874B6829-BFAC-4E7B-8FB1-C030C9BEB54C}" srcOrd="0" destOrd="0" presId="urn:microsoft.com/office/officeart/2016/7/layout/RepeatingBendingProcessNew"/>
    <dgm:cxn modelId="{5D42213F-2031-4368-9DAD-9751B932294A}" type="presOf" srcId="{7AA3B43C-2255-46A8-82C5-0069BA093E38}" destId="{749B9DB2-3AD9-450B-8052-721A316F2EC9}" srcOrd="0" destOrd="0" presId="urn:microsoft.com/office/officeart/2016/7/layout/RepeatingBendingProcessNew"/>
    <dgm:cxn modelId="{AF098F63-CC85-4329-86B9-2962E60917B6}" type="presOf" srcId="{9E88EC7E-CE1F-46A8-82BA-E58C1273E0FB}" destId="{6181FB67-D3FB-4FAD-B7ED-0C0D30B4914E}" srcOrd="0" destOrd="0" presId="urn:microsoft.com/office/officeart/2016/7/layout/RepeatingBendingProcessNew"/>
    <dgm:cxn modelId="{F08F9845-1B9F-4DE1-A542-D7A3EE639D4A}" type="presOf" srcId="{8674B007-880E-4396-BBB8-A34BAAD718D3}" destId="{6A1FD929-3027-447D-92E9-451497F2E8DA}" srcOrd="1" destOrd="0" presId="urn:microsoft.com/office/officeart/2016/7/layout/RepeatingBendingProcessNew"/>
    <dgm:cxn modelId="{BE6E654C-CFA7-4329-8454-505E51BA4D4B}" srcId="{9E88EC7E-CE1F-46A8-82BA-E58C1273E0FB}" destId="{DA4E628B-9455-4C24-81A2-A4BFCD26FC60}" srcOrd="5" destOrd="0" parTransId="{F8724F40-9714-4F88-BD55-66BA1FDA88F6}" sibTransId="{0EC69DC0-1E75-476A-90BB-06E79F637CA3}"/>
    <dgm:cxn modelId="{5117CC4C-AC4F-43CD-9D70-1B69E4E17470}" srcId="{9E88EC7E-CE1F-46A8-82BA-E58C1273E0FB}" destId="{14C3B2E4-05FF-4565-A496-B4C488558446}" srcOrd="2" destOrd="0" parTransId="{C0863102-E530-4629-A670-95F707E7D028}" sibTransId="{8674B007-880E-4396-BBB8-A34BAAD718D3}"/>
    <dgm:cxn modelId="{00CF0C76-D4B3-464F-ACF8-C7B42664DC8D}" type="presOf" srcId="{F6609583-51DE-4D3E-8848-33AD49AC4ACB}" destId="{DCD77E2A-CCCA-458F-A022-31F305CDCE3C}" srcOrd="0" destOrd="0" presId="urn:microsoft.com/office/officeart/2016/7/layout/RepeatingBendingProcessNew"/>
    <dgm:cxn modelId="{B2415A7C-D5CF-40D8-A85F-8534C634CAE3}" srcId="{9E88EC7E-CE1F-46A8-82BA-E58C1273E0FB}" destId="{7AA3B43C-2255-46A8-82C5-0069BA093E38}" srcOrd="1" destOrd="0" parTransId="{73F8C855-B011-4FBE-8793-9FAADF412A6A}" sibTransId="{45368025-150D-4C3B-939D-136A938D8808}"/>
    <dgm:cxn modelId="{CF538782-5838-4916-8634-B308A436E6EB}" type="presOf" srcId="{98E60FF3-6832-465A-AAC5-B4FE2080A69E}" destId="{45B6E6B1-D011-45BB-866B-F185F7D4D383}" srcOrd="1" destOrd="0" presId="urn:microsoft.com/office/officeart/2016/7/layout/RepeatingBendingProcessNew"/>
    <dgm:cxn modelId="{75D96086-7681-4743-9571-04942F0C08E0}" type="presOf" srcId="{8674B007-880E-4396-BBB8-A34BAAD718D3}" destId="{B6D39B94-3720-4BA0-AE39-9E585DD9AA3D}" srcOrd="0" destOrd="0" presId="urn:microsoft.com/office/officeart/2016/7/layout/RepeatingBendingProcessNew"/>
    <dgm:cxn modelId="{AD128789-F5DE-43AA-A8E2-885C88294439}" type="presOf" srcId="{22528F5E-1BE6-41E2-8236-BC6FB5F3435A}" destId="{36356898-09F0-4CEF-8E92-E56E97A619FA}" srcOrd="0" destOrd="0" presId="urn:microsoft.com/office/officeart/2016/7/layout/RepeatingBendingProcessNew"/>
    <dgm:cxn modelId="{7AB61890-00E5-42FD-A5A0-829EC84C59FB}" type="presOf" srcId="{22511564-16EA-445E-82C1-284E71DEEC22}" destId="{ADC07DD4-1D71-4AD2-8886-72AEFBD7533E}" srcOrd="0" destOrd="0" presId="urn:microsoft.com/office/officeart/2016/7/layout/RepeatingBendingProcessNew"/>
    <dgm:cxn modelId="{B11A0F97-6507-415A-BE78-5BDED39A6625}" srcId="{9E88EC7E-CE1F-46A8-82BA-E58C1273E0FB}" destId="{22511564-16EA-445E-82C1-284E71DEEC22}" srcOrd="4" destOrd="0" parTransId="{F3BF314F-1CFD-4047-A6EF-B41B7516387E}" sibTransId="{7868B050-FE91-4783-A8AE-223035AE7D98}"/>
    <dgm:cxn modelId="{FFFA35A1-7871-43B3-BC92-BEA976B1EA7B}" type="presOf" srcId="{DA4E628B-9455-4C24-81A2-A4BFCD26FC60}" destId="{ED6C5A8E-B6A6-489F-B508-A9B67CDE8016}" srcOrd="0" destOrd="0" presId="urn:microsoft.com/office/officeart/2016/7/layout/RepeatingBendingProcessNew"/>
    <dgm:cxn modelId="{4EC0FCB0-4C2A-4651-8826-9323B9C36039}" srcId="{9E88EC7E-CE1F-46A8-82BA-E58C1273E0FB}" destId="{22528F5E-1BE6-41E2-8236-BC6FB5F3435A}" srcOrd="3" destOrd="0" parTransId="{61FE43FB-5886-409A-A4C0-7B528CB086EA}" sibTransId="{D4144D59-F2F4-442D-ADF3-0E3011E437C2}"/>
    <dgm:cxn modelId="{2CDBC5B2-EA2F-47B9-9FDD-EC9F45C1724A}" type="presOf" srcId="{7868B050-FE91-4783-A8AE-223035AE7D98}" destId="{BAC16FAA-D8C2-4DBD-9E55-9C8E4F70C1B5}" srcOrd="1" destOrd="0" presId="urn:microsoft.com/office/officeart/2016/7/layout/RepeatingBendingProcessNew"/>
    <dgm:cxn modelId="{06188ABD-B23F-4F1D-AA92-75C4E52F569C}" type="presOf" srcId="{14C3B2E4-05FF-4565-A496-B4C488558446}" destId="{80874025-053C-467B-9911-F44A8726A709}" srcOrd="0" destOrd="0" presId="urn:microsoft.com/office/officeart/2016/7/layout/RepeatingBendingProcessNew"/>
    <dgm:cxn modelId="{3BB632C0-48ED-488B-9EED-105734446777}" type="presOf" srcId="{D4144D59-F2F4-442D-ADF3-0E3011E437C2}" destId="{FCB01781-A787-4212-BCB1-729F89056719}" srcOrd="0" destOrd="0" presId="urn:microsoft.com/office/officeart/2016/7/layout/RepeatingBendingProcessNew"/>
    <dgm:cxn modelId="{59F5BFC0-5647-4507-97A8-FC0B16888A72}" type="presOf" srcId="{7868B050-FE91-4783-A8AE-223035AE7D98}" destId="{22800285-4B26-4E0F-8FF3-A34DD071DE9D}" srcOrd="0" destOrd="0" presId="urn:microsoft.com/office/officeart/2016/7/layout/RepeatingBendingProcessNew"/>
    <dgm:cxn modelId="{BE7907C5-0BEF-4D23-B898-604A4AF026BE}" srcId="{9E88EC7E-CE1F-46A8-82BA-E58C1273E0FB}" destId="{F6609583-51DE-4D3E-8848-33AD49AC4ACB}" srcOrd="0" destOrd="0" parTransId="{9A3174C8-4EE2-4C36-A14E-05D5483B04C0}" sibTransId="{98E60FF3-6832-465A-AAC5-B4FE2080A69E}"/>
    <dgm:cxn modelId="{2D7F22CB-A1C8-4015-809F-90DAA6D66752}" type="presOf" srcId="{D4144D59-F2F4-442D-ADF3-0E3011E437C2}" destId="{C655A704-A6CF-459E-96F0-4701E79AEFAC}" srcOrd="1" destOrd="0" presId="urn:microsoft.com/office/officeart/2016/7/layout/RepeatingBendingProcessNew"/>
    <dgm:cxn modelId="{871C34EA-D6E3-46A8-884D-53216AD25635}" type="presOf" srcId="{45368025-150D-4C3B-939D-136A938D8808}" destId="{8468A883-B930-4B75-B80B-8308E5243C31}" srcOrd="1" destOrd="0" presId="urn:microsoft.com/office/officeart/2016/7/layout/RepeatingBendingProcessNew"/>
    <dgm:cxn modelId="{B0D7F2F6-E25F-47E1-8A15-BCBB4BB21EDA}" type="presOf" srcId="{98E60FF3-6832-465A-AAC5-B4FE2080A69E}" destId="{A1373AC5-A446-40F5-B4BD-1F5537B8F4A2}" srcOrd="0" destOrd="0" presId="urn:microsoft.com/office/officeart/2016/7/layout/RepeatingBendingProcessNew"/>
    <dgm:cxn modelId="{9B7D5D7F-5963-4F45-8A6E-8F5EA1EB3DAE}" type="presParOf" srcId="{6181FB67-D3FB-4FAD-B7ED-0C0D30B4914E}" destId="{DCD77E2A-CCCA-458F-A022-31F305CDCE3C}" srcOrd="0" destOrd="0" presId="urn:microsoft.com/office/officeart/2016/7/layout/RepeatingBendingProcessNew"/>
    <dgm:cxn modelId="{26DFDCA4-F602-4F7D-8E64-57D8474794C1}" type="presParOf" srcId="{6181FB67-D3FB-4FAD-B7ED-0C0D30B4914E}" destId="{A1373AC5-A446-40F5-B4BD-1F5537B8F4A2}" srcOrd="1" destOrd="0" presId="urn:microsoft.com/office/officeart/2016/7/layout/RepeatingBendingProcessNew"/>
    <dgm:cxn modelId="{3F915D53-094C-4267-8BAE-85E0C5E88020}" type="presParOf" srcId="{A1373AC5-A446-40F5-B4BD-1F5537B8F4A2}" destId="{45B6E6B1-D011-45BB-866B-F185F7D4D383}" srcOrd="0" destOrd="0" presId="urn:microsoft.com/office/officeart/2016/7/layout/RepeatingBendingProcessNew"/>
    <dgm:cxn modelId="{41CB1E73-303B-4EEE-ADF0-E5024E333CCB}" type="presParOf" srcId="{6181FB67-D3FB-4FAD-B7ED-0C0D30B4914E}" destId="{749B9DB2-3AD9-450B-8052-721A316F2EC9}" srcOrd="2" destOrd="0" presId="urn:microsoft.com/office/officeart/2016/7/layout/RepeatingBendingProcessNew"/>
    <dgm:cxn modelId="{A2455FFA-47E7-4194-B7D3-14A4D824EAAF}" type="presParOf" srcId="{6181FB67-D3FB-4FAD-B7ED-0C0D30B4914E}" destId="{874B6829-BFAC-4E7B-8FB1-C030C9BEB54C}" srcOrd="3" destOrd="0" presId="urn:microsoft.com/office/officeart/2016/7/layout/RepeatingBendingProcessNew"/>
    <dgm:cxn modelId="{632FE23E-10BF-4984-A93D-8C9FEE2EFCDA}" type="presParOf" srcId="{874B6829-BFAC-4E7B-8FB1-C030C9BEB54C}" destId="{8468A883-B930-4B75-B80B-8308E5243C31}" srcOrd="0" destOrd="0" presId="urn:microsoft.com/office/officeart/2016/7/layout/RepeatingBendingProcessNew"/>
    <dgm:cxn modelId="{2FA41E91-25D5-460F-B484-3D3241314ECB}" type="presParOf" srcId="{6181FB67-D3FB-4FAD-B7ED-0C0D30B4914E}" destId="{80874025-053C-467B-9911-F44A8726A709}" srcOrd="4" destOrd="0" presId="urn:microsoft.com/office/officeart/2016/7/layout/RepeatingBendingProcessNew"/>
    <dgm:cxn modelId="{8CF945F9-3AE3-4B2D-A285-8F461659DA4A}" type="presParOf" srcId="{6181FB67-D3FB-4FAD-B7ED-0C0D30B4914E}" destId="{B6D39B94-3720-4BA0-AE39-9E585DD9AA3D}" srcOrd="5" destOrd="0" presId="urn:microsoft.com/office/officeart/2016/7/layout/RepeatingBendingProcessNew"/>
    <dgm:cxn modelId="{0773049D-3A51-414C-95EA-51DE60DDCBB6}" type="presParOf" srcId="{B6D39B94-3720-4BA0-AE39-9E585DD9AA3D}" destId="{6A1FD929-3027-447D-92E9-451497F2E8DA}" srcOrd="0" destOrd="0" presId="urn:microsoft.com/office/officeart/2016/7/layout/RepeatingBendingProcessNew"/>
    <dgm:cxn modelId="{D19D36A4-7980-4056-BF1D-1BB1AC55B88A}" type="presParOf" srcId="{6181FB67-D3FB-4FAD-B7ED-0C0D30B4914E}" destId="{36356898-09F0-4CEF-8E92-E56E97A619FA}" srcOrd="6" destOrd="0" presId="urn:microsoft.com/office/officeart/2016/7/layout/RepeatingBendingProcessNew"/>
    <dgm:cxn modelId="{1202DE0E-6B7E-4D2C-89DA-6E18EAE73D2B}" type="presParOf" srcId="{6181FB67-D3FB-4FAD-B7ED-0C0D30B4914E}" destId="{FCB01781-A787-4212-BCB1-729F89056719}" srcOrd="7" destOrd="0" presId="urn:microsoft.com/office/officeart/2016/7/layout/RepeatingBendingProcessNew"/>
    <dgm:cxn modelId="{F3F51BD5-0922-4039-BEFF-E7EBC5A2393B}" type="presParOf" srcId="{FCB01781-A787-4212-BCB1-729F89056719}" destId="{C655A704-A6CF-459E-96F0-4701E79AEFAC}" srcOrd="0" destOrd="0" presId="urn:microsoft.com/office/officeart/2016/7/layout/RepeatingBendingProcessNew"/>
    <dgm:cxn modelId="{3767D9FA-80B0-4ABC-B1F3-CE01B76A81A6}" type="presParOf" srcId="{6181FB67-D3FB-4FAD-B7ED-0C0D30B4914E}" destId="{ADC07DD4-1D71-4AD2-8886-72AEFBD7533E}" srcOrd="8" destOrd="0" presId="urn:microsoft.com/office/officeart/2016/7/layout/RepeatingBendingProcessNew"/>
    <dgm:cxn modelId="{89000835-8A7B-4579-8671-08ACF0DA86FA}" type="presParOf" srcId="{6181FB67-D3FB-4FAD-B7ED-0C0D30B4914E}" destId="{22800285-4B26-4E0F-8FF3-A34DD071DE9D}" srcOrd="9" destOrd="0" presId="urn:microsoft.com/office/officeart/2016/7/layout/RepeatingBendingProcessNew"/>
    <dgm:cxn modelId="{2CB94105-A179-476B-A857-062D63E44EC2}" type="presParOf" srcId="{22800285-4B26-4E0F-8FF3-A34DD071DE9D}" destId="{BAC16FAA-D8C2-4DBD-9E55-9C8E4F70C1B5}" srcOrd="0" destOrd="0" presId="urn:microsoft.com/office/officeart/2016/7/layout/RepeatingBendingProcessNew"/>
    <dgm:cxn modelId="{6C2B096F-EB34-4BF8-96EC-E73F9E2D5C15}" type="presParOf" srcId="{6181FB67-D3FB-4FAD-B7ED-0C0D30B4914E}" destId="{ED6C5A8E-B6A6-489F-B508-A9B67CDE8016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044A76-155A-49D3-8322-644E42EBE75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10EB35-8726-4F1C-93AE-BFE66A52A293}">
      <dgm:prSet/>
      <dgm:spPr/>
      <dgm:t>
        <a:bodyPr/>
        <a:lstStyle/>
        <a:p>
          <a:pPr algn="ctr"/>
          <a:r>
            <a:rPr lang="es-MX" b="1" dirty="0"/>
            <a:t>El trabajo remunerado femenino</a:t>
          </a:r>
          <a:endParaRPr lang="en-US" b="1" dirty="0"/>
        </a:p>
      </dgm:t>
    </dgm:pt>
    <dgm:pt modelId="{B3D3EDFE-1E1B-455E-B14A-0E2963A1C209}" type="parTrans" cxnId="{FB2C8FEF-A06C-4B37-A498-BCAE92BF05F0}">
      <dgm:prSet/>
      <dgm:spPr/>
      <dgm:t>
        <a:bodyPr/>
        <a:lstStyle/>
        <a:p>
          <a:endParaRPr lang="en-US"/>
        </a:p>
      </dgm:t>
    </dgm:pt>
    <dgm:pt modelId="{25203CAE-6E24-4D34-AA05-130FA6140D36}" type="sibTrans" cxnId="{FB2C8FEF-A06C-4B37-A498-BCAE92BF05F0}">
      <dgm:prSet/>
      <dgm:spPr/>
      <dgm:t>
        <a:bodyPr/>
        <a:lstStyle/>
        <a:p>
          <a:endParaRPr lang="en-US"/>
        </a:p>
      </dgm:t>
    </dgm:pt>
    <dgm:pt modelId="{EE85F974-8900-41D6-8F8C-E8969AA92358}">
      <dgm:prSet/>
      <dgm:spPr/>
      <dgm:t>
        <a:bodyPr/>
        <a:lstStyle/>
        <a:p>
          <a:r>
            <a:rPr lang="es-MX" dirty="0"/>
            <a:t>Cuestiona la predominancia masculina en la proveeduría de los hogares, eje fundamental de valoración social de los hombres.</a:t>
          </a:r>
          <a:endParaRPr lang="en-US" dirty="0"/>
        </a:p>
      </dgm:t>
    </dgm:pt>
    <dgm:pt modelId="{4AFBA1CE-1045-4360-9C67-46045F627277}" type="parTrans" cxnId="{3778233F-BD26-42A2-A55D-A594931EA099}">
      <dgm:prSet/>
      <dgm:spPr/>
      <dgm:t>
        <a:bodyPr/>
        <a:lstStyle/>
        <a:p>
          <a:endParaRPr lang="en-US"/>
        </a:p>
      </dgm:t>
    </dgm:pt>
    <dgm:pt modelId="{8660B5E4-7500-4D32-999F-3D49C6208064}" type="sibTrans" cxnId="{3778233F-BD26-42A2-A55D-A594931EA099}">
      <dgm:prSet/>
      <dgm:spPr/>
      <dgm:t>
        <a:bodyPr/>
        <a:lstStyle/>
        <a:p>
          <a:endParaRPr lang="en-US"/>
        </a:p>
      </dgm:t>
    </dgm:pt>
    <dgm:pt modelId="{C62104DC-9F97-4E65-B1A0-C3BB6BCBEFE7}">
      <dgm:prSet/>
      <dgm:spPr/>
      <dgm:t>
        <a:bodyPr/>
        <a:lstStyle/>
        <a:p>
          <a:r>
            <a:rPr lang="es-MX" dirty="0"/>
            <a:t>Al mismo tiempo, puede contribuir a superar la subordinación femenina frente a los varones.</a:t>
          </a:r>
          <a:endParaRPr lang="en-US" dirty="0"/>
        </a:p>
      </dgm:t>
    </dgm:pt>
    <dgm:pt modelId="{32165592-CE3A-4BE9-AB68-42A2692DB5A1}" type="parTrans" cxnId="{51A93ED4-DFAC-474B-8B92-A0AB5EE80519}">
      <dgm:prSet/>
      <dgm:spPr/>
      <dgm:t>
        <a:bodyPr/>
        <a:lstStyle/>
        <a:p>
          <a:endParaRPr lang="en-US"/>
        </a:p>
      </dgm:t>
    </dgm:pt>
    <dgm:pt modelId="{F7A7B423-A18B-42D6-A29C-C4873D60BF49}" type="sibTrans" cxnId="{51A93ED4-DFAC-474B-8B92-A0AB5EE80519}">
      <dgm:prSet/>
      <dgm:spPr/>
      <dgm:t>
        <a:bodyPr/>
        <a:lstStyle/>
        <a:p>
          <a:endParaRPr lang="en-US"/>
        </a:p>
      </dgm:t>
    </dgm:pt>
    <dgm:pt modelId="{6846297A-5A84-4B14-ADBA-A9401BDEFF1B}">
      <dgm:prSet/>
      <dgm:spPr/>
      <dgm:t>
        <a:bodyPr/>
        <a:lstStyle/>
        <a:p>
          <a:r>
            <a:rPr lang="es-MX" dirty="0"/>
            <a:t>          Precisamente, por ambas razones, puede     desencadenar episodios de violencia de los hombres contra las mujeres.</a:t>
          </a:r>
          <a:endParaRPr lang="en-US" dirty="0"/>
        </a:p>
      </dgm:t>
    </dgm:pt>
    <dgm:pt modelId="{4773546D-78C1-48D0-A8EA-CB87578368EA}" type="parTrans" cxnId="{906A4464-FBEE-4AAA-B2A3-ED0156E07119}">
      <dgm:prSet/>
      <dgm:spPr/>
      <dgm:t>
        <a:bodyPr/>
        <a:lstStyle/>
        <a:p>
          <a:endParaRPr lang="en-US"/>
        </a:p>
      </dgm:t>
    </dgm:pt>
    <dgm:pt modelId="{FD7D501F-BEDE-4DF1-B088-2E15B8337CFF}" type="sibTrans" cxnId="{906A4464-FBEE-4AAA-B2A3-ED0156E07119}">
      <dgm:prSet/>
      <dgm:spPr/>
      <dgm:t>
        <a:bodyPr/>
        <a:lstStyle/>
        <a:p>
          <a:endParaRPr lang="en-US"/>
        </a:p>
      </dgm:t>
    </dgm:pt>
    <dgm:pt modelId="{FFD0626F-C2F7-46E0-831E-1FD07B6AC5F4}" type="pres">
      <dgm:prSet presAssocID="{3E044A76-155A-49D3-8322-644E42EBE752}" presName="vert0" presStyleCnt="0">
        <dgm:presLayoutVars>
          <dgm:dir/>
          <dgm:animOne val="branch"/>
          <dgm:animLvl val="lvl"/>
        </dgm:presLayoutVars>
      </dgm:prSet>
      <dgm:spPr/>
    </dgm:pt>
    <dgm:pt modelId="{362643AF-2DB6-41B2-A065-6DD1AA2D6A90}" type="pres">
      <dgm:prSet presAssocID="{5810EB35-8726-4F1C-93AE-BFE66A52A293}" presName="thickLine" presStyleLbl="alignNode1" presStyleIdx="0" presStyleCnt="4"/>
      <dgm:spPr/>
    </dgm:pt>
    <dgm:pt modelId="{0B98AE5E-1DEE-4463-A289-FD89B4EB0DD5}" type="pres">
      <dgm:prSet presAssocID="{5810EB35-8726-4F1C-93AE-BFE66A52A293}" presName="horz1" presStyleCnt="0"/>
      <dgm:spPr/>
    </dgm:pt>
    <dgm:pt modelId="{EE476240-1908-47A6-9EEE-FE5EC43F559B}" type="pres">
      <dgm:prSet presAssocID="{5810EB35-8726-4F1C-93AE-BFE66A52A293}" presName="tx1" presStyleLbl="revTx" presStyleIdx="0" presStyleCnt="4"/>
      <dgm:spPr/>
    </dgm:pt>
    <dgm:pt modelId="{8567E662-9CB5-4993-8E72-281E28AF5542}" type="pres">
      <dgm:prSet presAssocID="{5810EB35-8726-4F1C-93AE-BFE66A52A293}" presName="vert1" presStyleCnt="0"/>
      <dgm:spPr/>
    </dgm:pt>
    <dgm:pt modelId="{02DA802C-05F6-4763-B35D-3DEB6D810BB0}" type="pres">
      <dgm:prSet presAssocID="{EE85F974-8900-41D6-8F8C-E8969AA92358}" presName="thickLine" presStyleLbl="alignNode1" presStyleIdx="1" presStyleCnt="4"/>
      <dgm:spPr/>
    </dgm:pt>
    <dgm:pt modelId="{A5E53C2E-C34C-42F9-89F3-C438667B214B}" type="pres">
      <dgm:prSet presAssocID="{EE85F974-8900-41D6-8F8C-E8969AA92358}" presName="horz1" presStyleCnt="0"/>
      <dgm:spPr/>
    </dgm:pt>
    <dgm:pt modelId="{0772A073-67A2-407F-B2E6-405B2363B211}" type="pres">
      <dgm:prSet presAssocID="{EE85F974-8900-41D6-8F8C-E8969AA92358}" presName="tx1" presStyleLbl="revTx" presStyleIdx="1" presStyleCnt="4"/>
      <dgm:spPr/>
    </dgm:pt>
    <dgm:pt modelId="{C2FA3FA3-9945-4BD0-A146-36E38B63F885}" type="pres">
      <dgm:prSet presAssocID="{EE85F974-8900-41D6-8F8C-E8969AA92358}" presName="vert1" presStyleCnt="0"/>
      <dgm:spPr/>
    </dgm:pt>
    <dgm:pt modelId="{66C9B835-8F7D-4020-ACA6-5F8B4C33525A}" type="pres">
      <dgm:prSet presAssocID="{C62104DC-9F97-4E65-B1A0-C3BB6BCBEFE7}" presName="thickLine" presStyleLbl="alignNode1" presStyleIdx="2" presStyleCnt="4"/>
      <dgm:spPr/>
    </dgm:pt>
    <dgm:pt modelId="{6DF472A4-BB70-4DCD-89A6-D738EDBA2E2B}" type="pres">
      <dgm:prSet presAssocID="{C62104DC-9F97-4E65-B1A0-C3BB6BCBEFE7}" presName="horz1" presStyleCnt="0"/>
      <dgm:spPr/>
    </dgm:pt>
    <dgm:pt modelId="{DA5F54A5-5EF9-4A5E-B3ED-C84CFF0E9E9A}" type="pres">
      <dgm:prSet presAssocID="{C62104DC-9F97-4E65-B1A0-C3BB6BCBEFE7}" presName="tx1" presStyleLbl="revTx" presStyleIdx="2" presStyleCnt="4"/>
      <dgm:spPr/>
    </dgm:pt>
    <dgm:pt modelId="{03DD704D-4463-42AE-8CC6-FCB828D3B6E2}" type="pres">
      <dgm:prSet presAssocID="{C62104DC-9F97-4E65-B1A0-C3BB6BCBEFE7}" presName="vert1" presStyleCnt="0"/>
      <dgm:spPr/>
    </dgm:pt>
    <dgm:pt modelId="{20964F7D-2F0A-4321-9D7C-56497AF3FDF2}" type="pres">
      <dgm:prSet presAssocID="{6846297A-5A84-4B14-ADBA-A9401BDEFF1B}" presName="thickLine" presStyleLbl="alignNode1" presStyleIdx="3" presStyleCnt="4"/>
      <dgm:spPr/>
    </dgm:pt>
    <dgm:pt modelId="{C5D24576-886D-43FD-B3FC-0D81EE43BBA2}" type="pres">
      <dgm:prSet presAssocID="{6846297A-5A84-4B14-ADBA-A9401BDEFF1B}" presName="horz1" presStyleCnt="0"/>
      <dgm:spPr/>
    </dgm:pt>
    <dgm:pt modelId="{6BC76342-88E3-4FB3-B763-9BAE587A2A63}" type="pres">
      <dgm:prSet presAssocID="{6846297A-5A84-4B14-ADBA-A9401BDEFF1B}" presName="tx1" presStyleLbl="revTx" presStyleIdx="3" presStyleCnt="4"/>
      <dgm:spPr/>
    </dgm:pt>
    <dgm:pt modelId="{4BECB3FE-434A-4D2F-BBC0-BFBA5E833C0E}" type="pres">
      <dgm:prSet presAssocID="{6846297A-5A84-4B14-ADBA-A9401BDEFF1B}" presName="vert1" presStyleCnt="0"/>
      <dgm:spPr/>
    </dgm:pt>
  </dgm:ptLst>
  <dgm:cxnLst>
    <dgm:cxn modelId="{3778233F-BD26-42A2-A55D-A594931EA099}" srcId="{3E044A76-155A-49D3-8322-644E42EBE752}" destId="{EE85F974-8900-41D6-8F8C-E8969AA92358}" srcOrd="1" destOrd="0" parTransId="{4AFBA1CE-1045-4360-9C67-46045F627277}" sibTransId="{8660B5E4-7500-4D32-999F-3D49C6208064}"/>
    <dgm:cxn modelId="{2898A241-29B8-4E05-A675-D9CEAE2F0716}" type="presOf" srcId="{5810EB35-8726-4F1C-93AE-BFE66A52A293}" destId="{EE476240-1908-47A6-9EEE-FE5EC43F559B}" srcOrd="0" destOrd="0" presId="urn:microsoft.com/office/officeart/2008/layout/LinedList"/>
    <dgm:cxn modelId="{906A4464-FBEE-4AAA-B2A3-ED0156E07119}" srcId="{3E044A76-155A-49D3-8322-644E42EBE752}" destId="{6846297A-5A84-4B14-ADBA-A9401BDEFF1B}" srcOrd="3" destOrd="0" parTransId="{4773546D-78C1-48D0-A8EA-CB87578368EA}" sibTransId="{FD7D501F-BEDE-4DF1-B088-2E15B8337CFF}"/>
    <dgm:cxn modelId="{96635F7B-BA33-43FC-85F4-BA64D8902B97}" type="presOf" srcId="{6846297A-5A84-4B14-ADBA-A9401BDEFF1B}" destId="{6BC76342-88E3-4FB3-B763-9BAE587A2A63}" srcOrd="0" destOrd="0" presId="urn:microsoft.com/office/officeart/2008/layout/LinedList"/>
    <dgm:cxn modelId="{0967A58D-B3DA-4AF8-8A42-00C8CA5ED6ED}" type="presOf" srcId="{EE85F974-8900-41D6-8F8C-E8969AA92358}" destId="{0772A073-67A2-407F-B2E6-405B2363B211}" srcOrd="0" destOrd="0" presId="urn:microsoft.com/office/officeart/2008/layout/LinedList"/>
    <dgm:cxn modelId="{51577EB8-C846-46B2-AFD5-18EDD031D463}" type="presOf" srcId="{C62104DC-9F97-4E65-B1A0-C3BB6BCBEFE7}" destId="{DA5F54A5-5EF9-4A5E-B3ED-C84CFF0E9E9A}" srcOrd="0" destOrd="0" presId="urn:microsoft.com/office/officeart/2008/layout/LinedList"/>
    <dgm:cxn modelId="{51A93ED4-DFAC-474B-8B92-A0AB5EE80519}" srcId="{3E044A76-155A-49D3-8322-644E42EBE752}" destId="{C62104DC-9F97-4E65-B1A0-C3BB6BCBEFE7}" srcOrd="2" destOrd="0" parTransId="{32165592-CE3A-4BE9-AB68-42A2692DB5A1}" sibTransId="{F7A7B423-A18B-42D6-A29C-C4873D60BF49}"/>
    <dgm:cxn modelId="{FB2C8FEF-A06C-4B37-A498-BCAE92BF05F0}" srcId="{3E044A76-155A-49D3-8322-644E42EBE752}" destId="{5810EB35-8726-4F1C-93AE-BFE66A52A293}" srcOrd="0" destOrd="0" parTransId="{B3D3EDFE-1E1B-455E-B14A-0E2963A1C209}" sibTransId="{25203CAE-6E24-4D34-AA05-130FA6140D36}"/>
    <dgm:cxn modelId="{F14C76FD-3A82-46D8-B86A-ADEBB649F2F8}" type="presOf" srcId="{3E044A76-155A-49D3-8322-644E42EBE752}" destId="{FFD0626F-C2F7-46E0-831E-1FD07B6AC5F4}" srcOrd="0" destOrd="0" presId="urn:microsoft.com/office/officeart/2008/layout/LinedList"/>
    <dgm:cxn modelId="{F00123C8-D5F7-44BC-9891-63452D9B823F}" type="presParOf" srcId="{FFD0626F-C2F7-46E0-831E-1FD07B6AC5F4}" destId="{362643AF-2DB6-41B2-A065-6DD1AA2D6A90}" srcOrd="0" destOrd="0" presId="urn:microsoft.com/office/officeart/2008/layout/LinedList"/>
    <dgm:cxn modelId="{34372423-A6DF-425D-BB31-150FDDF5A67D}" type="presParOf" srcId="{FFD0626F-C2F7-46E0-831E-1FD07B6AC5F4}" destId="{0B98AE5E-1DEE-4463-A289-FD89B4EB0DD5}" srcOrd="1" destOrd="0" presId="urn:microsoft.com/office/officeart/2008/layout/LinedList"/>
    <dgm:cxn modelId="{4A5EF200-1076-42FE-8E15-6F29D355B281}" type="presParOf" srcId="{0B98AE5E-1DEE-4463-A289-FD89B4EB0DD5}" destId="{EE476240-1908-47A6-9EEE-FE5EC43F559B}" srcOrd="0" destOrd="0" presId="urn:microsoft.com/office/officeart/2008/layout/LinedList"/>
    <dgm:cxn modelId="{0EC7C745-8884-48F5-9C87-795B6F2840C0}" type="presParOf" srcId="{0B98AE5E-1DEE-4463-A289-FD89B4EB0DD5}" destId="{8567E662-9CB5-4993-8E72-281E28AF5542}" srcOrd="1" destOrd="0" presId="urn:microsoft.com/office/officeart/2008/layout/LinedList"/>
    <dgm:cxn modelId="{8EFA58E0-0EDC-4696-95A6-B2B19B711D12}" type="presParOf" srcId="{FFD0626F-C2F7-46E0-831E-1FD07B6AC5F4}" destId="{02DA802C-05F6-4763-B35D-3DEB6D810BB0}" srcOrd="2" destOrd="0" presId="urn:microsoft.com/office/officeart/2008/layout/LinedList"/>
    <dgm:cxn modelId="{F8A1210B-BFCA-40D0-B7FA-C2500C2A3BF4}" type="presParOf" srcId="{FFD0626F-C2F7-46E0-831E-1FD07B6AC5F4}" destId="{A5E53C2E-C34C-42F9-89F3-C438667B214B}" srcOrd="3" destOrd="0" presId="urn:microsoft.com/office/officeart/2008/layout/LinedList"/>
    <dgm:cxn modelId="{186DCFF9-11BB-4F6F-9916-3EEBD4996FA6}" type="presParOf" srcId="{A5E53C2E-C34C-42F9-89F3-C438667B214B}" destId="{0772A073-67A2-407F-B2E6-405B2363B211}" srcOrd="0" destOrd="0" presId="urn:microsoft.com/office/officeart/2008/layout/LinedList"/>
    <dgm:cxn modelId="{2A38F3DF-C0FD-4516-883C-9BF27FED25B6}" type="presParOf" srcId="{A5E53C2E-C34C-42F9-89F3-C438667B214B}" destId="{C2FA3FA3-9945-4BD0-A146-36E38B63F885}" srcOrd="1" destOrd="0" presId="urn:microsoft.com/office/officeart/2008/layout/LinedList"/>
    <dgm:cxn modelId="{7B83BA2F-2306-4518-A8E7-12C27890345F}" type="presParOf" srcId="{FFD0626F-C2F7-46E0-831E-1FD07B6AC5F4}" destId="{66C9B835-8F7D-4020-ACA6-5F8B4C33525A}" srcOrd="4" destOrd="0" presId="urn:microsoft.com/office/officeart/2008/layout/LinedList"/>
    <dgm:cxn modelId="{F5AA6DE6-DE9D-400A-9346-EE197AB9E65A}" type="presParOf" srcId="{FFD0626F-C2F7-46E0-831E-1FD07B6AC5F4}" destId="{6DF472A4-BB70-4DCD-89A6-D738EDBA2E2B}" srcOrd="5" destOrd="0" presId="urn:microsoft.com/office/officeart/2008/layout/LinedList"/>
    <dgm:cxn modelId="{97F30FE5-85B1-456C-8849-070AE5029DFD}" type="presParOf" srcId="{6DF472A4-BB70-4DCD-89A6-D738EDBA2E2B}" destId="{DA5F54A5-5EF9-4A5E-B3ED-C84CFF0E9E9A}" srcOrd="0" destOrd="0" presId="urn:microsoft.com/office/officeart/2008/layout/LinedList"/>
    <dgm:cxn modelId="{AA7E29C7-A724-49E2-B6FD-E806EFEC15DD}" type="presParOf" srcId="{6DF472A4-BB70-4DCD-89A6-D738EDBA2E2B}" destId="{03DD704D-4463-42AE-8CC6-FCB828D3B6E2}" srcOrd="1" destOrd="0" presId="urn:microsoft.com/office/officeart/2008/layout/LinedList"/>
    <dgm:cxn modelId="{816BD8C3-1BA4-450C-9BD4-5C1580F59499}" type="presParOf" srcId="{FFD0626F-C2F7-46E0-831E-1FD07B6AC5F4}" destId="{20964F7D-2F0A-4321-9D7C-56497AF3FDF2}" srcOrd="6" destOrd="0" presId="urn:microsoft.com/office/officeart/2008/layout/LinedList"/>
    <dgm:cxn modelId="{754192A3-59AD-411B-86B4-BD0940B94777}" type="presParOf" srcId="{FFD0626F-C2F7-46E0-831E-1FD07B6AC5F4}" destId="{C5D24576-886D-43FD-B3FC-0D81EE43BBA2}" srcOrd="7" destOrd="0" presId="urn:microsoft.com/office/officeart/2008/layout/LinedList"/>
    <dgm:cxn modelId="{7A85269B-7F29-4AE9-B116-D195194D6413}" type="presParOf" srcId="{C5D24576-886D-43FD-B3FC-0D81EE43BBA2}" destId="{6BC76342-88E3-4FB3-B763-9BAE587A2A63}" srcOrd="0" destOrd="0" presId="urn:microsoft.com/office/officeart/2008/layout/LinedList"/>
    <dgm:cxn modelId="{3E53BD0D-5BB8-4CFB-9CFA-18D337791329}" type="presParOf" srcId="{C5D24576-886D-43FD-B3FC-0D81EE43BBA2}" destId="{4BECB3FE-434A-4D2F-BBC0-BFBA5E833C0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73AC5-A446-40F5-B4BD-1F5537B8F4A2}">
      <dsp:nvSpPr>
        <dsp:cNvPr id="0" name=""/>
        <dsp:cNvSpPr/>
      </dsp:nvSpPr>
      <dsp:spPr>
        <a:xfrm>
          <a:off x="3082497" y="809357"/>
          <a:ext cx="4379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05335"/>
              </a:moveTo>
              <a:lnTo>
                <a:pt x="236072" y="105335"/>
              </a:lnTo>
              <a:lnTo>
                <a:pt x="236072" y="45720"/>
              </a:lnTo>
              <a:lnTo>
                <a:pt x="437945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89662" y="852663"/>
        <a:ext cx="23616" cy="4829"/>
      </dsp:txXfrm>
    </dsp:sp>
    <dsp:sp modelId="{DCD77E2A-CCCA-458F-A022-31F305CDCE3C}">
      <dsp:nvSpPr>
        <dsp:cNvPr id="0" name=""/>
        <dsp:cNvSpPr/>
      </dsp:nvSpPr>
      <dsp:spPr>
        <a:xfrm>
          <a:off x="103373" y="285435"/>
          <a:ext cx="2980923" cy="1258517"/>
        </a:xfrm>
        <a:prstGeom prst="rect">
          <a:avLst/>
        </a:prstGeom>
        <a:solidFill>
          <a:schemeClr val="accent5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781" tIns="107886" rIns="102781" bIns="107886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</a:rPr>
            <a:t>Dejó atrás la ruralidad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tx1"/>
              </a:solidFill>
            </a:rPr>
            <a:t>1950: 57% - 2000: 31%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03373" y="285435"/>
        <a:ext cx="2980923" cy="1258517"/>
      </dsp:txXfrm>
    </dsp:sp>
    <dsp:sp modelId="{874B6829-BFAC-4E7B-8FB1-C030C9BEB54C}">
      <dsp:nvSpPr>
        <dsp:cNvPr id="0" name=""/>
        <dsp:cNvSpPr/>
      </dsp:nvSpPr>
      <dsp:spPr>
        <a:xfrm>
          <a:off x="1314140" y="1702411"/>
          <a:ext cx="4098990" cy="451831"/>
        </a:xfrm>
        <a:custGeom>
          <a:avLst/>
          <a:gdLst/>
          <a:ahLst/>
          <a:cxnLst/>
          <a:rect l="0" t="0" r="0" b="0"/>
          <a:pathLst>
            <a:path>
              <a:moveTo>
                <a:pt x="4098990" y="0"/>
              </a:moveTo>
              <a:lnTo>
                <a:pt x="4098990" y="243015"/>
              </a:lnTo>
              <a:lnTo>
                <a:pt x="0" y="243015"/>
              </a:lnTo>
              <a:lnTo>
                <a:pt x="0" y="451831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60453" y="1925913"/>
        <a:ext cx="206364" cy="4829"/>
      </dsp:txXfrm>
    </dsp:sp>
    <dsp:sp modelId="{749B9DB2-3AD9-450B-8052-721A316F2EC9}">
      <dsp:nvSpPr>
        <dsp:cNvPr id="0" name=""/>
        <dsp:cNvSpPr/>
      </dsp:nvSpPr>
      <dsp:spPr>
        <a:xfrm>
          <a:off x="3552843" y="5943"/>
          <a:ext cx="3720575" cy="1698268"/>
        </a:xfrm>
        <a:prstGeom prst="rect">
          <a:avLst/>
        </a:prstGeom>
        <a:solidFill>
          <a:schemeClr val="accent5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781" tIns="107886" rIns="102781" bIns="107886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</a:rPr>
            <a:t>Avances notables en la escolaridad de la población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</a:rPr>
            <a:t>19</a:t>
          </a:r>
          <a:r>
            <a:rPr lang="en-US" sz="1800" kern="1200" dirty="0">
              <a:solidFill>
                <a:schemeClr val="tx1"/>
              </a:solidFill>
            </a:rPr>
            <a:t>70: 3.7 </a:t>
          </a:r>
          <a:r>
            <a:rPr lang="en-US" sz="1800" kern="1200" dirty="0" err="1">
              <a:solidFill>
                <a:schemeClr val="tx1"/>
              </a:solidFill>
            </a:rPr>
            <a:t>años</a:t>
          </a:r>
          <a:r>
            <a:rPr lang="en-US" sz="1800" kern="1200" dirty="0">
              <a:solidFill>
                <a:schemeClr val="tx1"/>
              </a:solidFill>
            </a:rPr>
            <a:t> - 2000:7 .7 </a:t>
          </a:r>
          <a:r>
            <a:rPr lang="en-US" sz="1800" kern="1200" dirty="0" err="1">
              <a:solidFill>
                <a:schemeClr val="tx1"/>
              </a:solidFill>
            </a:rPr>
            <a:t>años</a:t>
          </a:r>
          <a:r>
            <a:rPr lang="en-US" sz="1800" kern="1200" dirty="0">
              <a:solidFill>
                <a:schemeClr val="tx1"/>
              </a:solidFill>
            </a:rPr>
            <a:t> (</a:t>
          </a:r>
          <a:r>
            <a:rPr lang="en-US" sz="1800" kern="1200" dirty="0" err="1">
              <a:solidFill>
                <a:schemeClr val="tx1"/>
              </a:solidFill>
            </a:rPr>
            <a:t>mujeres</a:t>
          </a:r>
          <a:r>
            <a:rPr lang="en-US" sz="1800" kern="1200" dirty="0">
              <a:solidFill>
                <a:schemeClr val="tx1"/>
              </a:solidFill>
            </a:rPr>
            <a:t>)</a:t>
          </a:r>
        </a:p>
      </dsp:txBody>
      <dsp:txXfrm>
        <a:off x="3552843" y="5943"/>
        <a:ext cx="3720575" cy="1698268"/>
      </dsp:txXfrm>
    </dsp:sp>
    <dsp:sp modelId="{B6D39B94-3720-4BA0-AE39-9E585DD9AA3D}">
      <dsp:nvSpPr>
        <dsp:cNvPr id="0" name=""/>
        <dsp:cNvSpPr/>
      </dsp:nvSpPr>
      <dsp:spPr>
        <a:xfrm>
          <a:off x="2536993" y="2939074"/>
          <a:ext cx="4518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1831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50848" y="2982380"/>
        <a:ext cx="24121" cy="4829"/>
      </dsp:txXfrm>
    </dsp:sp>
    <dsp:sp modelId="{80874025-053C-467B-9911-F44A8726A709}">
      <dsp:nvSpPr>
        <dsp:cNvPr id="0" name=""/>
        <dsp:cNvSpPr/>
      </dsp:nvSpPr>
      <dsp:spPr>
        <a:xfrm>
          <a:off x="89488" y="2186643"/>
          <a:ext cx="2449305" cy="1596303"/>
        </a:xfrm>
        <a:prstGeom prst="rect">
          <a:avLst/>
        </a:prstGeom>
        <a:solidFill>
          <a:schemeClr val="accent5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781" tIns="107886" rIns="102781" bIns="107886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</a:rPr>
            <a:t>Acceso a servicios de salud y de planificación familiar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solidFill>
                <a:schemeClr val="tx1"/>
              </a:solidFill>
            </a:rPr>
            <a:t>80% parejas usa anticonceptivos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89488" y="2186643"/>
        <a:ext cx="2449305" cy="1596303"/>
      </dsp:txXfrm>
    </dsp:sp>
    <dsp:sp modelId="{FCB01781-A787-4212-BCB1-729F89056719}">
      <dsp:nvSpPr>
        <dsp:cNvPr id="0" name=""/>
        <dsp:cNvSpPr/>
      </dsp:nvSpPr>
      <dsp:spPr>
        <a:xfrm>
          <a:off x="1523872" y="3687607"/>
          <a:ext cx="3004688" cy="545370"/>
        </a:xfrm>
        <a:custGeom>
          <a:avLst/>
          <a:gdLst/>
          <a:ahLst/>
          <a:cxnLst/>
          <a:rect l="0" t="0" r="0" b="0"/>
          <a:pathLst>
            <a:path>
              <a:moveTo>
                <a:pt x="3004688" y="0"/>
              </a:moveTo>
              <a:lnTo>
                <a:pt x="3004688" y="289785"/>
              </a:lnTo>
              <a:lnTo>
                <a:pt x="0" y="289785"/>
              </a:lnTo>
              <a:lnTo>
                <a:pt x="0" y="54537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49732" y="3957878"/>
        <a:ext cx="152969" cy="4829"/>
      </dsp:txXfrm>
    </dsp:sp>
    <dsp:sp modelId="{36356898-09F0-4CEF-8E92-E56E97A619FA}">
      <dsp:nvSpPr>
        <dsp:cNvPr id="0" name=""/>
        <dsp:cNvSpPr/>
      </dsp:nvSpPr>
      <dsp:spPr>
        <a:xfrm>
          <a:off x="3021224" y="2280182"/>
          <a:ext cx="3014672" cy="1409224"/>
        </a:xfrm>
        <a:prstGeom prst="rect">
          <a:avLst/>
        </a:prstGeom>
        <a:solidFill>
          <a:schemeClr val="accent5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781" tIns="107886" rIns="102781" bIns="107886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</a:rPr>
            <a:t>Descenso de la fecundidad y del tamaño de los hogares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tx1"/>
              </a:solidFill>
            </a:rPr>
            <a:t>1960: 7 hijos – 2010: 2.1 hijos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3021224" y="2280182"/>
        <a:ext cx="3014672" cy="1409224"/>
      </dsp:txXfrm>
    </dsp:sp>
    <dsp:sp modelId="{22800285-4B26-4E0F-8FF3-A34DD071DE9D}">
      <dsp:nvSpPr>
        <dsp:cNvPr id="0" name=""/>
        <dsp:cNvSpPr/>
      </dsp:nvSpPr>
      <dsp:spPr>
        <a:xfrm>
          <a:off x="2956457" y="5165125"/>
          <a:ext cx="5476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3673"/>
              </a:moveTo>
              <a:lnTo>
                <a:pt x="290923" y="53673"/>
              </a:lnTo>
              <a:lnTo>
                <a:pt x="290923" y="45720"/>
              </a:lnTo>
              <a:lnTo>
                <a:pt x="547646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15822" y="5208430"/>
        <a:ext cx="28915" cy="4829"/>
      </dsp:txXfrm>
    </dsp:sp>
    <dsp:sp modelId="{ADC07DD4-1D71-4AD2-8886-72AEFBD7533E}">
      <dsp:nvSpPr>
        <dsp:cNvPr id="0" name=""/>
        <dsp:cNvSpPr/>
      </dsp:nvSpPr>
      <dsp:spPr>
        <a:xfrm>
          <a:off x="89488" y="4265378"/>
          <a:ext cx="2868768" cy="1906842"/>
        </a:xfrm>
        <a:prstGeom prst="rect">
          <a:avLst/>
        </a:prstGeom>
        <a:solidFill>
          <a:schemeClr val="accent5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781" tIns="107886" rIns="102781" bIns="107886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</a:rPr>
            <a:t>Incremento de la participación económica de la población femenina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tx1"/>
              </a:solidFill>
            </a:rPr>
            <a:t>1970: 17% - 2010: 42.5%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89488" y="4265378"/>
        <a:ext cx="2868768" cy="1906842"/>
      </dsp:txXfrm>
    </dsp:sp>
    <dsp:sp modelId="{ED6C5A8E-B6A6-489F-B508-A9B67CDE8016}">
      <dsp:nvSpPr>
        <dsp:cNvPr id="0" name=""/>
        <dsp:cNvSpPr/>
      </dsp:nvSpPr>
      <dsp:spPr>
        <a:xfrm>
          <a:off x="3536503" y="4377058"/>
          <a:ext cx="3578866" cy="1667572"/>
        </a:xfrm>
        <a:prstGeom prst="rect">
          <a:avLst/>
        </a:prstGeom>
        <a:solidFill>
          <a:schemeClr val="accent5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781" tIns="107886" rIns="102781" bIns="107886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chemeClr val="tx1"/>
              </a:solidFill>
            </a:rPr>
            <a:t>Factor que puede contribuir a superar la subordinación de las mujeres en sus relaciones con los hombres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536503" y="4377058"/>
        <a:ext cx="3578866" cy="16675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2643AF-2DB6-41B2-A065-6DD1AA2D6A90}">
      <dsp:nvSpPr>
        <dsp:cNvPr id="0" name=""/>
        <dsp:cNvSpPr/>
      </dsp:nvSpPr>
      <dsp:spPr>
        <a:xfrm>
          <a:off x="0" y="0"/>
          <a:ext cx="657771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476240-1908-47A6-9EEE-FE5EC43F559B}">
      <dsp:nvSpPr>
        <dsp:cNvPr id="0" name=""/>
        <dsp:cNvSpPr/>
      </dsp:nvSpPr>
      <dsp:spPr>
        <a:xfrm>
          <a:off x="0" y="0"/>
          <a:ext cx="6577716" cy="1238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500" b="1" kern="1200" dirty="0"/>
            <a:t>El trabajo remunerado femenino</a:t>
          </a:r>
          <a:endParaRPr lang="en-US" sz="2500" b="1" kern="1200" dirty="0"/>
        </a:p>
      </dsp:txBody>
      <dsp:txXfrm>
        <a:off x="0" y="0"/>
        <a:ext cx="6577716" cy="1238867"/>
      </dsp:txXfrm>
    </dsp:sp>
    <dsp:sp modelId="{02DA802C-05F6-4763-B35D-3DEB6D810BB0}">
      <dsp:nvSpPr>
        <dsp:cNvPr id="0" name=""/>
        <dsp:cNvSpPr/>
      </dsp:nvSpPr>
      <dsp:spPr>
        <a:xfrm>
          <a:off x="0" y="1238867"/>
          <a:ext cx="657771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72A073-67A2-407F-B2E6-405B2363B211}">
      <dsp:nvSpPr>
        <dsp:cNvPr id="0" name=""/>
        <dsp:cNvSpPr/>
      </dsp:nvSpPr>
      <dsp:spPr>
        <a:xfrm>
          <a:off x="0" y="1238867"/>
          <a:ext cx="6577716" cy="1238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500" kern="1200" dirty="0"/>
            <a:t>Cuestiona la predominancia masculina en la proveeduría de los hogares, eje fundamental de valoración social de los hombres.</a:t>
          </a:r>
          <a:endParaRPr lang="en-US" sz="2500" kern="1200" dirty="0"/>
        </a:p>
      </dsp:txBody>
      <dsp:txXfrm>
        <a:off x="0" y="1238867"/>
        <a:ext cx="6577716" cy="1238867"/>
      </dsp:txXfrm>
    </dsp:sp>
    <dsp:sp modelId="{66C9B835-8F7D-4020-ACA6-5F8B4C33525A}">
      <dsp:nvSpPr>
        <dsp:cNvPr id="0" name=""/>
        <dsp:cNvSpPr/>
      </dsp:nvSpPr>
      <dsp:spPr>
        <a:xfrm>
          <a:off x="0" y="2477735"/>
          <a:ext cx="657771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5F54A5-5EF9-4A5E-B3ED-C84CFF0E9E9A}">
      <dsp:nvSpPr>
        <dsp:cNvPr id="0" name=""/>
        <dsp:cNvSpPr/>
      </dsp:nvSpPr>
      <dsp:spPr>
        <a:xfrm>
          <a:off x="0" y="2477735"/>
          <a:ext cx="6577716" cy="1238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500" kern="1200" dirty="0"/>
            <a:t>Al mismo tiempo, puede contribuir a superar la subordinación femenina frente a los varones.</a:t>
          </a:r>
          <a:endParaRPr lang="en-US" sz="2500" kern="1200" dirty="0"/>
        </a:p>
      </dsp:txBody>
      <dsp:txXfrm>
        <a:off x="0" y="2477735"/>
        <a:ext cx="6577716" cy="1238867"/>
      </dsp:txXfrm>
    </dsp:sp>
    <dsp:sp modelId="{20964F7D-2F0A-4321-9D7C-56497AF3FDF2}">
      <dsp:nvSpPr>
        <dsp:cNvPr id="0" name=""/>
        <dsp:cNvSpPr/>
      </dsp:nvSpPr>
      <dsp:spPr>
        <a:xfrm>
          <a:off x="0" y="3716603"/>
          <a:ext cx="657771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C76342-88E3-4FB3-B763-9BAE587A2A63}">
      <dsp:nvSpPr>
        <dsp:cNvPr id="0" name=""/>
        <dsp:cNvSpPr/>
      </dsp:nvSpPr>
      <dsp:spPr>
        <a:xfrm>
          <a:off x="0" y="3716603"/>
          <a:ext cx="6577716" cy="1238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500" kern="1200" dirty="0"/>
            <a:t>          Precisamente, por ambas razones, puede     desencadenar episodios de violencia de los hombres contra las mujeres.</a:t>
          </a:r>
          <a:endParaRPr lang="en-US" sz="2500" kern="1200" dirty="0"/>
        </a:p>
      </dsp:txBody>
      <dsp:txXfrm>
        <a:off x="0" y="3716603"/>
        <a:ext cx="6577716" cy="12388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CE17-EF8E-4B24-AFC0-005F1873A732}" type="datetimeFigureOut">
              <a:rPr lang="es-MX" smtClean="0"/>
              <a:t>15/01/2024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0D19-601B-427B-BCEF-E4ADC93EB8A9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3964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CE17-EF8E-4B24-AFC0-005F1873A732}" type="datetimeFigureOut">
              <a:rPr lang="es-MX" smtClean="0"/>
              <a:t>15/01/2024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0D19-601B-427B-BCEF-E4ADC93EB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4005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CE17-EF8E-4B24-AFC0-005F1873A732}" type="datetimeFigureOut">
              <a:rPr lang="es-MX" smtClean="0"/>
              <a:t>15/01/2024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0D19-601B-427B-BCEF-E4ADC93EB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262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CE17-EF8E-4B24-AFC0-005F1873A732}" type="datetimeFigureOut">
              <a:rPr lang="es-MX" smtClean="0"/>
              <a:t>15/01/2024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0D19-601B-427B-BCEF-E4ADC93EB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8900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CE17-EF8E-4B24-AFC0-005F1873A732}" type="datetimeFigureOut">
              <a:rPr lang="es-MX" smtClean="0"/>
              <a:t>15/01/2024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0D19-601B-427B-BCEF-E4ADC93EB8A9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141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CE17-EF8E-4B24-AFC0-005F1873A732}" type="datetimeFigureOut">
              <a:rPr lang="es-MX" smtClean="0"/>
              <a:t>15/01/2024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0D19-601B-427B-BCEF-E4ADC93EB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9137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CE17-EF8E-4B24-AFC0-005F1873A732}" type="datetimeFigureOut">
              <a:rPr lang="es-MX" smtClean="0"/>
              <a:t>15/01/2024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0D19-601B-427B-BCEF-E4ADC93EB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6150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CE17-EF8E-4B24-AFC0-005F1873A732}" type="datetimeFigureOut">
              <a:rPr lang="es-MX" smtClean="0"/>
              <a:t>15/01/2024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0D19-601B-427B-BCEF-E4ADC93EB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69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CE17-EF8E-4B24-AFC0-005F1873A732}" type="datetimeFigureOut">
              <a:rPr lang="es-MX" smtClean="0"/>
              <a:t>15/01/2024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0D19-601B-427B-BCEF-E4ADC93EB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0458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FEECE17-EF8E-4B24-AFC0-005F1873A732}" type="datetimeFigureOut">
              <a:rPr lang="es-MX" smtClean="0"/>
              <a:t>15/01/2024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CC0D19-601B-427B-BCEF-E4ADC93EB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5025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CE17-EF8E-4B24-AFC0-005F1873A732}" type="datetimeFigureOut">
              <a:rPr lang="es-MX" smtClean="0"/>
              <a:t>15/01/2024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0D19-601B-427B-BCEF-E4ADC93EB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1860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FEECE17-EF8E-4B24-AFC0-005F1873A732}" type="datetimeFigureOut">
              <a:rPr lang="es-MX" smtClean="0"/>
              <a:t>15/01/2024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6CC0D19-601B-427B-BCEF-E4ADC93EB8A9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361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12" Type="http://schemas.openxmlformats.org/officeDocument/2006/relationships/image" Target="../media/image6.sv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11" Type="http://schemas.openxmlformats.org/officeDocument/2006/relationships/image" Target="../media/image5.png"/><Relationship Id="rId5" Type="http://schemas.openxmlformats.org/officeDocument/2006/relationships/diagramColors" Target="../diagrams/colors2.xml"/><Relationship Id="rId10" Type="http://schemas.openxmlformats.org/officeDocument/2006/relationships/image" Target="../media/image4.sv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88952" cy="49701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10EF8CA-4D48-8120-C977-720B7A3448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3870" y="1335818"/>
            <a:ext cx="9501809" cy="2949541"/>
          </a:xfrm>
        </p:spPr>
        <p:txBody>
          <a:bodyPr>
            <a:normAutofit/>
          </a:bodyPr>
          <a:lstStyle/>
          <a:p>
            <a:r>
              <a:rPr lang="es-MX" sz="6200" dirty="0">
                <a:solidFill>
                  <a:srgbClr val="FFFFFF"/>
                </a:solidFill>
              </a:rPr>
              <a:t>Avances y resistencias de los hombres mexicanos respecto a la equidad de género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7F4BB50-68D9-9C4D-0F70-8733FD67F9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72285" y="5209697"/>
            <a:ext cx="3705308" cy="1143000"/>
          </a:xfrm>
        </p:spPr>
        <p:txBody>
          <a:bodyPr>
            <a:normAutofit/>
          </a:bodyPr>
          <a:lstStyle/>
          <a:p>
            <a:r>
              <a:rPr lang="es-MX" sz="2800" dirty="0">
                <a:solidFill>
                  <a:srgbClr val="FFFFFF"/>
                </a:solidFill>
              </a:rPr>
              <a:t>Olga Lorena Rojas</a:t>
            </a:r>
          </a:p>
          <a:p>
            <a:r>
              <a:rPr lang="es-MX" sz="2000" i="1" dirty="0">
                <a:solidFill>
                  <a:srgbClr val="FFFFFF"/>
                </a:solidFill>
              </a:rPr>
              <a:t>   </a:t>
            </a:r>
            <a:r>
              <a:rPr lang="es-MX" sz="2000" dirty="0">
                <a:solidFill>
                  <a:srgbClr val="FFFFFF"/>
                </a:solidFill>
              </a:rPr>
              <a:t>El Colegio de México</a:t>
            </a:r>
          </a:p>
        </p:txBody>
      </p:sp>
    </p:spTree>
    <p:extLst>
      <p:ext uri="{BB962C8B-B14F-4D97-AF65-F5344CB8AC3E}">
        <p14:creationId xmlns:p14="http://schemas.microsoft.com/office/powerpoint/2010/main" val="12082744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DF5C0D-9951-899D-996C-AC349D6EE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6270" y="137495"/>
            <a:ext cx="8546327" cy="1366426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es-MX" sz="4000" dirty="0"/>
            </a:br>
            <a:br>
              <a:rPr lang="es-MX" sz="4000" dirty="0"/>
            </a:br>
            <a:r>
              <a:rPr lang="es-MX" sz="4000" dirty="0"/>
              <a:t>Violencia masculina contra las mujeres</a:t>
            </a:r>
            <a:br>
              <a:rPr lang="es-MX" sz="2700" dirty="0"/>
            </a:br>
            <a:r>
              <a:rPr lang="es-MX" sz="3100" dirty="0"/>
              <a:t>Diferencias por estratos sociales</a:t>
            </a:r>
            <a:br>
              <a:rPr lang="es-MX" sz="3100" dirty="0"/>
            </a:br>
            <a:r>
              <a:rPr lang="es-MX" sz="2000" dirty="0">
                <a:effectLst/>
                <a:latin typeface="+mn-lt"/>
                <a:ea typeface="Calibri" panose="020F0502020204030204" pitchFamily="34" charset="0"/>
              </a:rPr>
              <a:t>Encuesta Nacional sobre Violencia conta las Mujeres (ENVIM) 2003 y </a:t>
            </a:r>
            <a:r>
              <a:rPr lang="es-MX" sz="2000" dirty="0">
                <a:latin typeface="+mn-lt"/>
              </a:rPr>
              <a:t>ENDIREH, </a:t>
            </a:r>
            <a:r>
              <a:rPr lang="es-MX" sz="2000" dirty="0">
                <a:effectLst/>
                <a:latin typeface="+mn-lt"/>
                <a:ea typeface="Calibri" panose="020F0502020204030204" pitchFamily="34" charset="0"/>
              </a:rPr>
              <a:t>2016</a:t>
            </a:r>
            <a:endParaRPr lang="es-MX" sz="2000" dirty="0">
              <a:latin typeface="+mn-lt"/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56A2192-8636-A210-7CB0-501A3CF57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6321" y="1627906"/>
            <a:ext cx="4937760" cy="602235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MX" sz="2400" dirty="0"/>
              <a:t>En pobreza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F5772A6-574D-020D-CB70-E074A67D48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0931" y="2361855"/>
            <a:ext cx="5685183" cy="3498256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sz="2400" dirty="0"/>
              <a:t>  Los mayores riesgos de ser violentadas emocional, física, económica y sexualmente por sus parejas.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/>
              <a:t>  Las carencias materiales y la pobreza pueden deteriorar las relaciones familiares y conyugales, elevando el riesgo de conflictos y agresiones.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/>
              <a:t>  Expresiones extremas de violencia.</a:t>
            </a:r>
          </a:p>
          <a:p>
            <a:endParaRPr lang="es-MX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2089B55-6C33-F20A-ED7F-13767EB07E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67776" y="1627906"/>
            <a:ext cx="4754881" cy="602235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MX" sz="2400" dirty="0"/>
              <a:t>medios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4C54980-C6E1-519D-3AC4-87988E809E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8994" y="2354126"/>
            <a:ext cx="5322073" cy="3498256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sz="2400" dirty="0"/>
              <a:t>  Menor violencia masculina.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/>
              <a:t>  Disminuye a mayor escolaridad de las mujeres y conforme mejoran las condiciones sociales.</a:t>
            </a:r>
          </a:p>
        </p:txBody>
      </p:sp>
      <p:pic>
        <p:nvPicPr>
          <p:cNvPr id="7" name="Gráfico 6" descr="Garabato de párrafo  contorno">
            <a:extLst>
              <a:ext uri="{FF2B5EF4-FFF2-40B4-BE49-F238E27FC236}">
                <a16:creationId xmlns:a16="http://schemas.microsoft.com/office/drawing/2014/main" id="{53A92DE6-2EAE-B13B-D07D-9135B0425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9752" y="56796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664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F2942A-50B6-9F07-EB97-D471D625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664" y="1779103"/>
            <a:ext cx="3200400" cy="2286000"/>
          </a:xfrm>
        </p:spPr>
        <p:txBody>
          <a:bodyPr>
            <a:normAutofit fontScale="90000"/>
          </a:bodyPr>
          <a:lstStyle/>
          <a:p>
            <a:r>
              <a:rPr lang="es-MX" dirty="0"/>
              <a:t>Factores relacionados al riesgo de vivir situaciones de tensión, conflicto y violencia física en los hogares </a:t>
            </a:r>
            <a:r>
              <a:rPr lang="es-MX" sz="2700" dirty="0"/>
              <a:t>(ENDIREH, 2016)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B4AA36-4457-1A49-02D0-57095FB30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599" y="731520"/>
            <a:ext cx="7054795" cy="5273522"/>
          </a:xfrm>
          <a:solidFill>
            <a:schemeClr val="bg2">
              <a:lumMod val="90000"/>
            </a:schemeClr>
          </a:solidFill>
        </p:spPr>
        <p:txBody>
          <a:bodyPr>
            <a:normAutofit lnSpcReduction="10000"/>
          </a:bodyPr>
          <a:lstStyle/>
          <a:p>
            <a:r>
              <a:rPr lang="es-MX" sz="2400" b="1" dirty="0"/>
              <a:t>Relacionados, precisamente, con los avances de las mujeres en sus niveles de autonomía</a:t>
            </a:r>
            <a:r>
              <a:rPr lang="es-MX" sz="2400" dirty="0"/>
              <a:t>:</a:t>
            </a:r>
          </a:p>
          <a:p>
            <a:endParaRPr lang="es-MX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s-MX" sz="2400" dirty="0"/>
              <a:t>  Que las mujeres tengan un trabajo remunerado fuera del hogar (</a:t>
            </a:r>
            <a:r>
              <a:rPr lang="es-MX" sz="2400" dirty="0" err="1"/>
              <a:t>extra-doméstico</a:t>
            </a:r>
            <a:r>
              <a:rPr lang="es-MX" sz="2400" dirty="0"/>
              <a:t>).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sz="2400" dirty="0"/>
              <a:t>  Que las mujeres tengan cinco o más años empleadas de manera remunerada después de haberse unido.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sz="2400" dirty="0"/>
              <a:t>  El incremento en su poder de decisión y de su libertad.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sz="2400" dirty="0"/>
              <a:t>  Estar en los grupos más jóvenes de edad.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sz="2400" dirty="0"/>
              <a:t>  Que las mujeres sean jefas económicas (aún casadas son el sostén económico principal o único de sus hogares).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38B1D55-E667-066C-8495-35C472006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5136542"/>
            <a:ext cx="3200400" cy="1168661"/>
          </a:xfrm>
        </p:spPr>
        <p:txBody>
          <a:bodyPr/>
          <a:lstStyle/>
          <a:p>
            <a:endParaRPr lang="es-MX" dirty="0"/>
          </a:p>
        </p:txBody>
      </p:sp>
      <p:pic>
        <p:nvPicPr>
          <p:cNvPr id="5" name="Gráfico 4" descr="Garabato de párrafo  contorno">
            <a:extLst>
              <a:ext uri="{FF2B5EF4-FFF2-40B4-BE49-F238E27FC236}">
                <a16:creationId xmlns:a16="http://schemas.microsoft.com/office/drawing/2014/main" id="{36721013-E4D7-14C2-0DDF-AEF10B630A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20002" y="600504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179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9C3B8F-880E-C991-894D-27C2F5F2F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130" y="190831"/>
            <a:ext cx="10408258" cy="1363649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MX" sz="3600" dirty="0"/>
              <a:t>Tipos de trabajo remunerado femenino y niveles de violencia masculina</a:t>
            </a:r>
            <a:br>
              <a:rPr lang="es-MX" sz="3600" dirty="0"/>
            </a:br>
            <a:r>
              <a:rPr lang="es-MX" sz="2000" dirty="0"/>
              <a:t>(Rodríguez, 2014 con datos de ENDIREH, 2012)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CA5A0F-C46F-C9DF-5694-E9B9274BDF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9370" y="1845735"/>
            <a:ext cx="5534107" cy="4364234"/>
          </a:xfrm>
          <a:solidFill>
            <a:schemeClr val="bg2">
              <a:lumMod val="90000"/>
            </a:schemeClr>
          </a:solidFill>
        </p:spPr>
        <p:txBody>
          <a:bodyPr>
            <a:normAutofit lnSpcReduction="10000"/>
          </a:bodyPr>
          <a:lstStyle/>
          <a:p>
            <a:pPr algn="ctr"/>
            <a:r>
              <a:rPr lang="es-MX" sz="2200" b="1" dirty="0"/>
              <a:t>Menores niveles de violencia</a:t>
            </a:r>
          </a:p>
          <a:p>
            <a:pPr marL="457200" indent="-457200">
              <a:buFont typeface="+mj-lt"/>
              <a:buAutoNum type="alphaLcParenR"/>
            </a:pPr>
            <a:r>
              <a:rPr lang="es-MX" sz="2200" dirty="0"/>
              <a:t>En los estratos sociales más favorecidos: cuando las mujeres son profesionistas o técnicas.</a:t>
            </a:r>
          </a:p>
          <a:p>
            <a:pPr marL="457200" indent="-457200">
              <a:buFont typeface="+mj-lt"/>
              <a:buAutoNum type="alphaLcParenR"/>
            </a:pPr>
            <a:r>
              <a:rPr lang="es-MX" sz="2200" dirty="0"/>
              <a:t>En los estratos sociales pobres: cuando las mujeres tienen una ocupación más precaria y de menor calidad, que realizan en el hogar o en la vía pública (empleo informal). O cuando son amas de casa.</a:t>
            </a:r>
          </a:p>
          <a:p>
            <a:r>
              <a:rPr lang="es-MX" sz="2200" dirty="0"/>
              <a:t>      Gracias a estas actividades, las mujeres       combinan trabajo doméstico y de cuidados con su actividad laboral. Así disminuyen los celos y formas coercitivas de control masculino.</a:t>
            </a:r>
          </a:p>
          <a:p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EE08DC-CEE0-BEE4-E2BE-F757AB76D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522" y="1845734"/>
            <a:ext cx="5369775" cy="4364233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s-MX" sz="2200" b="1" dirty="0"/>
              <a:t>Mayores niveles de violencia</a:t>
            </a:r>
          </a:p>
          <a:p>
            <a:pPr marL="457200" indent="-457200">
              <a:buFont typeface="+mj-lt"/>
              <a:buAutoNum type="alphaLcParenR"/>
            </a:pPr>
            <a:r>
              <a:rPr lang="es-MX" sz="2200" dirty="0"/>
              <a:t>En los estratos sociales pobres: cuando las mujeres tienen una ocupación de mejor calidad que se realiza fuera del hogar. </a:t>
            </a:r>
          </a:p>
          <a:p>
            <a:r>
              <a:rPr lang="es-MX" sz="2200" dirty="0"/>
              <a:t>Ejemplo: mujeres que trabajan en fábricas (empleo formal) tienen mayor probabilidad de ser violentadas por sus parejas. </a:t>
            </a:r>
          </a:p>
          <a:p>
            <a:r>
              <a:rPr lang="es-MX" sz="2200" dirty="0"/>
              <a:t>Deben cumplir jornadas completas en espacios </a:t>
            </a:r>
            <a:r>
              <a:rPr lang="es-MX" sz="2200" dirty="0" err="1"/>
              <a:t>extra-domésticos</a:t>
            </a:r>
            <a:r>
              <a:rPr lang="es-MX" sz="2200" dirty="0"/>
              <a:t>. Difícil para ellas combinar empleo con las tareas domésticas y de cuidado en sus hogares.</a:t>
            </a:r>
          </a:p>
        </p:txBody>
      </p:sp>
    </p:spTree>
    <p:extLst>
      <p:ext uri="{BB962C8B-B14F-4D97-AF65-F5344CB8AC3E}">
        <p14:creationId xmlns:p14="http://schemas.microsoft.com/office/powerpoint/2010/main" val="2357966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E9944B-E18D-776D-766C-BF0BA87A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713" y="406229"/>
            <a:ext cx="10058400" cy="643700"/>
          </a:xfrm>
        </p:spPr>
        <p:txBody>
          <a:bodyPr>
            <a:normAutofit/>
          </a:bodyPr>
          <a:lstStyle/>
          <a:p>
            <a:r>
              <a:rPr lang="es-MX" sz="4000" dirty="0"/>
              <a:t>5. Conclusiones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7C227B-045F-61B2-1933-FA6CE4647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561" y="1188364"/>
            <a:ext cx="10767391" cy="4902335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s-MX" sz="2400" dirty="0"/>
              <a:t>Para analizar con mayor detalle el desajuste que propicia el trabajo remunerado femenino en las relaciones de género y que puede detonar reacciones de resistencia, control y violencia de los hombres, es necesario: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2400" dirty="0"/>
              <a:t>  Tomar en cuenta que en México los cambios económicos y sociales han sido muy acelerados, a diferencia de los cambios culturales (mentalidades), sobre todo en sectores sociales empobrecidos y con menor escolaridad.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2400" dirty="0"/>
              <a:t> Hacer una lectura más cualitativa –buscar las </a:t>
            </a:r>
            <a:r>
              <a:rPr lang="es-MX" sz="2400" b="1" dirty="0"/>
              <a:t>dimensiones culturales- </a:t>
            </a:r>
            <a:r>
              <a:rPr lang="es-MX" sz="2400" dirty="0"/>
              <a:t>de las cifras estadísticas sobre la desigualdad social, escolar y laboral entre hombres y entre mujeres.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2400" dirty="0"/>
              <a:t> Analizar con detenimiento los datos sobre la violencia masculina contra las mujeres (incluidos los feminicidios) e impulsar mejores y más eficaces formas de captación de la información de las encuestas nacionales sobre violencia “doméstica” o “familiar”.</a:t>
            </a:r>
          </a:p>
          <a:p>
            <a:pPr>
              <a:buFont typeface="Wingdings" panose="05000000000000000000" pitchFamily="2" charset="2"/>
              <a:buChar char="ü"/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5741272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F20174-52B9-DFAD-13C2-96A841592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712" y="429728"/>
            <a:ext cx="10058400" cy="611894"/>
          </a:xfrm>
        </p:spPr>
        <p:txBody>
          <a:bodyPr>
            <a:noAutofit/>
          </a:bodyPr>
          <a:lstStyle/>
          <a:p>
            <a:r>
              <a:rPr lang="es-MX" sz="4000" dirty="0"/>
              <a:t>5. Conclusiones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0FACD8-F98C-0AD8-5CB1-9C6D79B72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285" y="1137037"/>
            <a:ext cx="10935694" cy="475488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MX" sz="2400" dirty="0"/>
              <a:t>Observar las </a:t>
            </a:r>
            <a:r>
              <a:rPr lang="es-MX" sz="2400" b="1" dirty="0"/>
              <a:t>diferencias por estrato social y por tipo de ocupación remunerada </a:t>
            </a:r>
            <a:r>
              <a:rPr lang="es-MX" sz="2400" dirty="0"/>
              <a:t>de las mujeres. Hacer distinciones entre ellas, en términos del tipo de violencia que pueden estar viviendo de manera cotidiana.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2400" dirty="0"/>
              <a:t> Los casos </a:t>
            </a:r>
            <a:r>
              <a:rPr lang="es-MX" sz="2400" b="1" dirty="0"/>
              <a:t>más preocupantes </a:t>
            </a:r>
            <a:r>
              <a:rPr lang="es-MX" sz="2400" dirty="0"/>
              <a:t>son el de las mujeres de estratos sociales bajos con empleos formales y jornadas laborales completas, así como el de las jefas económicas.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2400" dirty="0"/>
              <a:t>  Urgente terminar con la </a:t>
            </a:r>
            <a:r>
              <a:rPr lang="es-MX" sz="2400" b="1" dirty="0"/>
              <a:t>impunidad</a:t>
            </a:r>
            <a:r>
              <a:rPr lang="es-MX" sz="2400" dirty="0"/>
              <a:t> respecto a la violencia ejercida por los hombres contra las mujeres (feminicidios). Dejar de considerarla como un “problema doméstico o familiar”.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2400" dirty="0"/>
              <a:t>  Impulsar campañas de concientización entre la población masculina y femenina sobre la equidad de género y la violencia en las escuelas y medios de comunicación masiva: programas y series de tv, radio, periódicos, revistas, cómics, documentales, películas.</a:t>
            </a:r>
          </a:p>
          <a:p>
            <a:endParaRPr lang="es-MX" dirty="0"/>
          </a:p>
        </p:txBody>
      </p:sp>
      <p:pic>
        <p:nvPicPr>
          <p:cNvPr id="4" name="Gráfico 3" descr="Garabato de párrafo  contorno">
            <a:extLst>
              <a:ext uri="{FF2B5EF4-FFF2-40B4-BE49-F238E27FC236}">
                <a16:creationId xmlns:a16="http://schemas.microsoft.com/office/drawing/2014/main" id="{AC7F6D9B-BAC5-9587-90CC-496320DBBF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97004" y="566633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68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D4751D-30C7-E83A-386A-9ABB58296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176" y="1039632"/>
            <a:ext cx="3200400" cy="1361662"/>
          </a:xfrm>
        </p:spPr>
        <p:txBody>
          <a:bodyPr/>
          <a:lstStyle/>
          <a:p>
            <a:r>
              <a:rPr lang="es-MX" dirty="0"/>
              <a:t>Apartados de la ponencia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C56134-8EE7-E49E-C4B6-9AAF90C0F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0844" y="747422"/>
            <a:ext cx="6492240" cy="5406887"/>
          </a:xfrm>
        </p:spPr>
        <p:txBody>
          <a:bodyPr>
            <a:noAutofit/>
          </a:bodyPr>
          <a:lstStyle/>
          <a:p>
            <a:pPr algn="just"/>
            <a:r>
              <a:rPr lang="es-MX" sz="3200" dirty="0"/>
              <a:t>1. Introducción</a:t>
            </a:r>
          </a:p>
          <a:p>
            <a:pPr algn="just"/>
            <a:r>
              <a:rPr lang="es-MX" sz="3200" dirty="0"/>
              <a:t>2. El incremento del empleo remunerado femenino en México</a:t>
            </a:r>
          </a:p>
          <a:p>
            <a:pPr algn="just"/>
            <a:r>
              <a:rPr lang="es-MX" sz="3200" dirty="0"/>
              <a:t>3. Impacto de la expansión del empleo remunerado femenino en la vida familiar</a:t>
            </a:r>
          </a:p>
          <a:p>
            <a:pPr algn="just"/>
            <a:r>
              <a:rPr lang="es-MX" sz="3200" dirty="0"/>
              <a:t>4. Obstáculos y resistencias que enfrentan las mujeres cuando se insertan en el mercado de trabajo</a:t>
            </a:r>
          </a:p>
          <a:p>
            <a:pPr algn="just"/>
            <a:r>
              <a:rPr lang="es-MX" sz="3200" dirty="0"/>
              <a:t>5. Conclusiones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871441D-758C-3DEA-E64A-E609C8B21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47778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CA510-03EB-DF10-E6EA-DD29C27E9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37037"/>
            <a:ext cx="3200400" cy="3047336"/>
          </a:xfrm>
        </p:spPr>
        <p:txBody>
          <a:bodyPr>
            <a:normAutofit fontScale="90000"/>
          </a:bodyPr>
          <a:lstStyle/>
          <a:p>
            <a:r>
              <a:rPr lang="es-MX" dirty="0"/>
              <a:t>1. Introducción.</a:t>
            </a:r>
            <a:br>
              <a:rPr lang="es-MX" dirty="0"/>
            </a:br>
            <a:r>
              <a:rPr lang="es-MX" dirty="0"/>
              <a:t>La economía y la sociedad mexicana se han transformado aceleradamente en las últimas décadas</a:t>
            </a:r>
          </a:p>
        </p:txBody>
      </p:sp>
      <p:graphicFrame>
        <p:nvGraphicFramePr>
          <p:cNvPr id="6" name="Marcador de contenido 2">
            <a:extLst>
              <a:ext uri="{FF2B5EF4-FFF2-40B4-BE49-F238E27FC236}">
                <a16:creationId xmlns:a16="http://schemas.microsoft.com/office/drawing/2014/main" id="{187900F9-C158-78B8-8389-EA1855DC54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4325743"/>
              </p:ext>
            </p:extLst>
          </p:nvPr>
        </p:nvGraphicFramePr>
        <p:xfrm>
          <a:off x="4508389" y="341906"/>
          <a:ext cx="7362907" cy="6178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63A0AF-D0AB-629C-673B-B3EF1945887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76755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7464E8-E6BD-4C4E-BCD4-77B2DCE45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A1A102-DC42-48A8-BDDC-250C3317D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4193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7A4964E-33C0-4563-92BB-988B2C925F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7682A25-42C8-4715-BF21-184A2A338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1858703-13D8-5D1B-559D-B0E7CCBCD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5799" y="316894"/>
            <a:ext cx="3372529" cy="505590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2. </a:t>
            </a:r>
            <a:r>
              <a:rPr lang="en-US" sz="3600" dirty="0" err="1"/>
              <a:t>Incremento</a:t>
            </a:r>
            <a:r>
              <a:rPr lang="en-US" sz="3600" dirty="0"/>
              <a:t> del </a:t>
            </a:r>
            <a:r>
              <a:rPr lang="en-US" sz="3600" dirty="0" err="1"/>
              <a:t>empleo</a:t>
            </a:r>
            <a:r>
              <a:rPr lang="en-US" sz="3600" dirty="0"/>
              <a:t> </a:t>
            </a:r>
            <a:r>
              <a:rPr lang="en-US" sz="3600" dirty="0" err="1"/>
              <a:t>femenino</a:t>
            </a:r>
            <a:r>
              <a:rPr lang="en-US" sz="3600" dirty="0"/>
              <a:t> (formal e informal) </a:t>
            </a:r>
            <a:r>
              <a:rPr lang="en-US" sz="3600" dirty="0" err="1"/>
              <a:t>durante</a:t>
            </a:r>
            <a:r>
              <a:rPr lang="en-US" sz="3600" dirty="0"/>
              <a:t> las </a:t>
            </a:r>
            <a:r>
              <a:rPr lang="en-US" sz="3600" dirty="0" err="1"/>
              <a:t>últimas</a:t>
            </a:r>
            <a:r>
              <a:rPr lang="en-US" sz="3600" dirty="0"/>
              <a:t> </a:t>
            </a:r>
            <a:r>
              <a:rPr lang="en-US" sz="3600" dirty="0" err="1"/>
              <a:t>décadas</a:t>
            </a:r>
            <a:endParaRPr lang="en-US" sz="36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1736393-45A9-49C6-90FF-3486BD423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6978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83AD8F8B-6BDD-4751-800C-E84F1A8FAB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021D79A-75FF-4A04-80E0-85755EA72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4FCD56-7D4F-9B19-0060-C684D089C304}"/>
              </a:ext>
            </a:extLst>
          </p:cNvPr>
          <p:cNvSpPr>
            <a:spLocks/>
          </p:cNvSpPr>
          <p:nvPr/>
        </p:nvSpPr>
        <p:spPr>
          <a:xfrm>
            <a:off x="298889" y="972337"/>
            <a:ext cx="3467311" cy="52773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/>
          <a:lstStyle/>
          <a:p>
            <a:pPr marL="342900" indent="-342900" defTabSz="2743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Fomento a las exportaciones</a:t>
            </a:r>
          </a:p>
          <a:p>
            <a:pPr marL="342900" indent="-342900" defTabSz="2743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Impulso a industria maquiladora</a:t>
            </a:r>
          </a:p>
          <a:p>
            <a:pPr marL="342900" indent="-342900" defTabSz="2743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Dinamismo del sector servicios (más empleos)</a:t>
            </a:r>
          </a:p>
          <a:p>
            <a:pPr marL="342900" indent="-342900" defTabSz="2743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Feminización de la fuerza de trabajo</a:t>
            </a:r>
          </a:p>
          <a:p>
            <a:pPr marL="342900" indent="-342900" defTabSz="2743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Inestabilidad e incertidumbre en mercados de trabajo</a:t>
            </a:r>
            <a:r>
              <a:rPr lang="es-MX" sz="2000" dirty="0"/>
              <a:t> </a:t>
            </a:r>
            <a:r>
              <a:rPr lang="es-MX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masculinos</a:t>
            </a:r>
          </a:p>
          <a:p>
            <a:pPr marL="342900" indent="-342900" defTabSz="2743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Incremento de empleo a tiempo parcial, subempleo, desempleo, autoempleo y de la desigualdad social</a:t>
            </a:r>
          </a:p>
          <a:p>
            <a:pPr>
              <a:spcAft>
                <a:spcPts val="600"/>
              </a:spcAft>
            </a:pPr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772D1DB-CF78-A633-9406-559B67817005}"/>
              </a:ext>
            </a:extLst>
          </p:cNvPr>
          <p:cNvSpPr>
            <a:spLocks/>
          </p:cNvSpPr>
          <p:nvPr/>
        </p:nvSpPr>
        <p:spPr>
          <a:xfrm>
            <a:off x="4190337" y="524204"/>
            <a:ext cx="3597627" cy="52773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marL="463601" lvl="1" indent="-342900" defTabSz="2743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Deterioro del papel de los varones como jefes económicos de sus hogares.</a:t>
            </a:r>
          </a:p>
          <a:p>
            <a:pPr marL="463601" lvl="1" indent="-342900" defTabSz="2743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Las familias envían más miembros al mercado de trabajo (asalariado/no asalariado; formal/informal; migración).</a:t>
            </a:r>
          </a:p>
          <a:p>
            <a:pPr marL="463601" lvl="1" indent="-342900" defTabSz="2743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000" dirty="0"/>
              <a:t>I</a:t>
            </a:r>
            <a:r>
              <a:rPr lang="es-MX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ncremento de hogares de doble proveeduría </a:t>
            </a:r>
            <a:r>
              <a:rPr lang="es-MX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s-ES" dirty="0">
                <a:effectLst/>
                <a:ea typeface="Times New Roman" panose="02020603050405020304" pitchFamily="18" charset="0"/>
              </a:rPr>
              <a:t>9.3% a 19%)</a:t>
            </a:r>
            <a:r>
              <a:rPr lang="es-E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s-MX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 de jefatura femenina </a:t>
            </a:r>
            <a:r>
              <a:rPr lang="es-MX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17.4% a 33%).</a:t>
            </a:r>
            <a:endParaRPr lang="es-MX" dirty="0"/>
          </a:p>
          <a:p>
            <a:pPr marL="463601" lvl="1" indent="-342900" defTabSz="2743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000" dirty="0"/>
              <a:t>Pierde importancia el m</a:t>
            </a:r>
            <a:r>
              <a:rPr lang="es-MX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odelo tradicional de jefe varón proveedor único</a:t>
            </a:r>
            <a:r>
              <a:rPr lang="es-MX" sz="2000" dirty="0"/>
              <a:t> </a:t>
            </a:r>
            <a:r>
              <a:rPr lang="es-MX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s-ES" sz="1800" dirty="0">
                <a:effectLst/>
                <a:ea typeface="Times New Roman" panose="02020603050405020304" pitchFamily="18" charset="0"/>
              </a:rPr>
              <a:t>59.9% a 49.4%).</a:t>
            </a:r>
            <a:endParaRPr lang="es-MX" sz="2000" kern="1200" dirty="0">
              <a:solidFill>
                <a:schemeClr val="tx1"/>
              </a:solidFill>
              <a:ea typeface="+mn-ea"/>
              <a:cs typeface="+mn-cs"/>
            </a:endParaRPr>
          </a:p>
          <a:p>
            <a:pPr lvl="1">
              <a:spcAft>
                <a:spcPts val="600"/>
              </a:spcAft>
            </a:pPr>
            <a:endParaRPr lang="es-MX" dirty="0"/>
          </a:p>
        </p:txBody>
      </p:sp>
      <p:sp>
        <p:nvSpPr>
          <p:cNvPr id="5" name="Flecha: a la derecha 4">
            <a:extLst>
              <a:ext uri="{FF2B5EF4-FFF2-40B4-BE49-F238E27FC236}">
                <a16:creationId xmlns:a16="http://schemas.microsoft.com/office/drawing/2014/main" id="{6C8B1F35-3115-2A72-E445-8D75E3A2FC62}"/>
              </a:ext>
            </a:extLst>
          </p:cNvPr>
          <p:cNvSpPr/>
          <p:nvPr/>
        </p:nvSpPr>
        <p:spPr>
          <a:xfrm>
            <a:off x="3862896" y="3223938"/>
            <a:ext cx="327441" cy="32233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608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5CE9D4-EB14-F296-99BD-D42D534BD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358"/>
            <a:ext cx="3200400" cy="3357439"/>
          </a:xfrm>
        </p:spPr>
        <p:txBody>
          <a:bodyPr>
            <a:normAutofit fontScale="90000"/>
          </a:bodyPr>
          <a:lstStyle/>
          <a:p>
            <a:r>
              <a:rPr lang="es-MX" dirty="0"/>
              <a:t>3. Repercusiones en la vida familiar de la expansión del trabajo remunerado femenino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12CB99-70A3-63E0-BAF4-3EC5A8ABD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1" y="870667"/>
            <a:ext cx="7816132" cy="56891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MX" dirty="0"/>
              <a:t> </a:t>
            </a:r>
            <a:r>
              <a:rPr lang="es-MX" sz="2400" dirty="0"/>
              <a:t>Incremento de tensiones y conflictos en la vida familiar y laboral de las mujeres.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2400" dirty="0"/>
              <a:t> La presencia de niños pequeños dificulta la actividad económica femenina (empleo informal, trabajos eventuales, a tiempo parcial, no asalariados y bajas remuneraciones).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s-MX" sz="2400" dirty="0"/>
              <a:t>No ha logrado transformar el reparto de tareas en los hogares:</a:t>
            </a:r>
          </a:p>
          <a:p>
            <a:pPr marL="201168" lvl="1" indent="0">
              <a:lnSpc>
                <a:spcPct val="100000"/>
              </a:lnSpc>
              <a:buNone/>
            </a:pPr>
            <a:r>
              <a:rPr lang="es-MX" sz="2400" dirty="0"/>
              <a:t>      Las jornadas laborales de las mujeres </a:t>
            </a:r>
            <a:r>
              <a:rPr lang="es-MX" sz="2000" dirty="0"/>
              <a:t>(33 horas semanales) </a:t>
            </a:r>
            <a:r>
              <a:rPr lang="es-MX" sz="2400" dirty="0"/>
              <a:t>son menores que las de los varones </a:t>
            </a:r>
            <a:r>
              <a:rPr lang="es-MX" sz="2000" dirty="0"/>
              <a:t>(</a:t>
            </a:r>
            <a:r>
              <a:rPr lang="es-MX" sz="2000" dirty="0">
                <a:effectLst/>
                <a:ea typeface="Calibri" panose="020F0502020204030204" pitchFamily="34" charset="0"/>
              </a:rPr>
              <a:t>52.4 </a:t>
            </a:r>
            <a:r>
              <a:rPr lang="es-MX" sz="2000" dirty="0" err="1">
                <a:effectLst/>
                <a:ea typeface="Calibri" panose="020F0502020204030204" pitchFamily="34" charset="0"/>
              </a:rPr>
              <a:t>hrs</a:t>
            </a:r>
            <a:r>
              <a:rPr lang="es-MX" sz="2400" dirty="0">
                <a:effectLst/>
                <a:ea typeface="Calibri" panose="020F0502020204030204" pitchFamily="34" charset="0"/>
              </a:rPr>
              <a:t>.</a:t>
            </a:r>
            <a:r>
              <a:rPr lang="es-MX" sz="2000" dirty="0">
                <a:effectLst/>
                <a:ea typeface="Calibri" panose="020F0502020204030204" pitchFamily="34" charset="0"/>
              </a:rPr>
              <a:t>)</a:t>
            </a:r>
            <a:r>
              <a:rPr lang="es-MX" sz="2400" dirty="0">
                <a:effectLst/>
                <a:ea typeface="Calibri" panose="020F0502020204030204" pitchFamily="34" charset="0"/>
              </a:rPr>
              <a:t>, pero </a:t>
            </a:r>
            <a:r>
              <a:rPr lang="es-MX" sz="2400" dirty="0"/>
              <a:t>ellos tienen menor participación en tareas domésticas y de cuidado </a:t>
            </a:r>
            <a:r>
              <a:rPr lang="es-MX" sz="2000" dirty="0"/>
              <a:t>(17.6 </a:t>
            </a:r>
            <a:r>
              <a:rPr lang="es-MX" sz="2000" dirty="0" err="1"/>
              <a:t>hrs</a:t>
            </a:r>
            <a:r>
              <a:rPr lang="es-MX" sz="2000" dirty="0"/>
              <a:t>. vs. 50.1 </a:t>
            </a:r>
            <a:r>
              <a:rPr lang="es-MX" sz="2000" dirty="0" err="1"/>
              <a:t>hrs</a:t>
            </a:r>
            <a:r>
              <a:rPr lang="es-MX" sz="2000" dirty="0"/>
              <a:t>.).</a:t>
            </a:r>
          </a:p>
          <a:p>
            <a:pPr marL="201168" lvl="1" indent="0">
              <a:buNone/>
            </a:pPr>
            <a:r>
              <a:rPr lang="es-MX" sz="2400" dirty="0"/>
              <a:t>      De tal suerte que el tiempo global de trabajo femenino es mayor que el tiempo global de trabajo masculino </a:t>
            </a:r>
            <a:r>
              <a:rPr lang="es-MX" sz="2000" dirty="0"/>
              <a:t>(excede en aproximadamente 13 horas en promedio a la semana).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05B7EDF-DB8B-5364-8A21-F12C49F2A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4218166"/>
            <a:ext cx="3200400" cy="1629837"/>
          </a:xfrm>
        </p:spPr>
        <p:txBody>
          <a:bodyPr>
            <a:normAutofit/>
          </a:bodyPr>
          <a:lstStyle/>
          <a:p>
            <a:r>
              <a:rPr lang="es-MX" sz="2000" dirty="0">
                <a:ea typeface="Calibri" panose="020F0502020204030204" pitchFamily="34" charset="0"/>
              </a:rPr>
              <a:t>Crecimi</a:t>
            </a:r>
            <a:r>
              <a:rPr lang="es-MX" sz="2000" dirty="0">
                <a:effectLst/>
                <a:ea typeface="Calibri" panose="020F0502020204030204" pitchFamily="34" charset="0"/>
              </a:rPr>
              <a:t>ento participación económica de mujeres unidas o casadas: </a:t>
            </a:r>
          </a:p>
          <a:p>
            <a:pPr algn="ctr"/>
            <a:r>
              <a:rPr lang="es-MX" sz="2000" dirty="0">
                <a:effectLst/>
                <a:ea typeface="Calibri" panose="020F0502020204030204" pitchFamily="34" charset="0"/>
              </a:rPr>
              <a:t>1991: 28% - 2011: 45%</a:t>
            </a:r>
            <a:endParaRPr lang="es-MX" sz="2000" dirty="0"/>
          </a:p>
        </p:txBody>
      </p:sp>
      <p:sp>
        <p:nvSpPr>
          <p:cNvPr id="5" name="Flecha: cheurón 4">
            <a:extLst>
              <a:ext uri="{FF2B5EF4-FFF2-40B4-BE49-F238E27FC236}">
                <a16:creationId xmlns:a16="http://schemas.microsoft.com/office/drawing/2014/main" id="{C19EF05F-DF9A-106B-A718-B950525FD9A9}"/>
              </a:ext>
            </a:extLst>
          </p:cNvPr>
          <p:cNvSpPr/>
          <p:nvPr/>
        </p:nvSpPr>
        <p:spPr>
          <a:xfrm>
            <a:off x="4560070" y="3743075"/>
            <a:ext cx="166977" cy="278294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6" name="Flecha: cheurón 5">
            <a:extLst>
              <a:ext uri="{FF2B5EF4-FFF2-40B4-BE49-F238E27FC236}">
                <a16:creationId xmlns:a16="http://schemas.microsoft.com/office/drawing/2014/main" id="{69DB0776-BC70-5C36-3969-DA1796DBAFB8}"/>
              </a:ext>
            </a:extLst>
          </p:cNvPr>
          <p:cNvSpPr/>
          <p:nvPr/>
        </p:nvSpPr>
        <p:spPr>
          <a:xfrm>
            <a:off x="4560070" y="5250842"/>
            <a:ext cx="166977" cy="278294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231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44B198-8202-1646-A91A-3BE940FFE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0" y="142643"/>
            <a:ext cx="9271221" cy="993911"/>
          </a:xfrm>
          <a:solidFill>
            <a:schemeClr val="bg1">
              <a:lumMod val="6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s-MX" sz="3600" dirty="0"/>
              <a:t>Inserción laboral femenina </a:t>
            </a:r>
            <a:br>
              <a:rPr lang="es-MX" sz="3200" dirty="0"/>
            </a:br>
            <a:r>
              <a:rPr lang="es-MX" sz="2800" dirty="0">
                <a:latin typeface="+mn-lt"/>
              </a:rPr>
              <a:t>Diferencias por estratos sociales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5B7E75-479D-0566-E57F-8B3390AF5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4686" y="1385304"/>
            <a:ext cx="5653376" cy="1071648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s-MX" sz="2400" dirty="0"/>
              <a:t>en pobreza (46%)</a:t>
            </a:r>
          </a:p>
          <a:p>
            <a:pPr algn="ctr"/>
            <a:r>
              <a:rPr lang="es-MX" sz="1800" dirty="0"/>
              <a:t>empleos informales mal remunerados y Menor escolaridad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CC3DB44-32D5-6D08-8B85-F743A046E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14686" y="2600653"/>
            <a:ext cx="5653377" cy="3617748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MX" sz="2400" dirty="0"/>
              <a:t> Frecuentes trayectorias ocupacionales femeninas discontinuas.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sz="2400" dirty="0"/>
              <a:t> Escaso cuestionamiento de las mujeres a la subordinación frente a sus esposos, considerados jefes y autoridad de la familia.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sz="2400" dirty="0"/>
              <a:t> Ellas tienen que pedir permiso para salir de casa o para trabajar.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sz="2400" dirty="0"/>
              <a:t> Sin embargo, las jóvenes con mejor escolaridad empiezan a cambiar.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D5C2109-9917-181E-1AF3-B02DA4D429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9252" y="1385303"/>
            <a:ext cx="5785899" cy="1071648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ctr"/>
            <a:r>
              <a:rPr lang="es-MX" sz="2400" dirty="0"/>
              <a:t>medios</a:t>
            </a:r>
          </a:p>
          <a:p>
            <a:pPr algn="ctr"/>
            <a:r>
              <a:rPr lang="es-MX" sz="1800" dirty="0"/>
              <a:t>Empleos asalariados mejor remunerados, Mayor escolaridad y </a:t>
            </a:r>
            <a:r>
              <a:rPr lang="es-ES" sz="1800" dirty="0">
                <a:effectLst/>
                <a:ea typeface="Times New Roman" panose="02020603050405020304" pitchFamily="18" charset="0"/>
              </a:rPr>
              <a:t>acceso a discursos igualitarios</a:t>
            </a:r>
            <a:endParaRPr lang="es-MX" sz="1800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AAC95B6-3DDC-7A2B-1745-139E79EFEE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2627963"/>
            <a:ext cx="5785899" cy="3590438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MX" sz="2400" dirty="0"/>
              <a:t> Esposos obstaculizan menos la incorporación de sus compañeras al mercado de trabajo. Aunque, presionan para que tengan empleos menos demandantes.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sz="2400" dirty="0"/>
              <a:t> Cambios en patrones de autoridad, ellas participan en las decisiones y cuestionan el papel de sus esposos como jefes exclusivos.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sz="2400" dirty="0"/>
              <a:t>No piden permiso para salir o para trabajar.</a:t>
            </a:r>
          </a:p>
        </p:txBody>
      </p:sp>
    </p:spTree>
    <p:extLst>
      <p:ext uri="{BB962C8B-B14F-4D97-AF65-F5344CB8AC3E}">
        <p14:creationId xmlns:p14="http://schemas.microsoft.com/office/powerpoint/2010/main" val="2728902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D8D5FA-91FA-822D-BAF9-B4605A395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713" y="890546"/>
            <a:ext cx="3200400" cy="3516463"/>
          </a:xfrm>
        </p:spPr>
        <p:txBody>
          <a:bodyPr>
            <a:normAutofit/>
          </a:bodyPr>
          <a:lstStyle/>
          <a:p>
            <a:r>
              <a:rPr lang="es-MX" dirty="0"/>
              <a:t>4. Obstáculos y resistencias que enfrentan las mujeres que se insertan en el mercado de trabajo</a:t>
            </a:r>
          </a:p>
        </p:txBody>
      </p:sp>
      <p:graphicFrame>
        <p:nvGraphicFramePr>
          <p:cNvPr id="6" name="Marcador de contenido 2">
            <a:extLst>
              <a:ext uri="{FF2B5EF4-FFF2-40B4-BE49-F238E27FC236}">
                <a16:creationId xmlns:a16="http://schemas.microsoft.com/office/drawing/2014/main" id="{57C02E55-22A9-BEDB-9C76-2492177905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2760794"/>
              </p:ext>
            </p:extLst>
          </p:nvPr>
        </p:nvGraphicFramePr>
        <p:xfrm>
          <a:off x="4967578" y="1071437"/>
          <a:ext cx="6577716" cy="4955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D4351ED-944F-6B59-A930-2B3E5B255C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4953662"/>
            <a:ext cx="3200400" cy="1351541"/>
          </a:xfrm>
        </p:spPr>
        <p:txBody>
          <a:bodyPr/>
          <a:lstStyle/>
          <a:p>
            <a:endParaRPr lang="es-MX" dirty="0"/>
          </a:p>
        </p:txBody>
      </p:sp>
      <p:pic>
        <p:nvPicPr>
          <p:cNvPr id="5" name="Gráfico 4" descr="Garabato de párrafo  contorno">
            <a:extLst>
              <a:ext uri="{FF2B5EF4-FFF2-40B4-BE49-F238E27FC236}">
                <a16:creationId xmlns:a16="http://schemas.microsoft.com/office/drawing/2014/main" id="{6D7FFE69-59C0-C5B2-C0EF-CAACF0F9C5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620002" y="6005042"/>
            <a:ext cx="914400" cy="914400"/>
          </a:xfrm>
          <a:prstGeom prst="rect">
            <a:avLst/>
          </a:prstGeom>
        </p:spPr>
      </p:pic>
      <p:pic>
        <p:nvPicPr>
          <p:cNvPr id="8" name="Gráfico 7" descr="Flecha: giro a la derecha contorno">
            <a:extLst>
              <a:ext uri="{FF2B5EF4-FFF2-40B4-BE49-F238E27FC236}">
                <a16:creationId xmlns:a16="http://schemas.microsoft.com/office/drawing/2014/main" id="{5E5731A5-6F81-A925-1D5D-3DEAA36F8BD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677648" y="1550504"/>
            <a:ext cx="856754" cy="856754"/>
          </a:xfrm>
          <a:prstGeom prst="rect">
            <a:avLst/>
          </a:prstGeom>
        </p:spPr>
      </p:pic>
      <p:pic>
        <p:nvPicPr>
          <p:cNvPr id="10" name="Gráfico 9" descr="Flecha: curva ligera con relleno sólido">
            <a:extLst>
              <a:ext uri="{FF2B5EF4-FFF2-40B4-BE49-F238E27FC236}">
                <a16:creationId xmlns:a16="http://schemas.microsoft.com/office/drawing/2014/main" id="{22F88282-CB3F-092D-09BF-D601C566AF8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090158" y="4562061"/>
            <a:ext cx="61092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970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4346BCD-4233-1236-5B80-0ABF0042E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980" y="1556468"/>
            <a:ext cx="3084844" cy="3745064"/>
          </a:xfrm>
        </p:spPr>
        <p:txBody>
          <a:bodyPr anchor="ctr">
            <a:normAutofit/>
          </a:bodyPr>
          <a:lstStyle/>
          <a:p>
            <a:r>
              <a:rPr lang="es-MX" sz="3600" dirty="0">
                <a:solidFill>
                  <a:srgbClr val="FFFFFF"/>
                </a:solidFill>
              </a:rPr>
              <a:t>Mecanismos de control de los hombres sobre las mujeres en la vida familiar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DEBEE0-E481-AB74-8EA3-3126E5196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5" y="605896"/>
            <a:ext cx="6771473" cy="5646208"/>
          </a:xfrm>
          <a:solidFill>
            <a:schemeClr val="bg1">
              <a:lumMod val="65000"/>
            </a:schemeClr>
          </a:solidFill>
        </p:spPr>
        <p:txBody>
          <a:bodyPr anchor="ctr">
            <a:normAutofit/>
          </a:bodyPr>
          <a:lstStyle/>
          <a:p>
            <a:endParaRPr lang="es-MX" dirty="0"/>
          </a:p>
          <a:p>
            <a:pPr>
              <a:buFont typeface="Wingdings" panose="05000000000000000000" pitchFamily="2" charset="2"/>
              <a:buChar char="Ø"/>
            </a:pPr>
            <a:r>
              <a:rPr lang="es-MX" sz="2400" dirty="0"/>
              <a:t>La </a:t>
            </a:r>
            <a:r>
              <a:rPr lang="es-MX" sz="2400" b="1" dirty="0"/>
              <a:t>segregación</a:t>
            </a:r>
            <a:r>
              <a:rPr lang="es-MX" sz="2400" dirty="0"/>
              <a:t> de las mujeres en la esfera </a:t>
            </a:r>
            <a:r>
              <a:rPr lang="es-MX" sz="2400" b="1" dirty="0"/>
              <a:t>doméstica</a:t>
            </a:r>
            <a:r>
              <a:rPr lang="es-MX" sz="2400" dirty="0"/>
              <a:t>: excluyendo a las mujeres socialmente de las posibilidades para su desarrollo personal, escolar y laboral.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2400" b="1" dirty="0"/>
              <a:t> Control </a:t>
            </a:r>
            <a:r>
              <a:rPr lang="es-MX" sz="2400" dirty="0"/>
              <a:t>sobre la </a:t>
            </a:r>
            <a:r>
              <a:rPr lang="es-MX" sz="2400" b="1" dirty="0"/>
              <a:t>movilidad </a:t>
            </a:r>
            <a:r>
              <a:rPr lang="es-MX" sz="2400" dirty="0"/>
              <a:t>de las mujeres: para dificultar o impedir su incorporación a cualquier ocupación remunerada.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2400" b="1" dirty="0"/>
              <a:t> Control </a:t>
            </a:r>
            <a:r>
              <a:rPr lang="es-MX" sz="2400" dirty="0"/>
              <a:t>masculino sobre los </a:t>
            </a:r>
            <a:r>
              <a:rPr lang="es-MX" sz="2400" b="1" dirty="0"/>
              <a:t>recursos económicos</a:t>
            </a:r>
            <a:r>
              <a:rPr lang="es-MX" sz="2400" dirty="0"/>
              <a:t>: para fomentar la dependencia, subordinación y sometimiento de las mujeres hacia sus esposos.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2400" dirty="0"/>
              <a:t> La </a:t>
            </a:r>
            <a:r>
              <a:rPr lang="es-MX" sz="2400" b="1" dirty="0"/>
              <a:t>violencia física</a:t>
            </a:r>
            <a:r>
              <a:rPr lang="es-MX" sz="2400" dirty="0"/>
              <a:t>: último recurso utilizado por los varones para restablecer el orden de género (incluido el feminicidio).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2206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C86FA9-9E04-C9F7-F72B-9C5979FD2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101" y="747421"/>
            <a:ext cx="3411110" cy="256032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s-MX" dirty="0"/>
              <a:t>La violencia masculina contra las mujeres</a:t>
            </a:r>
            <a:br>
              <a:rPr lang="es-MX" dirty="0"/>
            </a:br>
            <a:endParaRPr lang="es-MX" sz="2000" dirty="0"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41B9DB-CEC0-6EE1-C547-A9CDA5027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146" y="326003"/>
            <a:ext cx="7402664" cy="6186115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endParaRPr lang="es-MX" sz="2400" dirty="0"/>
          </a:p>
          <a:p>
            <a:r>
              <a:rPr lang="es-MX" sz="2400" b="1" dirty="0"/>
              <a:t>Mecanismo de dominación </a:t>
            </a:r>
            <a:r>
              <a:rPr lang="es-MX" sz="2400" dirty="0"/>
              <a:t>para mantener autoridad masculina en los hogares cuando los controles ideológicos se han debilitado.</a:t>
            </a:r>
          </a:p>
          <a:p>
            <a:r>
              <a:rPr lang="es-MX" sz="2400" dirty="0"/>
              <a:t>La subordinación femenina ante los varones es una construcción social y cultural compartida por hombres y mujeres. </a:t>
            </a:r>
          </a:p>
          <a:p>
            <a:r>
              <a:rPr lang="es-MX" sz="2400" dirty="0"/>
              <a:t>El maltrato cotidiano doméstico es considerado normal por los hombres y las mujeres.</a:t>
            </a:r>
          </a:p>
          <a:p>
            <a:r>
              <a:rPr lang="es-MX" sz="2400" dirty="0"/>
              <a:t>Se detona ante sentimientos de inseguridad y frustración de los hombres al sentir amenazada su autoridad en el hogar.</a:t>
            </a:r>
          </a:p>
          <a:p>
            <a:r>
              <a:rPr lang="es-MX" sz="2400" dirty="0"/>
              <a:t>Prevalencia de la impunidad ante la violencia masculina en el ámbito familiar. Se considera una forma natural de ejercicio de la autoridad masculina en la vida doméstica.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649E119F-FCE4-D3B1-49C1-9F13D0C117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41190" y="3180522"/>
            <a:ext cx="3631095" cy="1884459"/>
          </a:xfrm>
        </p:spPr>
        <p:txBody>
          <a:bodyPr>
            <a:normAutofit/>
          </a:bodyPr>
          <a:lstStyle/>
          <a:p>
            <a:r>
              <a:rPr lang="es-MX" sz="2400" dirty="0"/>
              <a:t>P</a:t>
            </a:r>
            <a:r>
              <a:rPr lang="es-MX" sz="2400" dirty="0">
                <a:latin typeface="+mn-lt"/>
              </a:rPr>
              <a:t>revalencia </a:t>
            </a:r>
            <a:r>
              <a:rPr lang="es-MX" sz="2400" dirty="0">
                <a:effectLst/>
                <a:latin typeface="+mn-lt"/>
                <a:ea typeface="Calibri" panose="020F0502020204030204" pitchFamily="34" charset="0"/>
              </a:rPr>
              <a:t>43.9% entre las mujeres unidas o casadas</a:t>
            </a:r>
          </a:p>
          <a:p>
            <a:r>
              <a:rPr lang="es-MX" sz="2000" dirty="0">
                <a:effectLst/>
                <a:ea typeface="Calibri" panose="020F0502020204030204" pitchFamily="34" charset="0"/>
              </a:rPr>
              <a:t>(Encuesta Nacional sobre la Dinámica de las Relaciones en los Hogares ENDIREH, 2016)</a:t>
            </a:r>
          </a:p>
          <a:p>
            <a:endParaRPr lang="es-MX" sz="2000" dirty="0"/>
          </a:p>
          <a:p>
            <a:endParaRPr lang="es-MX" sz="2000" dirty="0"/>
          </a:p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41791771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Verde 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632</TotalTime>
  <Words>1633</Words>
  <Application>Microsoft Office PowerPoint</Application>
  <PresentationFormat>Panorámica</PresentationFormat>
  <Paragraphs>108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Times New Roman</vt:lpstr>
      <vt:lpstr>Wingdings</vt:lpstr>
      <vt:lpstr>Retrospección</vt:lpstr>
      <vt:lpstr>Avances y resistencias de los hombres mexicanos respecto a la equidad de género</vt:lpstr>
      <vt:lpstr>Apartados de la ponencia</vt:lpstr>
      <vt:lpstr>1. Introducción. La economía y la sociedad mexicana se han transformado aceleradamente en las últimas décadas</vt:lpstr>
      <vt:lpstr>2. Incremento del empleo femenino (formal e informal) durante las últimas décadas</vt:lpstr>
      <vt:lpstr>3. Repercusiones en la vida familiar de la expansión del trabajo remunerado femenino</vt:lpstr>
      <vt:lpstr>Inserción laboral femenina  Diferencias por estratos sociales</vt:lpstr>
      <vt:lpstr>4. Obstáculos y resistencias que enfrentan las mujeres que se insertan en el mercado de trabajo</vt:lpstr>
      <vt:lpstr>Mecanismos de control de los hombres sobre las mujeres en la vida familiar</vt:lpstr>
      <vt:lpstr>La violencia masculina contra las mujeres </vt:lpstr>
      <vt:lpstr>  Violencia masculina contra las mujeres Diferencias por estratos sociales Encuesta Nacional sobre Violencia conta las Mujeres (ENVIM) 2003 y ENDIREH, 2016</vt:lpstr>
      <vt:lpstr>Factores relacionados al riesgo de vivir situaciones de tensión, conflicto y violencia física en los hogares (ENDIREH, 2016)</vt:lpstr>
      <vt:lpstr>Tipos de trabajo remunerado femenino y niveles de violencia masculina (Rodríguez, 2014 con datos de ENDIREH, 2012)</vt:lpstr>
      <vt:lpstr>5. Conclusiones</vt:lpstr>
      <vt:lpstr>5. Conclusiones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Reflexiones en torno a la violencia masculina contra las mujeres que trabajan de manera remunerada en México</dc:title>
  <dc:creator>Olga Lorena Rojas Martinez</dc:creator>
  <cp:lastModifiedBy>Olga Lorena Rojas Martinez</cp:lastModifiedBy>
  <cp:revision>205</cp:revision>
  <dcterms:created xsi:type="dcterms:W3CDTF">2022-10-19T22:42:44Z</dcterms:created>
  <dcterms:modified xsi:type="dcterms:W3CDTF">2024-01-16T02:55:31Z</dcterms:modified>
</cp:coreProperties>
</file>