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4"/>
  </p:notesMasterIdLst>
  <p:sldIdLst>
    <p:sldId id="256" r:id="rId2"/>
    <p:sldId id="257" r:id="rId3"/>
    <p:sldId id="294" r:id="rId4"/>
    <p:sldId id="303" r:id="rId5"/>
    <p:sldId id="304" r:id="rId6"/>
    <p:sldId id="296" r:id="rId7"/>
    <p:sldId id="298" r:id="rId8"/>
    <p:sldId id="299" r:id="rId9"/>
    <p:sldId id="300" r:id="rId10"/>
    <p:sldId id="258" r:id="rId11"/>
    <p:sldId id="259" r:id="rId12"/>
    <p:sldId id="261" r:id="rId13"/>
    <p:sldId id="305" r:id="rId14"/>
    <p:sldId id="260" r:id="rId15"/>
    <p:sldId id="301" r:id="rId16"/>
    <p:sldId id="262" r:id="rId17"/>
    <p:sldId id="302" r:id="rId18"/>
    <p:sldId id="263" r:id="rId19"/>
    <p:sldId id="306" r:id="rId20"/>
    <p:sldId id="307" r:id="rId21"/>
    <p:sldId id="308" r:id="rId22"/>
    <p:sldId id="267" r:id="rId23"/>
  </p:sldIdLst>
  <p:sldSz cx="9144000" cy="5143500" type="screen16x9"/>
  <p:notesSz cx="6858000" cy="9144000"/>
  <p:embeddedFontLst>
    <p:embeddedFont>
      <p:font typeface="Albert Sans" panose="020B0604020202020204" charset="0"/>
      <p:regular r:id="rId25"/>
      <p:bold r:id="rId26"/>
      <p:italic r:id="rId27"/>
      <p:boldItalic r:id="rId28"/>
    </p:embeddedFont>
    <p:embeddedFont>
      <p:font typeface="Anaheim" panose="020B0604020202020204" charset="0"/>
      <p:regular r:id="rId29"/>
    </p:embeddedFont>
    <p:embeddedFont>
      <p:font typeface="Bebas Neue" panose="020B0606020202050201" pitchFamily="34" charset="0"/>
      <p:regular r:id="rId30"/>
    </p:embeddedFont>
    <p:embeddedFont>
      <p:font typeface="Epilogue" panose="020B0604020202020204" charset="0"/>
      <p:regular r:id="rId31"/>
      <p:bold r:id="rId32"/>
      <p:italic r:id="rId33"/>
      <p:boldItalic r:id="rId34"/>
    </p:embeddedFont>
    <p:embeddedFont>
      <p:font typeface="Golos Text"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2BBE97-EF26-4C26-ACD2-ED17C9F0DDC6}">
  <a:tblStyle styleId="{FC2BBE97-EF26-4C26-ACD2-ED17C9F0DD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84100" autoAdjust="0"/>
  </p:normalViewPr>
  <p:slideViewPr>
    <p:cSldViewPr snapToGrid="0">
      <p:cViewPr varScale="1">
        <p:scale>
          <a:sx n="49" d="100"/>
          <a:sy n="49" d="100"/>
        </p:scale>
        <p:origin x="24" y="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807020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a7fc65ecbe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a7fc65ecbe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38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a7fc65ecbe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a7fc65ecbe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a8d4be75a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a8d4be75a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172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a877bfc73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a877bfc73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664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a877bfc73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a877bfc73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613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a8d4be75ac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a8d4be75ac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4112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a8d4be75ac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a8d4be75ac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2170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a8d4be75ac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a8d4be75ac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557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a8d4be75ac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a8d4be75ac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0827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8d4be75ac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a8d4be75ac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869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8d4be75ac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a8d4be75ac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257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7fc65ecbe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7fc65ecbe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687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8d4be75ac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a8d4be75ac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375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a877bfc731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a877bfc73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85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7fc65ecbe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7fc65ecbe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90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7fc65ecbe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7fc65ecbe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970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7fc65ecbe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7fc65ecbe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6292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7fc65ecbe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7fc65ecbe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675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7fc65ecbe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7fc65ecbe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59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7fc65ecbe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7fc65ecbe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562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a7fc65ecbe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a7fc65ecbe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13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19000"/>
          </a:blip>
          <a:srcRect b="15569"/>
          <a:stretch/>
        </p:blipFill>
        <p:spPr>
          <a:xfrm>
            <a:off x="0" y="0"/>
            <a:ext cx="9143999" cy="5143501"/>
          </a:xfrm>
          <a:prstGeom prst="rect">
            <a:avLst/>
          </a:prstGeom>
          <a:noFill/>
          <a:ln>
            <a:noFill/>
          </a:ln>
        </p:spPr>
      </p:pic>
      <p:sp>
        <p:nvSpPr>
          <p:cNvPr id="10" name="Google Shape;10;p2"/>
          <p:cNvSpPr txBox="1">
            <a:spLocks noGrp="1"/>
          </p:cNvSpPr>
          <p:nvPr>
            <p:ph type="ctrTitle"/>
          </p:nvPr>
        </p:nvSpPr>
        <p:spPr>
          <a:xfrm>
            <a:off x="2122950" y="1433100"/>
            <a:ext cx="4898100" cy="18396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122950" y="3275700"/>
            <a:ext cx="4898100" cy="4347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53"/>
        <p:cNvGrpSpPr/>
        <p:nvPr/>
      </p:nvGrpSpPr>
      <p:grpSpPr>
        <a:xfrm>
          <a:off x="0" y="0"/>
          <a:ext cx="0" cy="0"/>
          <a:chOff x="0" y="0"/>
          <a:chExt cx="0" cy="0"/>
        </a:xfrm>
      </p:grpSpPr>
      <p:pic>
        <p:nvPicPr>
          <p:cNvPr id="54" name="Google Shape;54;p11"/>
          <p:cNvPicPr preferRelativeResize="0"/>
          <p:nvPr/>
        </p:nvPicPr>
        <p:blipFill rotWithShape="1">
          <a:blip r:embed="rId2">
            <a:alphaModFix amt="19000"/>
          </a:blip>
          <a:srcRect b="15569"/>
          <a:stretch/>
        </p:blipFill>
        <p:spPr>
          <a:xfrm>
            <a:off x="0" y="0"/>
            <a:ext cx="9143999" cy="5143501"/>
          </a:xfrm>
          <a:prstGeom prst="rect">
            <a:avLst/>
          </a:prstGeom>
          <a:noFill/>
          <a:ln>
            <a:noFill/>
          </a:ln>
        </p:spPr>
      </p:pic>
      <p:sp>
        <p:nvSpPr>
          <p:cNvPr id="55" name="Google Shape;55;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6" name="Google Shape;56;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57" name="Google Shape;57;p11"/>
          <p:cNvPicPr preferRelativeResize="0"/>
          <p:nvPr/>
        </p:nvPicPr>
        <p:blipFill>
          <a:blip r:embed="rId3">
            <a:alphaModFix/>
          </a:blip>
          <a:stretch>
            <a:fillRect/>
          </a:stretch>
        </p:blipFill>
        <p:spPr>
          <a:xfrm>
            <a:off x="6680442" y="-882675"/>
            <a:ext cx="2225702" cy="2225699"/>
          </a:xfrm>
          <a:prstGeom prst="rect">
            <a:avLst/>
          </a:prstGeom>
          <a:noFill/>
          <a:ln>
            <a:noFill/>
          </a:ln>
        </p:spPr>
      </p:pic>
      <p:sp>
        <p:nvSpPr>
          <p:cNvPr id="58" name="Google Shape;58;p11"/>
          <p:cNvSpPr/>
          <p:nvPr/>
        </p:nvSpPr>
        <p:spPr>
          <a:xfrm>
            <a:off x="6957350" y="-605775"/>
            <a:ext cx="1671900" cy="16719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59" name="Google Shape;59;p11"/>
          <p:cNvPicPr preferRelativeResize="0"/>
          <p:nvPr/>
        </p:nvPicPr>
        <p:blipFill>
          <a:blip r:embed="rId4">
            <a:alphaModFix/>
          </a:blip>
          <a:stretch>
            <a:fillRect/>
          </a:stretch>
        </p:blipFill>
        <p:spPr>
          <a:xfrm>
            <a:off x="7974355" y="656607"/>
            <a:ext cx="1322045" cy="1322042"/>
          </a:xfrm>
          <a:prstGeom prst="rect">
            <a:avLst/>
          </a:prstGeom>
          <a:noFill/>
          <a:ln>
            <a:noFill/>
          </a:ln>
        </p:spPr>
      </p:pic>
      <p:sp>
        <p:nvSpPr>
          <p:cNvPr id="60" name="Google Shape;60;p11"/>
          <p:cNvSpPr/>
          <p:nvPr/>
        </p:nvSpPr>
        <p:spPr>
          <a:xfrm>
            <a:off x="8428900" y="1606350"/>
            <a:ext cx="372300" cy="3723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61" name="Google Shape;61;p11"/>
          <p:cNvSpPr/>
          <p:nvPr/>
        </p:nvSpPr>
        <p:spPr>
          <a:xfrm>
            <a:off x="6058799" y="858225"/>
            <a:ext cx="207900" cy="207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lt1"/>
        </a:solidFill>
        <a:effectLst/>
      </p:bgPr>
    </p:bg>
    <p:spTree>
      <p:nvGrpSpPr>
        <p:cNvPr id="1" name="Shape 63"/>
        <p:cNvGrpSpPr/>
        <p:nvPr/>
      </p:nvGrpSpPr>
      <p:grpSpPr>
        <a:xfrm>
          <a:off x="0" y="0"/>
          <a:ext cx="0" cy="0"/>
          <a:chOff x="0" y="0"/>
          <a:chExt cx="0" cy="0"/>
        </a:xfrm>
      </p:grpSpPr>
      <p:pic>
        <p:nvPicPr>
          <p:cNvPr id="64" name="Google Shape;64;p13"/>
          <p:cNvPicPr preferRelativeResize="0"/>
          <p:nvPr/>
        </p:nvPicPr>
        <p:blipFill rotWithShape="1">
          <a:blip r:embed="rId2">
            <a:alphaModFix amt="19000"/>
          </a:blip>
          <a:srcRect t="7784" b="7784"/>
          <a:stretch/>
        </p:blipFill>
        <p:spPr>
          <a:xfrm rot="10800000">
            <a:off x="0" y="0"/>
            <a:ext cx="9143999" cy="5143501"/>
          </a:xfrm>
          <a:prstGeom prst="rect">
            <a:avLst/>
          </a:prstGeom>
          <a:noFill/>
          <a:ln>
            <a:noFill/>
          </a:ln>
        </p:spPr>
      </p:pic>
      <p:pic>
        <p:nvPicPr>
          <p:cNvPr id="65" name="Google Shape;65;p13"/>
          <p:cNvPicPr preferRelativeResize="0"/>
          <p:nvPr/>
        </p:nvPicPr>
        <p:blipFill>
          <a:blip r:embed="rId3">
            <a:alphaModFix/>
          </a:blip>
          <a:stretch>
            <a:fillRect/>
          </a:stretch>
        </p:blipFill>
        <p:spPr>
          <a:xfrm rot="-5400000" flipH="1">
            <a:off x="8221175" y="-585813"/>
            <a:ext cx="1102675" cy="1657375"/>
          </a:xfrm>
          <a:prstGeom prst="rect">
            <a:avLst/>
          </a:prstGeom>
          <a:noFill/>
          <a:ln>
            <a:noFill/>
          </a:ln>
        </p:spPr>
      </p:pic>
      <p:sp>
        <p:nvSpPr>
          <p:cNvPr id="66" name="Google Shape;66;p13"/>
          <p:cNvSpPr/>
          <p:nvPr/>
        </p:nvSpPr>
        <p:spPr>
          <a:xfrm>
            <a:off x="8429000" y="535000"/>
            <a:ext cx="372300" cy="3723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67" name="Google Shape;67;p13"/>
          <p:cNvSpPr txBox="1">
            <a:spLocks noGrp="1"/>
          </p:cNvSpPr>
          <p:nvPr>
            <p:ph type="title"/>
          </p:nvPr>
        </p:nvSpPr>
        <p:spPr>
          <a:xfrm>
            <a:off x="715100" y="535000"/>
            <a:ext cx="7713900" cy="640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2pPr>
            <a:lvl3pPr lvl="2"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3pPr>
            <a:lvl4pPr lvl="3"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4pPr>
            <a:lvl5pPr lvl="4"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5pPr>
            <a:lvl6pPr lvl="5"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6pPr>
            <a:lvl7pPr lvl="6"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7pPr>
            <a:lvl8pPr lvl="7"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8pPr>
            <a:lvl9pPr lvl="8"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1_1">
    <p:bg>
      <p:bgPr>
        <a:solidFill>
          <a:schemeClr val="lt1"/>
        </a:solidFill>
        <a:effectLst/>
      </p:bgPr>
    </p:bg>
    <p:spTree>
      <p:nvGrpSpPr>
        <p:cNvPr id="1" name="Shape 68"/>
        <p:cNvGrpSpPr/>
        <p:nvPr/>
      </p:nvGrpSpPr>
      <p:grpSpPr>
        <a:xfrm>
          <a:off x="0" y="0"/>
          <a:ext cx="0" cy="0"/>
          <a:chOff x="0" y="0"/>
          <a:chExt cx="0" cy="0"/>
        </a:xfrm>
      </p:grpSpPr>
      <p:pic>
        <p:nvPicPr>
          <p:cNvPr id="69" name="Google Shape;69;p14"/>
          <p:cNvPicPr preferRelativeResize="0"/>
          <p:nvPr/>
        </p:nvPicPr>
        <p:blipFill rotWithShape="1">
          <a:blip r:embed="rId2">
            <a:alphaModFix amt="19000"/>
          </a:blip>
          <a:srcRect b="15569"/>
          <a:stretch/>
        </p:blipFill>
        <p:spPr>
          <a:xfrm rot="10800000">
            <a:off x="0" y="0"/>
            <a:ext cx="9143999" cy="5143501"/>
          </a:xfrm>
          <a:prstGeom prst="rect">
            <a:avLst/>
          </a:prstGeom>
          <a:noFill/>
          <a:ln>
            <a:noFill/>
          </a:ln>
        </p:spPr>
      </p:pic>
      <p:sp>
        <p:nvSpPr>
          <p:cNvPr id="70" name="Google Shape;70;p14"/>
          <p:cNvSpPr txBox="1">
            <a:spLocks noGrp="1"/>
          </p:cNvSpPr>
          <p:nvPr>
            <p:ph type="title"/>
          </p:nvPr>
        </p:nvSpPr>
        <p:spPr>
          <a:xfrm>
            <a:off x="715100" y="535000"/>
            <a:ext cx="7713900" cy="640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2pPr>
            <a:lvl3pPr lvl="2"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3pPr>
            <a:lvl4pPr lvl="3"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4pPr>
            <a:lvl5pPr lvl="4"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5pPr>
            <a:lvl6pPr lvl="5"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6pPr>
            <a:lvl7pPr lvl="6"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7pPr>
            <a:lvl8pPr lvl="7"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8pPr>
            <a:lvl9pPr lvl="8"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9pPr>
          </a:lstStyle>
          <a:p>
            <a:endParaRPr/>
          </a:p>
        </p:txBody>
      </p:sp>
      <p:pic>
        <p:nvPicPr>
          <p:cNvPr id="71" name="Google Shape;71;p14"/>
          <p:cNvPicPr preferRelativeResize="0"/>
          <p:nvPr/>
        </p:nvPicPr>
        <p:blipFill>
          <a:blip r:embed="rId3">
            <a:alphaModFix/>
          </a:blip>
          <a:stretch>
            <a:fillRect/>
          </a:stretch>
        </p:blipFill>
        <p:spPr>
          <a:xfrm rot="5400000">
            <a:off x="8396438" y="3815526"/>
            <a:ext cx="1347026" cy="2698175"/>
          </a:xfrm>
          <a:prstGeom prst="rect">
            <a:avLst/>
          </a:prstGeom>
          <a:noFill/>
          <a:ln>
            <a:noFill/>
          </a:ln>
        </p:spPr>
      </p:pic>
      <p:sp>
        <p:nvSpPr>
          <p:cNvPr id="72" name="Google Shape;72;p14"/>
          <p:cNvSpPr/>
          <p:nvPr/>
        </p:nvSpPr>
        <p:spPr>
          <a:xfrm rot="-5400000">
            <a:off x="8652350" y="3912875"/>
            <a:ext cx="835200" cy="8352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1_1_1">
    <p:bg>
      <p:bgPr>
        <a:solidFill>
          <a:schemeClr val="lt1"/>
        </a:solidFill>
        <a:effectLst/>
      </p:bgPr>
    </p:bg>
    <p:spTree>
      <p:nvGrpSpPr>
        <p:cNvPr id="1" name="Shape 73"/>
        <p:cNvGrpSpPr/>
        <p:nvPr/>
      </p:nvGrpSpPr>
      <p:grpSpPr>
        <a:xfrm>
          <a:off x="0" y="0"/>
          <a:ext cx="0" cy="0"/>
          <a:chOff x="0" y="0"/>
          <a:chExt cx="0" cy="0"/>
        </a:xfrm>
      </p:grpSpPr>
      <p:pic>
        <p:nvPicPr>
          <p:cNvPr id="74" name="Google Shape;74;p15"/>
          <p:cNvPicPr preferRelativeResize="0"/>
          <p:nvPr/>
        </p:nvPicPr>
        <p:blipFill rotWithShape="1">
          <a:blip r:embed="rId2">
            <a:alphaModFix amt="19000"/>
          </a:blip>
          <a:srcRect t="15569"/>
          <a:stretch/>
        </p:blipFill>
        <p:spPr>
          <a:xfrm rot="10800000">
            <a:off x="0" y="0"/>
            <a:ext cx="9143999" cy="5143501"/>
          </a:xfrm>
          <a:prstGeom prst="rect">
            <a:avLst/>
          </a:prstGeom>
          <a:noFill/>
          <a:ln>
            <a:noFill/>
          </a:ln>
        </p:spPr>
      </p:pic>
      <p:sp>
        <p:nvSpPr>
          <p:cNvPr id="75" name="Google Shape;75;p15"/>
          <p:cNvSpPr txBox="1">
            <a:spLocks noGrp="1"/>
          </p:cNvSpPr>
          <p:nvPr>
            <p:ph type="title"/>
          </p:nvPr>
        </p:nvSpPr>
        <p:spPr>
          <a:xfrm>
            <a:off x="715100" y="535000"/>
            <a:ext cx="7713900" cy="640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2pPr>
            <a:lvl3pPr lvl="2"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3pPr>
            <a:lvl4pPr lvl="3"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4pPr>
            <a:lvl5pPr lvl="4"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5pPr>
            <a:lvl6pPr lvl="5"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6pPr>
            <a:lvl7pPr lvl="6"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7pPr>
            <a:lvl8pPr lvl="7"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8pPr>
            <a:lvl9pPr lvl="8"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9pPr>
          </a:lstStyle>
          <a:p>
            <a:endParaRPr/>
          </a:p>
        </p:txBody>
      </p:sp>
      <p:sp>
        <p:nvSpPr>
          <p:cNvPr id="76" name="Google Shape;76;p15"/>
          <p:cNvSpPr/>
          <p:nvPr/>
        </p:nvSpPr>
        <p:spPr>
          <a:xfrm>
            <a:off x="8663375" y="4521796"/>
            <a:ext cx="173400" cy="173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82"/>
        <p:cNvGrpSpPr/>
        <p:nvPr/>
      </p:nvGrpSpPr>
      <p:grpSpPr>
        <a:xfrm>
          <a:off x="0" y="0"/>
          <a:ext cx="0" cy="0"/>
          <a:chOff x="0" y="0"/>
          <a:chExt cx="0" cy="0"/>
        </a:xfrm>
      </p:grpSpPr>
      <p:pic>
        <p:nvPicPr>
          <p:cNvPr id="83" name="Google Shape;83;p17"/>
          <p:cNvPicPr preferRelativeResize="0"/>
          <p:nvPr/>
        </p:nvPicPr>
        <p:blipFill rotWithShape="1">
          <a:blip r:embed="rId2">
            <a:alphaModFix amt="19000"/>
          </a:blip>
          <a:srcRect b="15569"/>
          <a:stretch/>
        </p:blipFill>
        <p:spPr>
          <a:xfrm>
            <a:off x="0" y="0"/>
            <a:ext cx="9143999" cy="5143501"/>
          </a:xfrm>
          <a:prstGeom prst="rect">
            <a:avLst/>
          </a:prstGeom>
          <a:noFill/>
          <a:ln>
            <a:noFill/>
          </a:ln>
        </p:spPr>
      </p:pic>
      <p:pic>
        <p:nvPicPr>
          <p:cNvPr id="84" name="Google Shape;84;p17"/>
          <p:cNvPicPr preferRelativeResize="0"/>
          <p:nvPr/>
        </p:nvPicPr>
        <p:blipFill>
          <a:blip r:embed="rId3">
            <a:alphaModFix/>
          </a:blip>
          <a:stretch>
            <a:fillRect/>
          </a:stretch>
        </p:blipFill>
        <p:spPr>
          <a:xfrm rot="10800000">
            <a:off x="-659593" y="3766748"/>
            <a:ext cx="2749374" cy="1376760"/>
          </a:xfrm>
          <a:prstGeom prst="rect">
            <a:avLst/>
          </a:prstGeom>
          <a:noFill/>
          <a:ln>
            <a:noFill/>
          </a:ln>
        </p:spPr>
      </p:pic>
      <p:pic>
        <p:nvPicPr>
          <p:cNvPr id="85" name="Google Shape;85;p17"/>
          <p:cNvPicPr preferRelativeResize="0"/>
          <p:nvPr/>
        </p:nvPicPr>
        <p:blipFill>
          <a:blip r:embed="rId4">
            <a:alphaModFix/>
          </a:blip>
          <a:stretch>
            <a:fillRect/>
          </a:stretch>
        </p:blipFill>
        <p:spPr>
          <a:xfrm>
            <a:off x="1136490" y="3577933"/>
            <a:ext cx="903383" cy="903392"/>
          </a:xfrm>
          <a:prstGeom prst="rect">
            <a:avLst/>
          </a:prstGeom>
          <a:noFill/>
          <a:ln>
            <a:noFill/>
          </a:ln>
        </p:spPr>
      </p:pic>
      <p:sp>
        <p:nvSpPr>
          <p:cNvPr id="86" name="Google Shape;86;p17"/>
          <p:cNvSpPr/>
          <p:nvPr/>
        </p:nvSpPr>
        <p:spPr>
          <a:xfrm>
            <a:off x="8086900" y="852100"/>
            <a:ext cx="543600" cy="5436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87" name="Google Shape;87;p17"/>
          <p:cNvSpPr/>
          <p:nvPr/>
        </p:nvSpPr>
        <p:spPr>
          <a:xfrm>
            <a:off x="7497699" y="431050"/>
            <a:ext cx="207900" cy="207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lt1"/>
        </a:solidFill>
        <a:effectLst/>
      </p:bgPr>
    </p:bg>
    <p:spTree>
      <p:nvGrpSpPr>
        <p:cNvPr id="1" name="Shape 88"/>
        <p:cNvGrpSpPr/>
        <p:nvPr/>
      </p:nvGrpSpPr>
      <p:grpSpPr>
        <a:xfrm>
          <a:off x="0" y="0"/>
          <a:ext cx="0" cy="0"/>
          <a:chOff x="0" y="0"/>
          <a:chExt cx="0" cy="0"/>
        </a:xfrm>
      </p:grpSpPr>
      <p:pic>
        <p:nvPicPr>
          <p:cNvPr id="89" name="Google Shape;89;p18"/>
          <p:cNvPicPr preferRelativeResize="0"/>
          <p:nvPr/>
        </p:nvPicPr>
        <p:blipFill rotWithShape="1">
          <a:blip r:embed="rId2">
            <a:alphaModFix amt="19000"/>
          </a:blip>
          <a:srcRect b="15569"/>
          <a:stretch/>
        </p:blipFill>
        <p:spPr>
          <a:xfrm>
            <a:off x="0" y="0"/>
            <a:ext cx="9143999" cy="5143501"/>
          </a:xfrm>
          <a:prstGeom prst="rect">
            <a:avLst/>
          </a:prstGeom>
          <a:noFill/>
          <a:ln>
            <a:noFill/>
          </a:ln>
        </p:spPr>
      </p:pic>
      <p:pic>
        <p:nvPicPr>
          <p:cNvPr id="90" name="Google Shape;90;p18"/>
          <p:cNvPicPr preferRelativeResize="0"/>
          <p:nvPr/>
        </p:nvPicPr>
        <p:blipFill>
          <a:blip r:embed="rId3">
            <a:alphaModFix/>
          </a:blip>
          <a:stretch>
            <a:fillRect/>
          </a:stretch>
        </p:blipFill>
        <p:spPr>
          <a:xfrm rot="5400000">
            <a:off x="15962" y="-621914"/>
            <a:ext cx="1248049" cy="2491876"/>
          </a:xfrm>
          <a:prstGeom prst="rect">
            <a:avLst/>
          </a:prstGeom>
          <a:noFill/>
          <a:ln>
            <a:noFill/>
          </a:ln>
        </p:spPr>
      </p:pic>
      <p:pic>
        <p:nvPicPr>
          <p:cNvPr id="91" name="Google Shape;91;p18"/>
          <p:cNvPicPr preferRelativeResize="0"/>
          <p:nvPr/>
        </p:nvPicPr>
        <p:blipFill>
          <a:blip r:embed="rId4">
            <a:alphaModFix/>
          </a:blip>
          <a:stretch>
            <a:fillRect/>
          </a:stretch>
        </p:blipFill>
        <p:spPr>
          <a:xfrm flipH="1">
            <a:off x="7570977" y="2779176"/>
            <a:ext cx="1573019" cy="2364324"/>
          </a:xfrm>
          <a:prstGeom prst="rect">
            <a:avLst/>
          </a:prstGeom>
          <a:noFill/>
          <a:ln>
            <a:noFill/>
          </a:ln>
        </p:spPr>
      </p:pic>
      <p:sp>
        <p:nvSpPr>
          <p:cNvPr id="92" name="Google Shape;92;p18"/>
          <p:cNvSpPr/>
          <p:nvPr/>
        </p:nvSpPr>
        <p:spPr>
          <a:xfrm>
            <a:off x="7537000" y="2779175"/>
            <a:ext cx="891900" cy="8919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93" name="Google Shape;93;p18"/>
          <p:cNvSpPr/>
          <p:nvPr/>
        </p:nvSpPr>
        <p:spPr>
          <a:xfrm>
            <a:off x="6143025" y="4132580"/>
            <a:ext cx="297600" cy="297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94" name="Google Shape;94;p18"/>
          <p:cNvSpPr/>
          <p:nvPr/>
        </p:nvSpPr>
        <p:spPr>
          <a:xfrm>
            <a:off x="863250" y="932575"/>
            <a:ext cx="568800" cy="568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95" name="Google Shape;95;p18"/>
          <p:cNvSpPr/>
          <p:nvPr/>
        </p:nvSpPr>
        <p:spPr>
          <a:xfrm>
            <a:off x="2407125" y="419950"/>
            <a:ext cx="187800" cy="187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mt="19000"/>
          </a:blip>
          <a:srcRect b="15569"/>
          <a:stretch/>
        </p:blipFill>
        <p:spPr>
          <a:xfrm>
            <a:off x="0" y="0"/>
            <a:ext cx="9143999" cy="5143501"/>
          </a:xfrm>
          <a:prstGeom prst="rect">
            <a:avLst/>
          </a:prstGeom>
          <a:noFill/>
          <a:ln>
            <a:noFill/>
          </a:ln>
        </p:spPr>
      </p:pic>
      <p:sp>
        <p:nvSpPr>
          <p:cNvPr id="14" name="Google Shape;14;p3"/>
          <p:cNvSpPr txBox="1">
            <a:spLocks noGrp="1"/>
          </p:cNvSpPr>
          <p:nvPr>
            <p:ph type="title"/>
          </p:nvPr>
        </p:nvSpPr>
        <p:spPr>
          <a:xfrm>
            <a:off x="720000" y="2179625"/>
            <a:ext cx="7704000" cy="8418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2996550" y="1337825"/>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rotWithShape="1">
          <a:blip r:embed="rId2">
            <a:alphaModFix amt="19000"/>
          </a:blip>
          <a:srcRect b="15569"/>
          <a:stretch/>
        </p:blipFill>
        <p:spPr>
          <a:xfrm rot="10800000">
            <a:off x="0" y="0"/>
            <a:ext cx="9143999" cy="5143501"/>
          </a:xfrm>
          <a:prstGeom prst="rect">
            <a:avLst/>
          </a:prstGeom>
          <a:noFill/>
          <a:ln>
            <a:noFill/>
          </a:ln>
        </p:spPr>
      </p:pic>
      <p:sp>
        <p:nvSpPr>
          <p:cNvPr id="19" name="Google Shape;19;p4"/>
          <p:cNvSpPr txBox="1">
            <a:spLocks noGrp="1"/>
          </p:cNvSpPr>
          <p:nvPr>
            <p:ph type="title"/>
          </p:nvPr>
        </p:nvSpPr>
        <p:spPr>
          <a:xfrm>
            <a:off x="715100" y="535000"/>
            <a:ext cx="4278600" cy="1101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2pPr>
            <a:lvl3pPr lvl="2"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3pPr>
            <a:lvl4pPr lvl="3"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4pPr>
            <a:lvl5pPr lvl="4"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5pPr>
            <a:lvl6pPr lvl="5"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6pPr>
            <a:lvl7pPr lvl="6"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7pPr>
            <a:lvl8pPr lvl="7"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8pPr>
            <a:lvl9pPr lvl="8"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9pPr>
          </a:lstStyle>
          <a:p>
            <a:endParaRPr/>
          </a:p>
        </p:txBody>
      </p:sp>
      <p:sp>
        <p:nvSpPr>
          <p:cNvPr id="20" name="Google Shape;20;p4"/>
          <p:cNvSpPr txBox="1">
            <a:spLocks noGrp="1"/>
          </p:cNvSpPr>
          <p:nvPr>
            <p:ph type="body" idx="1"/>
          </p:nvPr>
        </p:nvSpPr>
        <p:spPr>
          <a:xfrm>
            <a:off x="715100" y="1713100"/>
            <a:ext cx="4278600" cy="2895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Golos Text"/>
              <a:buChar char="●"/>
              <a:defRPr>
                <a:solidFill>
                  <a:schemeClr val="dk1"/>
                </a:solidFill>
                <a:latin typeface="Albert Sans"/>
                <a:ea typeface="Albert Sans"/>
                <a:cs typeface="Albert Sans"/>
                <a:sym typeface="Albert Sans"/>
              </a:defRPr>
            </a:lvl1pPr>
            <a:lvl2pPr marL="914400" lvl="1"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2pPr>
            <a:lvl3pPr marL="1371600" lvl="2"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3pPr>
            <a:lvl4pPr marL="1828800" lvl="3"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4pPr>
            <a:lvl5pPr marL="2286000" lvl="4"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5pPr>
            <a:lvl6pPr marL="2743200" lvl="5"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6pPr>
            <a:lvl7pPr marL="3200400" lvl="6"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7pPr>
            <a:lvl8pPr marL="3657600" lvl="7"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8pPr>
            <a:lvl9pPr marL="4114800" lvl="8" indent="-317500" rtl="0">
              <a:lnSpc>
                <a:spcPct val="115000"/>
              </a:lnSpc>
              <a:spcBef>
                <a:spcPts val="0"/>
              </a:spcBef>
              <a:spcAft>
                <a:spcPts val="0"/>
              </a:spcAft>
              <a:buClr>
                <a:schemeClr val="dk1"/>
              </a:buClr>
              <a:buSzPts val="1400"/>
              <a:buFont typeface="Golos Text"/>
              <a:buChar char="■"/>
              <a:defRPr>
                <a:solidFill>
                  <a:schemeClr val="dk1"/>
                </a:solidFill>
                <a:latin typeface="Golos Text"/>
                <a:ea typeface="Golos Text"/>
                <a:cs typeface="Golos Text"/>
                <a:sym typeface="Golos Tex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mt="19000"/>
          </a:blip>
          <a:srcRect b="15569"/>
          <a:stretch/>
        </p:blipFill>
        <p:spPr>
          <a:xfrm>
            <a:off x="0" y="0"/>
            <a:ext cx="9143999" cy="5143501"/>
          </a:xfrm>
          <a:prstGeom prst="rect">
            <a:avLst/>
          </a:prstGeom>
          <a:noFill/>
          <a:ln>
            <a:noFill/>
          </a:ln>
        </p:spPr>
      </p:pic>
      <p:sp>
        <p:nvSpPr>
          <p:cNvPr id="23" name="Google Shape;23;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4" name="Google Shape;24;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5" name="Google Shape;25;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 name="Google Shape;26;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8"/>
        <p:cNvGrpSpPr/>
        <p:nvPr/>
      </p:nvGrpSpPr>
      <p:grpSpPr>
        <a:xfrm>
          <a:off x="0" y="0"/>
          <a:ext cx="0" cy="0"/>
          <a:chOff x="0" y="0"/>
          <a:chExt cx="0" cy="0"/>
        </a:xfrm>
      </p:grpSpPr>
      <p:pic>
        <p:nvPicPr>
          <p:cNvPr id="29" name="Google Shape;29;p6"/>
          <p:cNvPicPr preferRelativeResize="0"/>
          <p:nvPr/>
        </p:nvPicPr>
        <p:blipFill rotWithShape="1">
          <a:blip r:embed="rId2">
            <a:alphaModFix amt="19000"/>
          </a:blip>
          <a:srcRect t="15569"/>
          <a:stretch/>
        </p:blipFill>
        <p:spPr>
          <a:xfrm>
            <a:off x="0" y="0"/>
            <a:ext cx="9143999" cy="5143501"/>
          </a:xfrm>
          <a:prstGeom prst="rect">
            <a:avLst/>
          </a:prstGeom>
          <a:noFill/>
          <a:ln>
            <a:noFill/>
          </a:ln>
        </p:spPr>
      </p:pic>
      <p:sp>
        <p:nvSpPr>
          <p:cNvPr id="30" name="Google Shape;30;p6"/>
          <p:cNvSpPr txBox="1">
            <a:spLocks noGrp="1"/>
          </p:cNvSpPr>
          <p:nvPr>
            <p:ph type="title"/>
          </p:nvPr>
        </p:nvSpPr>
        <p:spPr>
          <a:xfrm>
            <a:off x="715100" y="535000"/>
            <a:ext cx="7713900" cy="640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2pPr>
            <a:lvl3pPr lvl="2"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3pPr>
            <a:lvl4pPr lvl="3"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4pPr>
            <a:lvl5pPr lvl="4"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5pPr>
            <a:lvl6pPr lvl="5"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6pPr>
            <a:lvl7pPr lvl="6"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7pPr>
            <a:lvl8pPr lvl="7"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8pPr>
            <a:lvl9pPr lvl="8"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9pPr>
          </a:lstStyle>
          <a:p>
            <a:endParaRPr/>
          </a:p>
        </p:txBody>
      </p:sp>
      <p:pic>
        <p:nvPicPr>
          <p:cNvPr id="31" name="Google Shape;31;p6"/>
          <p:cNvPicPr preferRelativeResize="0"/>
          <p:nvPr/>
        </p:nvPicPr>
        <p:blipFill>
          <a:blip r:embed="rId3">
            <a:alphaModFix/>
          </a:blip>
          <a:stretch>
            <a:fillRect/>
          </a:stretch>
        </p:blipFill>
        <p:spPr>
          <a:xfrm rot="10800000" flipH="1">
            <a:off x="-752701" y="4529475"/>
            <a:ext cx="1945500" cy="974250"/>
          </a:xfrm>
          <a:prstGeom prst="rect">
            <a:avLst/>
          </a:prstGeom>
          <a:noFill/>
          <a:ln>
            <a:noFill/>
          </a:ln>
        </p:spPr>
      </p:pic>
      <p:sp>
        <p:nvSpPr>
          <p:cNvPr id="32" name="Google Shape;32;p6"/>
          <p:cNvSpPr/>
          <p:nvPr/>
        </p:nvSpPr>
        <p:spPr>
          <a:xfrm>
            <a:off x="8103449" y="372663"/>
            <a:ext cx="207900" cy="207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33" name="Google Shape;33;p6"/>
          <p:cNvSpPr/>
          <p:nvPr/>
        </p:nvSpPr>
        <p:spPr>
          <a:xfrm>
            <a:off x="-613548" y="3818800"/>
            <a:ext cx="1003200" cy="10032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34" name="Google Shape;34;p6"/>
          <p:cNvSpPr/>
          <p:nvPr/>
        </p:nvSpPr>
        <p:spPr>
          <a:xfrm>
            <a:off x="8788976" y="725950"/>
            <a:ext cx="609600" cy="6096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mt="19000"/>
          </a:blip>
          <a:srcRect b="15569"/>
          <a:stretch/>
        </p:blipFill>
        <p:spPr>
          <a:xfrm>
            <a:off x="0" y="0"/>
            <a:ext cx="9143999" cy="5143501"/>
          </a:xfrm>
          <a:prstGeom prst="rect">
            <a:avLst/>
          </a:prstGeom>
          <a:noFill/>
          <a:ln>
            <a:noFill/>
          </a:ln>
        </p:spPr>
      </p:pic>
      <p:sp>
        <p:nvSpPr>
          <p:cNvPr id="37" name="Google Shape;37;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9"/>
        <p:cNvGrpSpPr/>
        <p:nvPr/>
      </p:nvGrpSpPr>
      <p:grpSpPr>
        <a:xfrm>
          <a:off x="0" y="0"/>
          <a:ext cx="0" cy="0"/>
          <a:chOff x="0" y="0"/>
          <a:chExt cx="0" cy="0"/>
        </a:xfrm>
      </p:grpSpPr>
      <p:pic>
        <p:nvPicPr>
          <p:cNvPr id="40" name="Google Shape;40;p8"/>
          <p:cNvPicPr preferRelativeResize="0"/>
          <p:nvPr/>
        </p:nvPicPr>
        <p:blipFill rotWithShape="1">
          <a:blip r:embed="rId2">
            <a:alphaModFix amt="19000"/>
          </a:blip>
          <a:srcRect b="15569"/>
          <a:stretch/>
        </p:blipFill>
        <p:spPr>
          <a:xfrm>
            <a:off x="0" y="0"/>
            <a:ext cx="9143999" cy="5143501"/>
          </a:xfrm>
          <a:prstGeom prst="rect">
            <a:avLst/>
          </a:prstGeom>
          <a:noFill/>
          <a:ln>
            <a:noFill/>
          </a:ln>
        </p:spPr>
      </p:pic>
      <p:sp>
        <p:nvSpPr>
          <p:cNvPr id="41" name="Google Shape;41;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42" name="Google Shape;42;p8"/>
          <p:cNvPicPr preferRelativeResize="0"/>
          <p:nvPr/>
        </p:nvPicPr>
        <p:blipFill>
          <a:blip r:embed="rId3">
            <a:alphaModFix/>
          </a:blip>
          <a:stretch>
            <a:fillRect/>
          </a:stretch>
        </p:blipFill>
        <p:spPr>
          <a:xfrm>
            <a:off x="0" y="-12"/>
            <a:ext cx="2182820" cy="1093060"/>
          </a:xfrm>
          <a:prstGeom prst="rect">
            <a:avLst/>
          </a:prstGeom>
          <a:noFill/>
          <a:ln>
            <a:noFill/>
          </a:ln>
        </p:spPr>
      </p:pic>
      <p:pic>
        <p:nvPicPr>
          <p:cNvPr id="43" name="Google Shape;43;p8"/>
          <p:cNvPicPr preferRelativeResize="0"/>
          <p:nvPr/>
        </p:nvPicPr>
        <p:blipFill>
          <a:blip r:embed="rId4">
            <a:alphaModFix/>
          </a:blip>
          <a:stretch>
            <a:fillRect/>
          </a:stretch>
        </p:blipFill>
        <p:spPr>
          <a:xfrm rot="10800000">
            <a:off x="1308987" y="502531"/>
            <a:ext cx="1271088" cy="1271081"/>
          </a:xfrm>
          <a:prstGeom prst="rect">
            <a:avLst/>
          </a:prstGeom>
          <a:noFill/>
          <a:ln>
            <a:noFill/>
          </a:ln>
        </p:spPr>
      </p:pic>
      <p:sp>
        <p:nvSpPr>
          <p:cNvPr id="44" name="Google Shape;44;p8"/>
          <p:cNvSpPr/>
          <p:nvPr/>
        </p:nvSpPr>
        <p:spPr>
          <a:xfrm rot="10800000">
            <a:off x="484549" y="2412888"/>
            <a:ext cx="609600" cy="6096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45" name="Google Shape;45;p8"/>
          <p:cNvSpPr/>
          <p:nvPr/>
        </p:nvSpPr>
        <p:spPr>
          <a:xfrm rot="10800000">
            <a:off x="2182825" y="2760600"/>
            <a:ext cx="261900" cy="261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46"/>
        <p:cNvGrpSpPr/>
        <p:nvPr/>
      </p:nvGrpSpPr>
      <p:grpSpPr>
        <a:xfrm>
          <a:off x="0" y="0"/>
          <a:ext cx="0" cy="0"/>
          <a:chOff x="0" y="0"/>
          <a:chExt cx="0" cy="0"/>
        </a:xfrm>
      </p:grpSpPr>
      <p:pic>
        <p:nvPicPr>
          <p:cNvPr id="47" name="Google Shape;47;p9"/>
          <p:cNvPicPr preferRelativeResize="0"/>
          <p:nvPr/>
        </p:nvPicPr>
        <p:blipFill rotWithShape="1">
          <a:blip r:embed="rId2">
            <a:alphaModFix amt="19000"/>
          </a:blip>
          <a:srcRect b="15569"/>
          <a:stretch/>
        </p:blipFill>
        <p:spPr>
          <a:xfrm>
            <a:off x="0" y="0"/>
            <a:ext cx="9143999" cy="5143501"/>
          </a:xfrm>
          <a:prstGeom prst="rect">
            <a:avLst/>
          </a:prstGeom>
          <a:noFill/>
          <a:ln>
            <a:noFill/>
          </a:ln>
        </p:spPr>
      </p:pic>
      <p:sp>
        <p:nvSpPr>
          <p:cNvPr id="48" name="Google Shape;48;p9"/>
          <p:cNvSpPr txBox="1">
            <a:spLocks noGrp="1"/>
          </p:cNvSpPr>
          <p:nvPr>
            <p:ph type="title"/>
          </p:nvPr>
        </p:nvSpPr>
        <p:spPr>
          <a:xfrm>
            <a:off x="715100" y="802738"/>
            <a:ext cx="7713900" cy="1406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9"/>
          <p:cNvSpPr txBox="1">
            <a:spLocks noGrp="1"/>
          </p:cNvSpPr>
          <p:nvPr>
            <p:ph type="subTitle" idx="1"/>
          </p:nvPr>
        </p:nvSpPr>
        <p:spPr>
          <a:xfrm>
            <a:off x="715100" y="2208963"/>
            <a:ext cx="7713900" cy="213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a:spLocks noGrp="1"/>
          </p:cNvSpPr>
          <p:nvPr>
            <p:ph type="pic" idx="2"/>
          </p:nvPr>
        </p:nvSpPr>
        <p:spPr>
          <a:xfrm>
            <a:off x="0" y="0"/>
            <a:ext cx="9144000" cy="5143500"/>
          </a:xfrm>
          <a:prstGeom prst="rect">
            <a:avLst/>
          </a:prstGeom>
          <a:noFill/>
          <a:ln>
            <a:noFill/>
          </a:ln>
        </p:spPr>
      </p:sp>
      <p:sp>
        <p:nvSpPr>
          <p:cNvPr id="52" name="Google Shape;52;p10"/>
          <p:cNvSpPr txBox="1">
            <a:spLocks noGrp="1"/>
          </p:cNvSpPr>
          <p:nvPr>
            <p:ph type="title"/>
          </p:nvPr>
        </p:nvSpPr>
        <p:spPr>
          <a:xfrm>
            <a:off x="715100" y="3968300"/>
            <a:ext cx="7713900" cy="6402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640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2pPr>
            <a:lvl3pPr lvl="2"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3pPr>
            <a:lvl4pPr lvl="3"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4pPr>
            <a:lvl5pPr lvl="4"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5pPr>
            <a:lvl6pPr lvl="5"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6pPr>
            <a:lvl7pPr lvl="6"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7pPr>
            <a:lvl8pPr lvl="7"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8pPr>
            <a:lvl9pPr lvl="8"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9pPr>
          </a:lstStyle>
          <a:p>
            <a:endParaRPr/>
          </a:p>
        </p:txBody>
      </p:sp>
      <p:sp>
        <p:nvSpPr>
          <p:cNvPr id="7" name="Google Shape;7;p1"/>
          <p:cNvSpPr txBox="1">
            <a:spLocks noGrp="1"/>
          </p:cNvSpPr>
          <p:nvPr>
            <p:ph type="body" idx="1"/>
          </p:nvPr>
        </p:nvSpPr>
        <p:spPr>
          <a:xfrm>
            <a:off x="715100" y="1175200"/>
            <a:ext cx="7713900" cy="3433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ctrTitle"/>
          </p:nvPr>
        </p:nvSpPr>
        <p:spPr>
          <a:xfrm>
            <a:off x="1774699" y="1005418"/>
            <a:ext cx="5552700" cy="1674945"/>
          </a:xfrm>
          <a:prstGeom prst="rect">
            <a:avLst/>
          </a:prstGeom>
        </p:spPr>
        <p:txBody>
          <a:bodyPr spcFirstLastPara="1" wrap="square" lIns="91425" tIns="91425" rIns="91425" bIns="91425" anchor="b" anchorCtr="0">
            <a:noAutofit/>
          </a:bodyPr>
          <a:lstStyle/>
          <a:p>
            <a:pPr lvl="0"/>
            <a:r>
              <a:rPr lang="es-MX" sz="3200" dirty="0"/>
              <a:t>Experiencia de las y los cuidadores informales de personas mayores con dependencia</a:t>
            </a:r>
            <a:endParaRPr sz="3200" dirty="0"/>
          </a:p>
        </p:txBody>
      </p:sp>
      <p:sp>
        <p:nvSpPr>
          <p:cNvPr id="107" name="Google Shape;107;p22"/>
          <p:cNvSpPr txBox="1">
            <a:spLocks noGrp="1"/>
          </p:cNvSpPr>
          <p:nvPr>
            <p:ph type="subTitle" idx="1"/>
          </p:nvPr>
        </p:nvSpPr>
        <p:spPr>
          <a:xfrm>
            <a:off x="1341976" y="2605406"/>
            <a:ext cx="7233063" cy="2477931"/>
          </a:xfrm>
          <a:prstGeom prst="rect">
            <a:avLst/>
          </a:prstGeom>
        </p:spPr>
        <p:txBody>
          <a:bodyPr spcFirstLastPara="1" wrap="square" lIns="91425" tIns="91425" rIns="91425" bIns="91425" anchor="t" anchorCtr="0">
            <a:noAutofit/>
          </a:bodyPr>
          <a:lstStyle/>
          <a:p>
            <a:pPr marL="0" lvl="0" indent="0"/>
            <a:r>
              <a:rPr lang="es-MX" sz="1200" dirty="0" err="1"/>
              <a:t>Expert</a:t>
            </a:r>
            <a:r>
              <a:rPr lang="es-MX" sz="1200" dirty="0"/>
              <a:t> </a:t>
            </a:r>
            <a:r>
              <a:rPr lang="es-MX" sz="1200" dirty="0" err="1"/>
              <a:t>Group</a:t>
            </a:r>
            <a:r>
              <a:rPr lang="es-MX" sz="1200" dirty="0"/>
              <a:t> Meeting (</a:t>
            </a:r>
            <a:r>
              <a:rPr lang="es-MX" sz="1200" dirty="0" err="1"/>
              <a:t>hybrid</a:t>
            </a:r>
            <a:r>
              <a:rPr lang="es-MX" sz="1200" dirty="0"/>
              <a:t>, in English/</a:t>
            </a:r>
            <a:r>
              <a:rPr lang="es-MX" sz="1200" dirty="0" err="1"/>
              <a:t>Spanish</a:t>
            </a:r>
            <a:r>
              <a:rPr lang="es-MX" sz="1200" dirty="0"/>
              <a:t>)</a:t>
            </a:r>
          </a:p>
          <a:p>
            <a:pPr marL="0" lvl="0" indent="0"/>
            <a:r>
              <a:rPr lang="es-MX" sz="1200" dirty="0"/>
              <a:t>in </a:t>
            </a:r>
            <a:r>
              <a:rPr lang="es-MX" sz="1200" dirty="0" err="1"/>
              <a:t>observance</a:t>
            </a:r>
            <a:r>
              <a:rPr lang="es-MX" sz="1200" dirty="0"/>
              <a:t> of </a:t>
            </a:r>
            <a:r>
              <a:rPr lang="es-MX" sz="1200" dirty="0" err="1"/>
              <a:t>the</a:t>
            </a:r>
            <a:r>
              <a:rPr lang="es-MX" sz="1200" dirty="0"/>
              <a:t> 30th </a:t>
            </a:r>
            <a:r>
              <a:rPr lang="es-MX" sz="1200" dirty="0" err="1"/>
              <a:t>anniversary</a:t>
            </a:r>
            <a:r>
              <a:rPr lang="es-MX" sz="1200" dirty="0"/>
              <a:t> of </a:t>
            </a:r>
            <a:r>
              <a:rPr lang="es-MX" sz="1200" dirty="0" err="1"/>
              <a:t>the</a:t>
            </a:r>
            <a:r>
              <a:rPr lang="es-MX" sz="1200" dirty="0"/>
              <a:t> International </a:t>
            </a:r>
            <a:r>
              <a:rPr lang="es-MX" sz="1200" dirty="0" err="1"/>
              <a:t>Year</a:t>
            </a:r>
            <a:r>
              <a:rPr lang="es-MX" sz="1200" dirty="0"/>
              <a:t> of </a:t>
            </a:r>
            <a:r>
              <a:rPr lang="es-MX" sz="1200" dirty="0" err="1"/>
              <a:t>the</a:t>
            </a:r>
            <a:r>
              <a:rPr lang="es-MX" sz="1200" dirty="0"/>
              <a:t> </a:t>
            </a:r>
            <a:r>
              <a:rPr lang="es-MX" sz="1200" dirty="0" err="1"/>
              <a:t>Family</a:t>
            </a:r>
            <a:r>
              <a:rPr lang="es-MX" sz="1200" dirty="0"/>
              <a:t>, 2024</a:t>
            </a:r>
          </a:p>
          <a:p>
            <a:pPr marL="0" lvl="0" indent="0"/>
            <a:r>
              <a:rPr lang="es-MX" sz="1200" dirty="0" err="1"/>
              <a:t>Parenting</a:t>
            </a:r>
            <a:r>
              <a:rPr lang="es-MX" sz="1200" dirty="0"/>
              <a:t>, </a:t>
            </a:r>
            <a:r>
              <a:rPr lang="es-MX" sz="1200" dirty="0" err="1"/>
              <a:t>caregiving</a:t>
            </a:r>
            <a:r>
              <a:rPr lang="es-MX" sz="1200" dirty="0"/>
              <a:t> , </a:t>
            </a:r>
            <a:r>
              <a:rPr lang="es-MX" sz="1200" dirty="0" err="1"/>
              <a:t>work-family</a:t>
            </a:r>
            <a:r>
              <a:rPr lang="es-MX" sz="1200" dirty="0"/>
              <a:t> balance and </a:t>
            </a:r>
            <a:r>
              <a:rPr lang="es-MX" sz="1200" dirty="0" err="1"/>
              <a:t>family</a:t>
            </a:r>
            <a:r>
              <a:rPr lang="es-MX" sz="1200" dirty="0"/>
              <a:t> </a:t>
            </a:r>
            <a:r>
              <a:rPr lang="es-MX" sz="1200" dirty="0" err="1"/>
              <a:t>policies</a:t>
            </a:r>
            <a:endParaRPr lang="es-MX" sz="1200" dirty="0"/>
          </a:p>
          <a:p>
            <a:pPr marL="0" lvl="0" indent="0"/>
            <a:r>
              <a:rPr lang="es-MX" sz="1200" dirty="0" err="1"/>
              <a:t>Parentalidad</a:t>
            </a:r>
            <a:r>
              <a:rPr lang="es-MX" sz="1200" dirty="0"/>
              <a:t>/cuidado, balance familia trabajo y políticas familiares</a:t>
            </a:r>
          </a:p>
          <a:p>
            <a:pPr marL="0" lvl="0" indent="0"/>
            <a:r>
              <a:rPr lang="es-MX" sz="1200" dirty="0" err="1"/>
              <a:t>Mexico</a:t>
            </a:r>
            <a:r>
              <a:rPr lang="es-MX" sz="1200" dirty="0"/>
              <a:t> City, 24-25 </a:t>
            </a:r>
            <a:r>
              <a:rPr lang="es-MX" sz="1200" dirty="0" err="1"/>
              <a:t>January</a:t>
            </a:r>
            <a:r>
              <a:rPr lang="es-MX" sz="1200" dirty="0"/>
              <a:t> 2024 </a:t>
            </a:r>
          </a:p>
          <a:p>
            <a:pPr marL="0" lvl="0" indent="0"/>
            <a:endParaRPr lang="es-MX" dirty="0"/>
          </a:p>
          <a:p>
            <a:pPr marL="0" lvl="0" indent="0">
              <a:lnSpc>
                <a:spcPct val="110000"/>
              </a:lnSpc>
            </a:pPr>
            <a:r>
              <a:rPr lang="es-MX" b="1" dirty="0"/>
              <a:t>Liliana Giraldo Rodríguez</a:t>
            </a:r>
          </a:p>
          <a:p>
            <a:pPr marL="0" lvl="0" indent="0">
              <a:lnSpc>
                <a:spcPct val="110000"/>
              </a:lnSpc>
            </a:pPr>
            <a:r>
              <a:rPr lang="es-MX" sz="1400" dirty="0"/>
              <a:t>Investigadoras en Ciencias Médicas</a:t>
            </a:r>
          </a:p>
          <a:p>
            <a:pPr marL="0" lvl="0" indent="0">
              <a:lnSpc>
                <a:spcPct val="110000"/>
              </a:lnSpc>
            </a:pPr>
            <a:r>
              <a:rPr lang="es-MX" sz="1400" dirty="0"/>
              <a:t>Instituto Nacional de Geriatría</a:t>
            </a:r>
          </a:p>
          <a:p>
            <a:pPr marL="0" lvl="0" indent="0">
              <a:lnSpc>
                <a:spcPct val="110000"/>
              </a:lnSpc>
            </a:pPr>
            <a:r>
              <a:rPr lang="es-MX" sz="1400" dirty="0"/>
              <a:t>mgiraldo@inger.gob.mx</a:t>
            </a:r>
          </a:p>
        </p:txBody>
      </p:sp>
      <p:pic>
        <p:nvPicPr>
          <p:cNvPr id="108" name="Google Shape;108;p22"/>
          <p:cNvPicPr preferRelativeResize="0"/>
          <p:nvPr/>
        </p:nvPicPr>
        <p:blipFill>
          <a:blip r:embed="rId3">
            <a:alphaModFix/>
          </a:blip>
          <a:stretch>
            <a:fillRect/>
          </a:stretch>
        </p:blipFill>
        <p:spPr>
          <a:xfrm>
            <a:off x="6680442" y="-882675"/>
            <a:ext cx="2225702" cy="2225699"/>
          </a:xfrm>
          <a:prstGeom prst="rect">
            <a:avLst/>
          </a:prstGeom>
          <a:noFill/>
          <a:ln>
            <a:noFill/>
          </a:ln>
        </p:spPr>
      </p:pic>
      <p:sp>
        <p:nvSpPr>
          <p:cNvPr id="109" name="Google Shape;109;p22"/>
          <p:cNvSpPr/>
          <p:nvPr/>
        </p:nvSpPr>
        <p:spPr>
          <a:xfrm>
            <a:off x="6957350" y="-605775"/>
            <a:ext cx="1671900" cy="16719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10" name="Google Shape;110;p22"/>
          <p:cNvPicPr preferRelativeResize="0"/>
          <p:nvPr/>
        </p:nvPicPr>
        <p:blipFill>
          <a:blip r:embed="rId4">
            <a:alphaModFix/>
          </a:blip>
          <a:stretch>
            <a:fillRect/>
          </a:stretch>
        </p:blipFill>
        <p:spPr>
          <a:xfrm rot="10800000">
            <a:off x="-5051" y="2445325"/>
            <a:ext cx="1347026" cy="2698175"/>
          </a:xfrm>
          <a:prstGeom prst="rect">
            <a:avLst/>
          </a:prstGeom>
          <a:noFill/>
          <a:ln>
            <a:noFill/>
          </a:ln>
        </p:spPr>
      </p:pic>
      <p:sp>
        <p:nvSpPr>
          <p:cNvPr id="111" name="Google Shape;111;p22"/>
          <p:cNvSpPr/>
          <p:nvPr/>
        </p:nvSpPr>
        <p:spPr>
          <a:xfrm>
            <a:off x="792527" y="2445325"/>
            <a:ext cx="1003200" cy="10032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12" name="Google Shape;112;p22"/>
          <p:cNvPicPr preferRelativeResize="0"/>
          <p:nvPr/>
        </p:nvPicPr>
        <p:blipFill>
          <a:blip r:embed="rId5">
            <a:alphaModFix/>
          </a:blip>
          <a:stretch>
            <a:fillRect/>
          </a:stretch>
        </p:blipFill>
        <p:spPr>
          <a:xfrm>
            <a:off x="7974355" y="656607"/>
            <a:ext cx="1322045" cy="1322042"/>
          </a:xfrm>
          <a:prstGeom prst="rect">
            <a:avLst/>
          </a:prstGeom>
          <a:noFill/>
          <a:ln>
            <a:noFill/>
          </a:ln>
        </p:spPr>
      </p:pic>
      <p:sp>
        <p:nvSpPr>
          <p:cNvPr id="113" name="Google Shape;113;p22"/>
          <p:cNvSpPr/>
          <p:nvPr/>
        </p:nvSpPr>
        <p:spPr>
          <a:xfrm>
            <a:off x="8428900" y="1606350"/>
            <a:ext cx="372300" cy="3723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14" name="Google Shape;114;p22"/>
          <p:cNvPicPr preferRelativeResize="0"/>
          <p:nvPr/>
        </p:nvPicPr>
        <p:blipFill>
          <a:blip r:embed="rId6">
            <a:alphaModFix/>
          </a:blip>
          <a:stretch>
            <a:fillRect/>
          </a:stretch>
        </p:blipFill>
        <p:spPr>
          <a:xfrm rot="10800000">
            <a:off x="715102" y="4315175"/>
            <a:ext cx="1654175" cy="828325"/>
          </a:xfrm>
          <a:prstGeom prst="rect">
            <a:avLst/>
          </a:prstGeom>
          <a:noFill/>
          <a:ln>
            <a:noFill/>
          </a:ln>
        </p:spPr>
      </p:pic>
      <p:sp>
        <p:nvSpPr>
          <p:cNvPr id="115" name="Google Shape;115;p22"/>
          <p:cNvSpPr/>
          <p:nvPr/>
        </p:nvSpPr>
        <p:spPr>
          <a:xfrm>
            <a:off x="342650" y="3663463"/>
            <a:ext cx="261900" cy="261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16" name="Google Shape;116;p22"/>
          <p:cNvSpPr/>
          <p:nvPr/>
        </p:nvSpPr>
        <p:spPr>
          <a:xfrm>
            <a:off x="5896239" y="383352"/>
            <a:ext cx="207900" cy="207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17" name="Google Shape;117;p22"/>
          <p:cNvPicPr preferRelativeResize="0"/>
          <p:nvPr/>
        </p:nvPicPr>
        <p:blipFill>
          <a:blip r:embed="rId7">
            <a:alphaModFix/>
          </a:blip>
          <a:stretch>
            <a:fillRect/>
          </a:stretch>
        </p:blipFill>
        <p:spPr>
          <a:xfrm>
            <a:off x="1795725" y="4195737"/>
            <a:ext cx="543525" cy="543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4"/>
          <p:cNvSpPr txBox="1">
            <a:spLocks noGrp="1"/>
          </p:cNvSpPr>
          <p:nvPr>
            <p:ph type="title"/>
          </p:nvPr>
        </p:nvSpPr>
        <p:spPr>
          <a:xfrm>
            <a:off x="715100" y="535000"/>
            <a:ext cx="7713900" cy="6402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dirty="0"/>
              <a:t>Resultados</a:t>
            </a:r>
            <a:endParaRPr dirty="0"/>
          </a:p>
        </p:txBody>
      </p:sp>
      <p:sp>
        <p:nvSpPr>
          <p:cNvPr id="134" name="Google Shape;134;p24"/>
          <p:cNvSpPr/>
          <p:nvPr/>
        </p:nvSpPr>
        <p:spPr>
          <a:xfrm>
            <a:off x="715100" y="1921332"/>
            <a:ext cx="7713900" cy="400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342900" lvl="0" indent="-342900" algn="just">
              <a:buFont typeface="+mj-lt"/>
              <a:buAutoNum type="arabicPeriod"/>
            </a:pPr>
            <a:r>
              <a:rPr lang="es-MX" b="1" dirty="0">
                <a:latin typeface="Epilogue"/>
                <a:ea typeface="Epilogue"/>
                <a:cs typeface="Epilogue"/>
                <a:sym typeface="Epilogue"/>
              </a:rPr>
              <a:t>El inicio del cuidado y la decisión de convertirse en cuidador.</a:t>
            </a:r>
          </a:p>
        </p:txBody>
      </p:sp>
      <p:sp>
        <p:nvSpPr>
          <p:cNvPr id="135" name="Google Shape;135;p24"/>
          <p:cNvSpPr txBox="1">
            <a:spLocks noGrp="1"/>
          </p:cNvSpPr>
          <p:nvPr>
            <p:ph type="body" idx="4294967295"/>
          </p:nvPr>
        </p:nvSpPr>
        <p:spPr>
          <a:xfrm>
            <a:off x="715100" y="1175200"/>
            <a:ext cx="7713900" cy="680693"/>
          </a:xfrm>
          <a:prstGeom prst="rect">
            <a:avLst/>
          </a:prstGeom>
          <a:ln>
            <a:noFill/>
          </a:ln>
        </p:spPr>
        <p:txBody>
          <a:bodyPr spcFirstLastPara="1" wrap="square" lIns="91425" tIns="91425" rIns="91425" bIns="91425" anchor="t" anchorCtr="0">
            <a:noAutofit/>
          </a:bodyPr>
          <a:lstStyle/>
          <a:p>
            <a:pPr marL="0" lvl="0" indent="0">
              <a:buNone/>
            </a:pPr>
            <a:r>
              <a:rPr lang="es-MX" dirty="0"/>
              <a:t>La información sobre las percepciones de los cuidadores informales se organizó en cuatro temas:</a:t>
            </a:r>
            <a:endParaRPr dirty="0">
              <a:sym typeface="Albert Sans"/>
            </a:endParaRPr>
          </a:p>
        </p:txBody>
      </p:sp>
      <p:sp>
        <p:nvSpPr>
          <p:cNvPr id="10" name="Google Shape;134;p24"/>
          <p:cNvSpPr/>
          <p:nvPr/>
        </p:nvSpPr>
        <p:spPr>
          <a:xfrm>
            <a:off x="715100" y="2496093"/>
            <a:ext cx="7713900" cy="400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342900" lvl="0" indent="-342900" algn="just">
              <a:buFont typeface="+mj-lt"/>
              <a:buAutoNum type="arabicPeriod" startAt="2"/>
            </a:pPr>
            <a:r>
              <a:rPr lang="es-MX" b="1" dirty="0">
                <a:latin typeface="Epilogue"/>
                <a:ea typeface="Epilogue"/>
                <a:cs typeface="Epilogue"/>
                <a:sym typeface="Epilogue"/>
              </a:rPr>
              <a:t>El conocimiento para brindar el cuidado y necesidades insatisfechas.</a:t>
            </a:r>
          </a:p>
        </p:txBody>
      </p:sp>
      <p:sp>
        <p:nvSpPr>
          <p:cNvPr id="11" name="Google Shape;134;p24"/>
          <p:cNvSpPr/>
          <p:nvPr/>
        </p:nvSpPr>
        <p:spPr>
          <a:xfrm>
            <a:off x="715100" y="3073388"/>
            <a:ext cx="7713900" cy="400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342900" lvl="0" indent="-342900" algn="just">
              <a:buFont typeface="+mj-lt"/>
              <a:buAutoNum type="arabicPeriod" startAt="3"/>
            </a:pPr>
            <a:r>
              <a:rPr lang="es-MX" b="1" dirty="0">
                <a:latin typeface="Epilogue"/>
                <a:ea typeface="Epilogue"/>
                <a:cs typeface="Epilogue"/>
                <a:sym typeface="Epilogue"/>
              </a:rPr>
              <a:t>Los costos de oportunidad y el impacto del cuidado en la vida personal y social de la persona que cuida.</a:t>
            </a:r>
          </a:p>
        </p:txBody>
      </p:sp>
      <p:sp>
        <p:nvSpPr>
          <p:cNvPr id="12" name="Google Shape;134;p24"/>
          <p:cNvSpPr/>
          <p:nvPr/>
        </p:nvSpPr>
        <p:spPr>
          <a:xfrm>
            <a:off x="715100" y="3650683"/>
            <a:ext cx="7713900" cy="4002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342900" lvl="0" indent="-342900" algn="just">
              <a:buFont typeface="+mj-lt"/>
              <a:buAutoNum type="arabicPeriod" startAt="4"/>
            </a:pPr>
            <a:r>
              <a:rPr lang="es-MX" b="1" dirty="0">
                <a:latin typeface="Epilogue"/>
                <a:ea typeface="Epilogue"/>
                <a:cs typeface="Epilogue"/>
                <a:sym typeface="Epilogue"/>
              </a:rPr>
              <a:t>Los sentimientos alrededor de la persona mayor y de la tarea de cuidar.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715100" y="270847"/>
            <a:ext cx="7713900" cy="640200"/>
          </a:xfrm>
          <a:prstGeom prst="rect">
            <a:avLst/>
          </a:prstGeom>
        </p:spPr>
        <p:txBody>
          <a:bodyPr spcFirstLastPara="1" wrap="square" lIns="91425" tIns="91425" rIns="91425" bIns="91425" anchor="t" anchorCtr="0">
            <a:noAutofit/>
          </a:bodyPr>
          <a:lstStyle/>
          <a:p>
            <a:pPr lvl="0">
              <a:buSzPts val="1100"/>
            </a:pPr>
            <a:r>
              <a:rPr lang="es-MX" dirty="0"/>
              <a:t>Tema uno: El inicio del cuidado y la decisión de convertirse en cuidador</a:t>
            </a:r>
          </a:p>
        </p:txBody>
      </p:sp>
      <p:sp>
        <p:nvSpPr>
          <p:cNvPr id="145" name="Google Shape;145;p25"/>
          <p:cNvSpPr/>
          <p:nvPr/>
        </p:nvSpPr>
        <p:spPr>
          <a:xfrm>
            <a:off x="715100" y="1467920"/>
            <a:ext cx="7713900" cy="1331700"/>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47" name="Google Shape;147;p25"/>
          <p:cNvSpPr txBox="1">
            <a:spLocks noGrp="1"/>
          </p:cNvSpPr>
          <p:nvPr>
            <p:ph type="body" idx="4294967295"/>
          </p:nvPr>
        </p:nvSpPr>
        <p:spPr>
          <a:xfrm>
            <a:off x="1040750" y="1467920"/>
            <a:ext cx="7062600" cy="1331700"/>
          </a:xfrm>
          <a:prstGeom prst="rect">
            <a:avLst/>
          </a:prstGeom>
          <a:ln>
            <a:noFill/>
          </a:ln>
        </p:spPr>
        <p:txBody>
          <a:bodyPr spcFirstLastPara="1" wrap="square" lIns="91425" tIns="91425" rIns="91425" bIns="91425" anchor="ctr" anchorCtr="0">
            <a:noAutofit/>
          </a:bodyPr>
          <a:lstStyle/>
          <a:p>
            <a:pPr marL="48261" lvl="0" indent="0">
              <a:buNone/>
            </a:pPr>
            <a:r>
              <a:rPr lang="es-MX" b="1" dirty="0">
                <a:solidFill>
                  <a:srgbClr val="7030A0"/>
                </a:solidFill>
              </a:rPr>
              <a:t>El inicio del cuidado</a:t>
            </a:r>
          </a:p>
          <a:p>
            <a:pPr marL="274320" lvl="0" indent="-226059">
              <a:buChar char="■"/>
            </a:pPr>
            <a:r>
              <a:rPr lang="es-MX" b="1" dirty="0"/>
              <a:t>Repentino</a:t>
            </a:r>
            <a:r>
              <a:rPr lang="es-MX" dirty="0"/>
              <a:t> debido al deterioro acelerado de la salud de la persona mayor, por una intervención quirúrgica o por una caída, principalmente.</a:t>
            </a:r>
          </a:p>
          <a:p>
            <a:pPr marL="274320" lvl="0" indent="-226059">
              <a:buChar char="■"/>
            </a:pPr>
            <a:r>
              <a:rPr lang="es-MX" b="1" dirty="0"/>
              <a:t>Proceso paulatino </a:t>
            </a:r>
            <a:r>
              <a:rPr lang="es-MX" dirty="0"/>
              <a:t>asociado al deterioro de la salud o al mismo proceso de envejecimiento de la persona mayor.</a:t>
            </a:r>
          </a:p>
        </p:txBody>
      </p:sp>
      <p:sp>
        <p:nvSpPr>
          <p:cNvPr id="151" name="Google Shape;151;p25"/>
          <p:cNvSpPr/>
          <p:nvPr/>
        </p:nvSpPr>
        <p:spPr>
          <a:xfrm>
            <a:off x="507950" y="1926620"/>
            <a:ext cx="414300" cy="414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1</a:t>
            </a:r>
            <a:endParaRPr b="1" dirty="0">
              <a:latin typeface="Epilogue"/>
              <a:ea typeface="Epilogue"/>
              <a:cs typeface="Epilogue"/>
              <a:sym typeface="Epilogue"/>
            </a:endParaRPr>
          </a:p>
        </p:txBody>
      </p:sp>
      <p:sp>
        <p:nvSpPr>
          <p:cNvPr id="13" name="Google Shape;145;p25"/>
          <p:cNvSpPr/>
          <p:nvPr/>
        </p:nvSpPr>
        <p:spPr>
          <a:xfrm>
            <a:off x="715100" y="3035946"/>
            <a:ext cx="7713900" cy="2010187"/>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4" name="Google Shape;147;p25"/>
          <p:cNvSpPr txBox="1">
            <a:spLocks/>
          </p:cNvSpPr>
          <p:nvPr/>
        </p:nvSpPr>
        <p:spPr>
          <a:xfrm>
            <a:off x="1040750" y="3035946"/>
            <a:ext cx="7062600" cy="20101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9pPr>
          </a:lstStyle>
          <a:p>
            <a:pPr marL="48261" indent="0">
              <a:buNone/>
            </a:pPr>
            <a:r>
              <a:rPr lang="es-MX" b="1" dirty="0">
                <a:solidFill>
                  <a:srgbClr val="7030A0"/>
                </a:solidFill>
              </a:rPr>
              <a:t>Decisión de cuidar</a:t>
            </a:r>
          </a:p>
          <a:p>
            <a:pPr marL="274320" indent="-226059">
              <a:buFont typeface="Albert Sans"/>
              <a:buChar char="■"/>
            </a:pPr>
            <a:r>
              <a:rPr lang="es-MX" dirty="0"/>
              <a:t>La responsabilidad conyugal o filial tiene una fuerte carga de obligación de tipo moral y social.</a:t>
            </a:r>
          </a:p>
          <a:p>
            <a:pPr marL="274320" indent="-226059">
              <a:buFont typeface="Albert Sans"/>
              <a:buChar char="■"/>
            </a:pPr>
            <a:r>
              <a:rPr lang="es-MX" dirty="0" err="1"/>
              <a:t>Co-residencia</a:t>
            </a:r>
            <a:r>
              <a:rPr lang="es-MX" dirty="0"/>
              <a:t> o cercanía de la vivienda.</a:t>
            </a:r>
          </a:p>
          <a:p>
            <a:pPr marL="274320" indent="-226059">
              <a:buFont typeface="Albert Sans"/>
              <a:buChar char="■"/>
            </a:pPr>
            <a:r>
              <a:rPr lang="es-MX" dirty="0"/>
              <a:t>La estructura y dinámica familiar incide para que familiares diferentes al cónyuge o a los hijos(as) asuman el cuidado de la persona mayor (hermanos, sobrinos, nietos, otros familiares).</a:t>
            </a:r>
          </a:p>
        </p:txBody>
      </p:sp>
      <p:sp>
        <p:nvSpPr>
          <p:cNvPr id="15" name="Google Shape;151;p25"/>
          <p:cNvSpPr/>
          <p:nvPr/>
        </p:nvSpPr>
        <p:spPr>
          <a:xfrm>
            <a:off x="507950" y="3494647"/>
            <a:ext cx="414300" cy="414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2</a:t>
            </a:r>
            <a:endParaRPr b="1" dirty="0">
              <a:latin typeface="Epilogue"/>
              <a:ea typeface="Epilogue"/>
              <a:cs typeface="Epilogue"/>
              <a:sym typeface="Epilog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715100" y="352129"/>
            <a:ext cx="7713900" cy="640200"/>
          </a:xfrm>
          <a:prstGeom prst="rect">
            <a:avLst/>
          </a:prstGeom>
        </p:spPr>
        <p:txBody>
          <a:bodyPr spcFirstLastPara="1" wrap="square" lIns="91425" tIns="91425" rIns="91425" bIns="91425" anchor="t" anchorCtr="0">
            <a:noAutofit/>
          </a:bodyPr>
          <a:lstStyle/>
          <a:p>
            <a:pPr lvl="0">
              <a:buSzPts val="1100"/>
            </a:pPr>
            <a:r>
              <a:rPr lang="es-MX" dirty="0"/>
              <a:t>Tema dos: Las dificultades para brindar el cuidado</a:t>
            </a:r>
          </a:p>
        </p:txBody>
      </p:sp>
      <p:sp>
        <p:nvSpPr>
          <p:cNvPr id="169" name="Google Shape;169;p27"/>
          <p:cNvSpPr/>
          <p:nvPr/>
        </p:nvSpPr>
        <p:spPr>
          <a:xfrm>
            <a:off x="715100" y="1806767"/>
            <a:ext cx="7713900" cy="2696633"/>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71" name="Google Shape;171;p27"/>
          <p:cNvSpPr txBox="1">
            <a:spLocks noGrp="1"/>
          </p:cNvSpPr>
          <p:nvPr>
            <p:ph type="body" idx="4294967295"/>
          </p:nvPr>
        </p:nvSpPr>
        <p:spPr>
          <a:xfrm>
            <a:off x="1040749" y="1961001"/>
            <a:ext cx="7222717" cy="2349199"/>
          </a:xfrm>
          <a:prstGeom prst="rect">
            <a:avLst/>
          </a:prstGeom>
          <a:ln>
            <a:noFill/>
          </a:ln>
        </p:spPr>
        <p:txBody>
          <a:bodyPr spcFirstLastPara="1" wrap="square" lIns="91425" tIns="91425" rIns="91425" bIns="91425" anchor="ctr" anchorCtr="0">
            <a:noAutofit/>
          </a:bodyPr>
          <a:lstStyle/>
          <a:p>
            <a:pPr marL="285750" lvl="0" indent="-285750" algn="just">
              <a:lnSpc>
                <a:spcPct val="100000"/>
              </a:lnSpc>
              <a:buFont typeface="Wingdings" panose="05000000000000000000" pitchFamily="2" charset="2"/>
              <a:buChar char="§"/>
            </a:pPr>
            <a:r>
              <a:rPr lang="es-MX" dirty="0"/>
              <a:t>Falta de experiencia y de capacitación en el cuidado de una persona mayor. La actividad de cuidar no solo implica ayudar en las actividades básicas e instrumentales, sino también brindar cuidados médicos, farmacológicos, de rehabilitación, psicológicos y tomar decisiones médicas.</a:t>
            </a:r>
          </a:p>
          <a:p>
            <a:pPr marL="285750" lvl="0" indent="-285750" algn="just">
              <a:lnSpc>
                <a:spcPct val="100000"/>
              </a:lnSpc>
              <a:buFont typeface="Wingdings" panose="05000000000000000000" pitchFamily="2" charset="2"/>
              <a:buChar char="§"/>
            </a:pPr>
            <a:endParaRPr lang="es-MX" dirty="0"/>
          </a:p>
          <a:p>
            <a:pPr marL="285750" lvl="0" indent="-285750" algn="just">
              <a:lnSpc>
                <a:spcPct val="100000"/>
              </a:lnSpc>
              <a:buFont typeface="Wingdings" panose="05000000000000000000" pitchFamily="2" charset="2"/>
              <a:buChar char="§"/>
            </a:pPr>
            <a:r>
              <a:rPr lang="es-MX" dirty="0"/>
              <a:t>Existen diferencias entre hombres y mujeres. Los hombres que cuidan manifestaron mayores dificultades que las mujeres. Los hombres tienen que aprender a preparar los alimentos, a lavar ropa y a realizar otras actividades que tradicionalmente en sus familias habían sido realizadas por las mujeres.</a:t>
            </a:r>
          </a:p>
          <a:p>
            <a:pPr marL="0" lvl="0" indent="0" algn="just">
              <a:lnSpc>
                <a:spcPct val="100000"/>
              </a:lnSpc>
              <a:buNone/>
            </a:pPr>
            <a:endParaRPr lang="es-MX" dirty="0"/>
          </a:p>
        </p:txBody>
      </p:sp>
      <p:sp>
        <p:nvSpPr>
          <p:cNvPr id="175" name="Google Shape;175;p27"/>
          <p:cNvSpPr/>
          <p:nvPr/>
        </p:nvSpPr>
        <p:spPr>
          <a:xfrm rot="-5400000">
            <a:off x="7102247" y="4310200"/>
            <a:ext cx="193200" cy="193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 name="Google Shape;151;p25">
            <a:extLst>
              <a:ext uri="{FF2B5EF4-FFF2-40B4-BE49-F238E27FC236}">
                <a16:creationId xmlns:a16="http://schemas.microsoft.com/office/drawing/2014/main" id="{66A8F4A1-0444-C976-1CCF-B2A1E97F34D2}"/>
              </a:ext>
            </a:extLst>
          </p:cNvPr>
          <p:cNvSpPr/>
          <p:nvPr/>
        </p:nvSpPr>
        <p:spPr>
          <a:xfrm>
            <a:off x="507950" y="2852039"/>
            <a:ext cx="414300" cy="414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1</a:t>
            </a:r>
            <a:endParaRPr b="1" dirty="0">
              <a:latin typeface="Epilogue"/>
              <a:ea typeface="Epilogue"/>
              <a:cs typeface="Epilogue"/>
              <a:sym typeface="Epilog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715100" y="352129"/>
            <a:ext cx="7713900" cy="640200"/>
          </a:xfrm>
          <a:prstGeom prst="rect">
            <a:avLst/>
          </a:prstGeom>
        </p:spPr>
        <p:txBody>
          <a:bodyPr spcFirstLastPara="1" wrap="square" lIns="91425" tIns="91425" rIns="91425" bIns="91425" anchor="t" anchorCtr="0">
            <a:noAutofit/>
          </a:bodyPr>
          <a:lstStyle/>
          <a:p>
            <a:pPr lvl="0">
              <a:buSzPts val="1100"/>
            </a:pPr>
            <a:r>
              <a:rPr lang="es-MX" dirty="0"/>
              <a:t>Tema dos: Las dificultades para brindar el cuidado</a:t>
            </a:r>
          </a:p>
        </p:txBody>
      </p:sp>
      <p:sp>
        <p:nvSpPr>
          <p:cNvPr id="169" name="Google Shape;169;p27"/>
          <p:cNvSpPr/>
          <p:nvPr/>
        </p:nvSpPr>
        <p:spPr>
          <a:xfrm>
            <a:off x="715100" y="1784733"/>
            <a:ext cx="7713900" cy="2718667"/>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71" name="Google Shape;171;p27"/>
          <p:cNvSpPr txBox="1">
            <a:spLocks noGrp="1"/>
          </p:cNvSpPr>
          <p:nvPr>
            <p:ph type="body" idx="4294967295"/>
          </p:nvPr>
        </p:nvSpPr>
        <p:spPr>
          <a:xfrm>
            <a:off x="1040749" y="1784734"/>
            <a:ext cx="7222717" cy="2718666"/>
          </a:xfrm>
          <a:prstGeom prst="rect">
            <a:avLst/>
          </a:prstGeom>
          <a:ln>
            <a:noFill/>
          </a:ln>
        </p:spPr>
        <p:txBody>
          <a:bodyPr spcFirstLastPara="1" wrap="square" lIns="91425" tIns="91425" rIns="91425" bIns="91425" anchor="ctr" anchorCtr="0">
            <a:noAutofit/>
          </a:bodyPr>
          <a:lstStyle/>
          <a:p>
            <a:pPr marL="285750" lvl="0" indent="-285750" algn="just">
              <a:lnSpc>
                <a:spcPct val="100000"/>
              </a:lnSpc>
              <a:buFont typeface="Wingdings" panose="05000000000000000000" pitchFamily="2" charset="2"/>
              <a:buChar char="§"/>
            </a:pPr>
            <a:r>
              <a:rPr lang="es-MX" dirty="0"/>
              <a:t>Una actividad que resulta difícil para los cuidadores, en especial para los hijos varones y para los cuidadores de más edad, es la asistencia para el baño e higiene, pues lo consideran un trabajo delicado, extenuante y vergonzoso.</a:t>
            </a:r>
          </a:p>
          <a:p>
            <a:pPr marL="285750" lvl="0" indent="-285750" algn="just">
              <a:lnSpc>
                <a:spcPct val="100000"/>
              </a:lnSpc>
              <a:buFont typeface="Wingdings" panose="05000000000000000000" pitchFamily="2" charset="2"/>
              <a:buChar char="§"/>
            </a:pPr>
            <a:endParaRPr lang="es-MX" dirty="0"/>
          </a:p>
          <a:p>
            <a:pPr marL="285750" lvl="0" indent="-285750" algn="just">
              <a:lnSpc>
                <a:spcPct val="100000"/>
              </a:lnSpc>
              <a:buFont typeface="Wingdings" panose="05000000000000000000" pitchFamily="2" charset="2"/>
              <a:buChar char="§"/>
            </a:pPr>
            <a:r>
              <a:rPr lang="es-MX" dirty="0"/>
              <a:t>Las condiciones ambientales (obstáculos físicos en la casa para llegar al baño), la falta de recursos (pañales desechables, recolector urinario, sondas). Recursos para mover a la persona mayor.</a:t>
            </a:r>
          </a:p>
          <a:p>
            <a:pPr marL="285750" lvl="0" indent="-285750" algn="just">
              <a:lnSpc>
                <a:spcPct val="100000"/>
              </a:lnSpc>
              <a:buFont typeface="Wingdings" panose="05000000000000000000" pitchFamily="2" charset="2"/>
              <a:buChar char="§"/>
            </a:pPr>
            <a:endParaRPr lang="es-MX" dirty="0"/>
          </a:p>
          <a:p>
            <a:pPr marL="285750" lvl="0" indent="-285750" algn="just">
              <a:lnSpc>
                <a:spcPct val="100000"/>
              </a:lnSpc>
              <a:buFont typeface="Wingdings" panose="05000000000000000000" pitchFamily="2" charset="2"/>
              <a:buChar char="§"/>
            </a:pPr>
            <a:r>
              <a:rPr lang="es-MX" dirty="0"/>
              <a:t>Barreras en la comunicación entre los profesionales de la salud y los cuidadores.</a:t>
            </a:r>
          </a:p>
        </p:txBody>
      </p:sp>
      <p:sp>
        <p:nvSpPr>
          <p:cNvPr id="175" name="Google Shape;175;p27"/>
          <p:cNvSpPr/>
          <p:nvPr/>
        </p:nvSpPr>
        <p:spPr>
          <a:xfrm rot="-5400000">
            <a:off x="7102247" y="4310200"/>
            <a:ext cx="193200" cy="193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 name="Google Shape;151;p25">
            <a:extLst>
              <a:ext uri="{FF2B5EF4-FFF2-40B4-BE49-F238E27FC236}">
                <a16:creationId xmlns:a16="http://schemas.microsoft.com/office/drawing/2014/main" id="{64D899D1-03FB-A57B-C1BF-6E2B32704EDE}"/>
              </a:ext>
            </a:extLst>
          </p:cNvPr>
          <p:cNvSpPr/>
          <p:nvPr/>
        </p:nvSpPr>
        <p:spPr>
          <a:xfrm>
            <a:off x="507950" y="2852039"/>
            <a:ext cx="414300" cy="414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2</a:t>
            </a:r>
            <a:endParaRPr b="1" dirty="0">
              <a:latin typeface="Epilogue"/>
              <a:ea typeface="Epilogue"/>
              <a:cs typeface="Epilogue"/>
              <a:sym typeface="Epilogue"/>
            </a:endParaRPr>
          </a:p>
        </p:txBody>
      </p:sp>
    </p:spTree>
    <p:extLst>
      <p:ext uri="{BB962C8B-B14F-4D97-AF65-F5344CB8AC3E}">
        <p14:creationId xmlns:p14="http://schemas.microsoft.com/office/powerpoint/2010/main" val="88347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715100" y="98425"/>
            <a:ext cx="7713900" cy="640200"/>
          </a:xfrm>
          <a:prstGeom prst="rect">
            <a:avLst/>
          </a:prstGeom>
        </p:spPr>
        <p:txBody>
          <a:bodyPr spcFirstLastPara="1" wrap="square" lIns="91425" tIns="91425" rIns="91425" bIns="91425" anchor="t" anchorCtr="0">
            <a:noAutofit/>
          </a:bodyPr>
          <a:lstStyle/>
          <a:p>
            <a:pPr lvl="0"/>
            <a:r>
              <a:rPr lang="es-MX" sz="2800" dirty="0"/>
              <a:t>Tema tres: Los costos de oportunidad y el impacto del cuidado en la vida personal y social del cuidador</a:t>
            </a:r>
          </a:p>
        </p:txBody>
      </p:sp>
      <p:sp>
        <p:nvSpPr>
          <p:cNvPr id="157" name="Google Shape;157;p26"/>
          <p:cNvSpPr/>
          <p:nvPr/>
        </p:nvSpPr>
        <p:spPr>
          <a:xfrm>
            <a:off x="715100" y="1740666"/>
            <a:ext cx="7713900" cy="2974554"/>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59" name="Google Shape;159;p26"/>
          <p:cNvSpPr txBox="1">
            <a:spLocks noGrp="1"/>
          </p:cNvSpPr>
          <p:nvPr>
            <p:ph type="body" idx="4294967295"/>
          </p:nvPr>
        </p:nvSpPr>
        <p:spPr>
          <a:xfrm>
            <a:off x="1040700" y="1862668"/>
            <a:ext cx="7062600" cy="2641600"/>
          </a:xfrm>
          <a:prstGeom prst="rect">
            <a:avLst/>
          </a:prstGeom>
          <a:ln>
            <a:noFill/>
          </a:ln>
        </p:spPr>
        <p:txBody>
          <a:bodyPr spcFirstLastPara="1" wrap="square" lIns="91425" tIns="91425" rIns="91425" bIns="91425" anchor="ctr" anchorCtr="0">
            <a:noAutofit/>
          </a:bodyPr>
          <a:lstStyle/>
          <a:p>
            <a:pPr marL="274320" lvl="0" indent="-226059" algn="just">
              <a:buChar char="■"/>
            </a:pPr>
            <a:r>
              <a:rPr lang="es-MX" dirty="0"/>
              <a:t>El cuidado modifica las diferentes áreas de la vida del cuidador: familiar, laboral, económica y social. Algunos cuidadores dejan de trabajar o realizan trabajos informales que les permita tener horarios flexibles para poder cuidar a la persona mayor. </a:t>
            </a:r>
          </a:p>
          <a:p>
            <a:pPr marL="274320" lvl="0" indent="-226059" algn="just">
              <a:buChar char="■"/>
            </a:pPr>
            <a:endParaRPr lang="es-MX" dirty="0"/>
          </a:p>
          <a:p>
            <a:pPr marL="274320" lvl="0" indent="-226059" algn="just">
              <a:buChar char="■"/>
            </a:pPr>
            <a:r>
              <a:rPr lang="es-MX" dirty="0"/>
              <a:t>La economía familiar se ve afectada y en algunos casos el ingreso se reduce al de la persona mayor, que por lo general proviene de pensiones o de apoyos gubernamentales.</a:t>
            </a:r>
          </a:p>
        </p:txBody>
      </p:sp>
      <p:sp>
        <p:nvSpPr>
          <p:cNvPr id="2" name="Google Shape;151;p25">
            <a:extLst>
              <a:ext uri="{FF2B5EF4-FFF2-40B4-BE49-F238E27FC236}">
                <a16:creationId xmlns:a16="http://schemas.microsoft.com/office/drawing/2014/main" id="{9A8B1EC0-AA03-E10E-F840-3EF5A316223B}"/>
              </a:ext>
            </a:extLst>
          </p:cNvPr>
          <p:cNvSpPr/>
          <p:nvPr/>
        </p:nvSpPr>
        <p:spPr>
          <a:xfrm>
            <a:off x="507950" y="2918136"/>
            <a:ext cx="414300" cy="414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Epilogue"/>
                <a:ea typeface="Epilogue"/>
                <a:cs typeface="Epilogue"/>
                <a:sym typeface="Epilogue"/>
              </a:rPr>
              <a:t>1</a:t>
            </a:r>
            <a:endParaRPr b="1">
              <a:latin typeface="Epilogue"/>
              <a:ea typeface="Epilogue"/>
              <a:cs typeface="Epilogue"/>
              <a:sym typeface="Epilog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715100" y="98425"/>
            <a:ext cx="7713900" cy="640200"/>
          </a:xfrm>
          <a:prstGeom prst="rect">
            <a:avLst/>
          </a:prstGeom>
        </p:spPr>
        <p:txBody>
          <a:bodyPr spcFirstLastPara="1" wrap="square" lIns="91425" tIns="91425" rIns="91425" bIns="91425" anchor="t" anchorCtr="0">
            <a:noAutofit/>
          </a:bodyPr>
          <a:lstStyle/>
          <a:p>
            <a:pPr lvl="0"/>
            <a:r>
              <a:rPr lang="es-MX" sz="2800" dirty="0"/>
              <a:t>Tema tres: Los costos de oportunidad y el impacto del cuidado en la vida personal y social del cuidador</a:t>
            </a:r>
          </a:p>
        </p:txBody>
      </p:sp>
      <p:sp>
        <p:nvSpPr>
          <p:cNvPr id="157" name="Google Shape;157;p26"/>
          <p:cNvSpPr/>
          <p:nvPr/>
        </p:nvSpPr>
        <p:spPr>
          <a:xfrm>
            <a:off x="715100" y="1674564"/>
            <a:ext cx="7713900" cy="3029638"/>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59" name="Google Shape;159;p26"/>
          <p:cNvSpPr txBox="1">
            <a:spLocks noGrp="1"/>
          </p:cNvSpPr>
          <p:nvPr>
            <p:ph type="body" idx="4294967295"/>
          </p:nvPr>
        </p:nvSpPr>
        <p:spPr>
          <a:xfrm>
            <a:off x="1040700" y="1862668"/>
            <a:ext cx="7062600" cy="2641600"/>
          </a:xfrm>
          <a:prstGeom prst="rect">
            <a:avLst/>
          </a:prstGeom>
          <a:ln>
            <a:noFill/>
          </a:ln>
        </p:spPr>
        <p:txBody>
          <a:bodyPr spcFirstLastPara="1" wrap="square" lIns="91425" tIns="91425" rIns="91425" bIns="91425" anchor="ctr" anchorCtr="0">
            <a:noAutofit/>
          </a:bodyPr>
          <a:lstStyle/>
          <a:p>
            <a:pPr marL="274320" lvl="0" indent="-226059" algn="just">
              <a:buChar char="■"/>
            </a:pPr>
            <a:r>
              <a:rPr lang="es-MX" dirty="0"/>
              <a:t>Impactos en la salud física y mental del cuidador. La responsabilidad de cuidar implica una elevada carga y dedicación en tiempo que conlleva a la imposibilidad de atender sus propios problemas de salud.</a:t>
            </a:r>
          </a:p>
          <a:p>
            <a:pPr marL="274320" lvl="0" indent="-226059" algn="just">
              <a:buChar char="■"/>
            </a:pPr>
            <a:endParaRPr lang="es-MX" dirty="0"/>
          </a:p>
          <a:p>
            <a:pPr marL="274320" lvl="0" indent="-226059" algn="just">
              <a:buChar char="■"/>
            </a:pPr>
            <a:r>
              <a:rPr lang="es-MX" dirty="0"/>
              <a:t>Los cuidadores presentan enfermedades gastrointestinales, diabetes, hipertensión, problemas musculo esqueléticos y de la vista, así como, presencia de dolor, y problemas bucales. También ansiedad y depresión, sobre todo en los casos en que los cuidadores tenían menor apoyo familiar e insuficientes recursos económicos.</a:t>
            </a:r>
          </a:p>
        </p:txBody>
      </p:sp>
      <p:sp>
        <p:nvSpPr>
          <p:cNvPr id="2" name="Google Shape;151;p25">
            <a:extLst>
              <a:ext uri="{FF2B5EF4-FFF2-40B4-BE49-F238E27FC236}">
                <a16:creationId xmlns:a16="http://schemas.microsoft.com/office/drawing/2014/main" id="{BE709CEB-F186-BA15-C7EC-DBA6808C8533}"/>
              </a:ext>
            </a:extLst>
          </p:cNvPr>
          <p:cNvSpPr/>
          <p:nvPr/>
        </p:nvSpPr>
        <p:spPr>
          <a:xfrm>
            <a:off x="507950" y="2951187"/>
            <a:ext cx="414300" cy="414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2</a:t>
            </a:r>
            <a:endParaRPr b="1" dirty="0">
              <a:latin typeface="Epilogue"/>
              <a:ea typeface="Epilogue"/>
              <a:cs typeface="Epilogue"/>
              <a:sym typeface="Epilogue"/>
            </a:endParaRPr>
          </a:p>
        </p:txBody>
      </p:sp>
    </p:spTree>
    <p:extLst>
      <p:ext uri="{BB962C8B-B14F-4D97-AF65-F5344CB8AC3E}">
        <p14:creationId xmlns:p14="http://schemas.microsoft.com/office/powerpoint/2010/main" val="1426607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715100" y="264067"/>
            <a:ext cx="7713900" cy="640200"/>
          </a:xfrm>
          <a:prstGeom prst="rect">
            <a:avLst/>
          </a:prstGeom>
        </p:spPr>
        <p:txBody>
          <a:bodyPr spcFirstLastPara="1" wrap="square" lIns="91425" tIns="91425" rIns="91425" bIns="91425" anchor="t" anchorCtr="0">
            <a:noAutofit/>
          </a:bodyPr>
          <a:lstStyle/>
          <a:p>
            <a:pPr lvl="0">
              <a:buSzPts val="1100"/>
            </a:pPr>
            <a:r>
              <a:rPr lang="es-MX" dirty="0"/>
              <a:t>Tema cuatro: Los sentimientos en torno a la persona mayor y a la tarea del cuidado</a:t>
            </a:r>
          </a:p>
        </p:txBody>
      </p:sp>
      <p:sp>
        <p:nvSpPr>
          <p:cNvPr id="181" name="Google Shape;181;p28"/>
          <p:cNvSpPr/>
          <p:nvPr/>
        </p:nvSpPr>
        <p:spPr>
          <a:xfrm rot="-5400000">
            <a:off x="7102247" y="4310200"/>
            <a:ext cx="193200" cy="193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82" name="Google Shape;182;p28"/>
          <p:cNvSpPr/>
          <p:nvPr/>
        </p:nvSpPr>
        <p:spPr>
          <a:xfrm>
            <a:off x="715100" y="1882987"/>
            <a:ext cx="7713900" cy="3000586"/>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84" name="Google Shape;184;p28"/>
          <p:cNvSpPr txBox="1">
            <a:spLocks noGrp="1"/>
          </p:cNvSpPr>
          <p:nvPr>
            <p:ph type="body" idx="4294967295"/>
          </p:nvPr>
        </p:nvSpPr>
        <p:spPr>
          <a:xfrm>
            <a:off x="1040750" y="1882987"/>
            <a:ext cx="7062600" cy="3000586"/>
          </a:xfrm>
          <a:prstGeom prst="rect">
            <a:avLst/>
          </a:prstGeom>
          <a:ln>
            <a:noFill/>
          </a:ln>
        </p:spPr>
        <p:txBody>
          <a:bodyPr spcFirstLastPara="1" wrap="square" lIns="91425" tIns="91425" rIns="91425" bIns="91425" anchor="ctr" anchorCtr="0">
            <a:noAutofit/>
          </a:bodyPr>
          <a:lstStyle/>
          <a:p>
            <a:pPr marL="274320" lvl="0" indent="-226059" algn="just">
              <a:buChar char="■"/>
            </a:pPr>
            <a:r>
              <a:rPr lang="es-MX" dirty="0"/>
              <a:t>El deterioro físico, cognitivo y conductual de la persona mayor, así como, la falta de información, de apoyo económico, familiar y social, el aislamiento, los conflictos familiares y las historias familiares (violencia), son aspectos que dificultan el cuidado en la vida cotidiana y generan una multiplicidad de sentimientos en los cuidadores. </a:t>
            </a:r>
          </a:p>
          <a:p>
            <a:pPr marL="274320" lvl="0" indent="-226059" algn="just">
              <a:buChar char="■"/>
            </a:pPr>
            <a:endParaRPr lang="es-MX" dirty="0"/>
          </a:p>
          <a:p>
            <a:pPr marL="274320" lvl="0" indent="-226059" algn="just">
              <a:buChar char="■"/>
            </a:pPr>
            <a:r>
              <a:rPr lang="es-MX" dirty="0"/>
              <a:t>Sentimientos asociados con el miedo, la angustia, la desesperanza, la impotencia, la culpa, el enojo, el cansancio y la soledad. </a:t>
            </a:r>
          </a:p>
        </p:txBody>
      </p:sp>
      <p:sp>
        <p:nvSpPr>
          <p:cNvPr id="2" name="Google Shape;151;p25">
            <a:extLst>
              <a:ext uri="{FF2B5EF4-FFF2-40B4-BE49-F238E27FC236}">
                <a16:creationId xmlns:a16="http://schemas.microsoft.com/office/drawing/2014/main" id="{CA3C5FA0-5953-DC41-5F69-97CE0CD06AAB}"/>
              </a:ext>
            </a:extLst>
          </p:cNvPr>
          <p:cNvSpPr/>
          <p:nvPr/>
        </p:nvSpPr>
        <p:spPr>
          <a:xfrm>
            <a:off x="507950" y="3028306"/>
            <a:ext cx="414300" cy="414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a:latin typeface="Epilogue"/>
                <a:ea typeface="Epilogue"/>
                <a:cs typeface="Epilogue"/>
                <a:sym typeface="Epilogue"/>
              </a:rPr>
              <a:t>1</a:t>
            </a:r>
            <a:endParaRPr b="1">
              <a:latin typeface="Epilogue"/>
              <a:ea typeface="Epilogue"/>
              <a:cs typeface="Epilogue"/>
              <a:sym typeface="Epilog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715100" y="264067"/>
            <a:ext cx="7713900" cy="640200"/>
          </a:xfrm>
          <a:prstGeom prst="rect">
            <a:avLst/>
          </a:prstGeom>
        </p:spPr>
        <p:txBody>
          <a:bodyPr spcFirstLastPara="1" wrap="square" lIns="91425" tIns="91425" rIns="91425" bIns="91425" anchor="t" anchorCtr="0">
            <a:noAutofit/>
          </a:bodyPr>
          <a:lstStyle/>
          <a:p>
            <a:pPr lvl="0">
              <a:buSzPts val="1100"/>
            </a:pPr>
            <a:r>
              <a:rPr lang="es-MX" dirty="0"/>
              <a:t>Tema cuatro: Los sentimientos en torno a la persona mayor y a la tarea del cuidado</a:t>
            </a:r>
          </a:p>
        </p:txBody>
      </p:sp>
      <p:sp>
        <p:nvSpPr>
          <p:cNvPr id="181" name="Google Shape;181;p28"/>
          <p:cNvSpPr/>
          <p:nvPr/>
        </p:nvSpPr>
        <p:spPr>
          <a:xfrm rot="-5400000">
            <a:off x="7102247" y="4310200"/>
            <a:ext cx="193200" cy="193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82" name="Google Shape;182;p28"/>
          <p:cNvSpPr/>
          <p:nvPr/>
        </p:nvSpPr>
        <p:spPr>
          <a:xfrm>
            <a:off x="715100" y="1882987"/>
            <a:ext cx="7713900" cy="3000586"/>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84" name="Google Shape;184;p28"/>
          <p:cNvSpPr txBox="1">
            <a:spLocks noGrp="1"/>
          </p:cNvSpPr>
          <p:nvPr>
            <p:ph type="body" idx="4294967295"/>
          </p:nvPr>
        </p:nvSpPr>
        <p:spPr>
          <a:xfrm>
            <a:off x="1040750" y="1882987"/>
            <a:ext cx="7062600" cy="3000586"/>
          </a:xfrm>
          <a:prstGeom prst="rect">
            <a:avLst/>
          </a:prstGeom>
          <a:ln>
            <a:noFill/>
          </a:ln>
        </p:spPr>
        <p:txBody>
          <a:bodyPr spcFirstLastPara="1" wrap="square" lIns="91425" tIns="91425" rIns="91425" bIns="91425" anchor="ctr" anchorCtr="0">
            <a:noAutofit/>
          </a:bodyPr>
          <a:lstStyle/>
          <a:p>
            <a:pPr marL="274320" lvl="0" indent="-226059" algn="just">
              <a:buChar char="■"/>
            </a:pPr>
            <a:r>
              <a:rPr lang="es-MX" dirty="0"/>
              <a:t>Para los cónyuges, en especial cuando la mujer es la cuidadora, la violencia de género que sufrió en el pasado influye en el cuidado. </a:t>
            </a:r>
          </a:p>
          <a:p>
            <a:pPr marL="274320" lvl="0" indent="-226059" algn="just">
              <a:buChar char="■"/>
            </a:pPr>
            <a:endParaRPr lang="es-MX" dirty="0"/>
          </a:p>
          <a:p>
            <a:pPr marL="274320" lvl="0" indent="-226059" algn="just">
              <a:buChar char="■"/>
            </a:pPr>
            <a:r>
              <a:rPr lang="es-MX" dirty="0"/>
              <a:t>Los cambios de actitud y emocionales de la persona mayor incide en el cuidador.</a:t>
            </a:r>
          </a:p>
          <a:p>
            <a:pPr marL="274320" lvl="0" indent="-226059" algn="just">
              <a:buChar char="■"/>
            </a:pPr>
            <a:endParaRPr lang="es-MX" dirty="0"/>
          </a:p>
          <a:p>
            <a:pPr marL="274320" lvl="0" indent="-226059" algn="just">
              <a:buChar char="■"/>
            </a:pPr>
            <a:r>
              <a:rPr lang="es-MX" dirty="0"/>
              <a:t>El peso de estos sentimientos negativos es tan fuerte, que los cuidadores llegan a desear su propia muerte o a concebir el cuidado como un castigo.</a:t>
            </a:r>
          </a:p>
        </p:txBody>
      </p:sp>
      <p:sp>
        <p:nvSpPr>
          <p:cNvPr id="2" name="Google Shape;151;p25">
            <a:extLst>
              <a:ext uri="{FF2B5EF4-FFF2-40B4-BE49-F238E27FC236}">
                <a16:creationId xmlns:a16="http://schemas.microsoft.com/office/drawing/2014/main" id="{EE879C2E-23DA-E7D5-3042-94F6D66D6CF0}"/>
              </a:ext>
            </a:extLst>
          </p:cNvPr>
          <p:cNvSpPr/>
          <p:nvPr/>
        </p:nvSpPr>
        <p:spPr>
          <a:xfrm>
            <a:off x="507950" y="3171527"/>
            <a:ext cx="414300" cy="414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2</a:t>
            </a:r>
            <a:endParaRPr b="1" dirty="0">
              <a:latin typeface="Epilogue"/>
              <a:ea typeface="Epilogue"/>
              <a:cs typeface="Epilogue"/>
              <a:sym typeface="Epilogue"/>
            </a:endParaRPr>
          </a:p>
        </p:txBody>
      </p:sp>
    </p:spTree>
    <p:extLst>
      <p:ext uri="{BB962C8B-B14F-4D97-AF65-F5344CB8AC3E}">
        <p14:creationId xmlns:p14="http://schemas.microsoft.com/office/powerpoint/2010/main" val="3479332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715100" y="535000"/>
            <a:ext cx="77139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Reflexiones finales</a:t>
            </a:r>
            <a:endParaRPr dirty="0"/>
          </a:p>
        </p:txBody>
      </p:sp>
      <p:sp>
        <p:nvSpPr>
          <p:cNvPr id="194" name="Google Shape;194;p29"/>
          <p:cNvSpPr/>
          <p:nvPr/>
        </p:nvSpPr>
        <p:spPr>
          <a:xfrm>
            <a:off x="715100" y="1196979"/>
            <a:ext cx="7713900" cy="701500"/>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96" name="Google Shape;196;p29"/>
          <p:cNvSpPr txBox="1">
            <a:spLocks noGrp="1"/>
          </p:cNvSpPr>
          <p:nvPr>
            <p:ph type="body" idx="4294967295"/>
          </p:nvPr>
        </p:nvSpPr>
        <p:spPr>
          <a:xfrm>
            <a:off x="1040750" y="1196829"/>
            <a:ext cx="7062600" cy="680021"/>
          </a:xfrm>
          <a:prstGeom prst="rect">
            <a:avLst/>
          </a:prstGeom>
          <a:ln>
            <a:noFill/>
          </a:ln>
        </p:spPr>
        <p:txBody>
          <a:bodyPr spcFirstLastPara="1" wrap="square" lIns="91425" tIns="91425" rIns="91425" bIns="91425" anchor="ctr" anchorCtr="0">
            <a:noAutofit/>
          </a:bodyPr>
          <a:lstStyle/>
          <a:p>
            <a:pPr marL="139700" indent="0" algn="just">
              <a:buNone/>
            </a:pPr>
            <a:r>
              <a:rPr lang="es-MX" dirty="0">
                <a:solidFill>
                  <a:srgbClr val="000000"/>
                </a:solidFill>
                <a:latin typeface="Albert Sans" panose="020B0604020202020204" charset="0"/>
              </a:rPr>
              <a:t>El cuidado demanda mucho tiempo cuando la persona mayor tiene la capacidad funcional muy reducida.</a:t>
            </a:r>
          </a:p>
        </p:txBody>
      </p:sp>
      <p:sp>
        <p:nvSpPr>
          <p:cNvPr id="200" name="Google Shape;200;p29"/>
          <p:cNvSpPr/>
          <p:nvPr/>
        </p:nvSpPr>
        <p:spPr>
          <a:xfrm>
            <a:off x="507950" y="1340579"/>
            <a:ext cx="414300" cy="41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1</a:t>
            </a:r>
            <a:endParaRPr b="1" dirty="0">
              <a:latin typeface="Epilogue"/>
              <a:ea typeface="Epilogue"/>
              <a:cs typeface="Epilogue"/>
              <a:sym typeface="Epilogue"/>
            </a:endParaRPr>
          </a:p>
        </p:txBody>
      </p:sp>
      <p:sp>
        <p:nvSpPr>
          <p:cNvPr id="9" name="Google Shape;194;p29"/>
          <p:cNvSpPr/>
          <p:nvPr/>
        </p:nvSpPr>
        <p:spPr>
          <a:xfrm>
            <a:off x="715100" y="2064007"/>
            <a:ext cx="7713900" cy="723429"/>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3" name="Google Shape;196;p29"/>
          <p:cNvSpPr txBox="1">
            <a:spLocks/>
          </p:cNvSpPr>
          <p:nvPr/>
        </p:nvSpPr>
        <p:spPr>
          <a:xfrm>
            <a:off x="1040750" y="2063858"/>
            <a:ext cx="7062600" cy="7235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9pPr>
          </a:lstStyle>
          <a:p>
            <a:pPr marL="139700" indent="0" algn="just">
              <a:buNone/>
            </a:pPr>
            <a:r>
              <a:rPr lang="es-MX" dirty="0">
                <a:solidFill>
                  <a:srgbClr val="000000"/>
                </a:solidFill>
                <a:latin typeface="Albert Sans" panose="020B0604020202020204" charset="0"/>
              </a:rPr>
              <a:t>Las y los cuidadores informales no cuentan con conocimientos para brindar el cuidado y los problemas se exacerban cuando las responsabilidades de cuidado comienzan repentinamente.</a:t>
            </a:r>
          </a:p>
        </p:txBody>
      </p:sp>
      <p:sp>
        <p:nvSpPr>
          <p:cNvPr id="14" name="Google Shape;200;p29"/>
          <p:cNvSpPr/>
          <p:nvPr/>
        </p:nvSpPr>
        <p:spPr>
          <a:xfrm>
            <a:off x="507950" y="2207608"/>
            <a:ext cx="414300" cy="41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2</a:t>
            </a:r>
            <a:endParaRPr b="1" dirty="0">
              <a:latin typeface="Epilogue"/>
              <a:ea typeface="Epilogue"/>
              <a:cs typeface="Epilogue"/>
              <a:sym typeface="Epilogue"/>
            </a:endParaRPr>
          </a:p>
        </p:txBody>
      </p:sp>
      <p:sp>
        <p:nvSpPr>
          <p:cNvPr id="15" name="Google Shape;194;p29"/>
          <p:cNvSpPr/>
          <p:nvPr/>
        </p:nvSpPr>
        <p:spPr>
          <a:xfrm>
            <a:off x="715100" y="2931187"/>
            <a:ext cx="7713900" cy="701500"/>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6" name="Google Shape;196;p29"/>
          <p:cNvSpPr txBox="1">
            <a:spLocks/>
          </p:cNvSpPr>
          <p:nvPr/>
        </p:nvSpPr>
        <p:spPr>
          <a:xfrm>
            <a:off x="1040750" y="2931037"/>
            <a:ext cx="7062600" cy="6800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9pPr>
          </a:lstStyle>
          <a:p>
            <a:pPr marL="139700" indent="0" algn="just">
              <a:buNone/>
            </a:pPr>
            <a:r>
              <a:rPr lang="es-MX" dirty="0">
                <a:solidFill>
                  <a:srgbClr val="000000"/>
                </a:solidFill>
                <a:latin typeface="Albert Sans" panose="020B0604020202020204" charset="0"/>
              </a:rPr>
              <a:t>Cuando la tarea de cuidar no se elige libremente (imposición), el impacto en las y los cuidadores y en las personas receptoras de cuidados es más desfavorable.</a:t>
            </a:r>
          </a:p>
        </p:txBody>
      </p:sp>
      <p:sp>
        <p:nvSpPr>
          <p:cNvPr id="17" name="Google Shape;200;p29"/>
          <p:cNvSpPr/>
          <p:nvPr/>
        </p:nvSpPr>
        <p:spPr>
          <a:xfrm>
            <a:off x="507950" y="3074787"/>
            <a:ext cx="414300" cy="41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3</a:t>
            </a:r>
            <a:endParaRPr b="1" dirty="0">
              <a:latin typeface="Epilogue"/>
              <a:ea typeface="Epilogue"/>
              <a:cs typeface="Epilogue"/>
              <a:sym typeface="Epilogue"/>
            </a:endParaRPr>
          </a:p>
        </p:txBody>
      </p:sp>
      <p:sp>
        <p:nvSpPr>
          <p:cNvPr id="21" name="Google Shape;194;p29"/>
          <p:cNvSpPr/>
          <p:nvPr/>
        </p:nvSpPr>
        <p:spPr>
          <a:xfrm>
            <a:off x="715100" y="3793972"/>
            <a:ext cx="7713900" cy="1283185"/>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22" name="Google Shape;196;p29"/>
          <p:cNvSpPr txBox="1">
            <a:spLocks/>
          </p:cNvSpPr>
          <p:nvPr/>
        </p:nvSpPr>
        <p:spPr>
          <a:xfrm>
            <a:off x="1040750" y="3793822"/>
            <a:ext cx="7062600" cy="1219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9pPr>
          </a:lstStyle>
          <a:p>
            <a:pPr marL="139700" indent="0" algn="just">
              <a:buNone/>
            </a:pPr>
            <a:r>
              <a:rPr lang="es-MX" dirty="0">
                <a:solidFill>
                  <a:srgbClr val="000000"/>
                </a:solidFill>
                <a:latin typeface="Albert Sans" panose="020B0604020202020204" charset="0"/>
              </a:rPr>
              <a:t>Existen importantes diferencias de género en la prestación de los cuidados, las cuáles se deben tener en cuanta en el diseño de programas y servicios para las y los cuidadores informales. Las diferencias de género ayudan a comprender mejor el impacto del cuidado en las y los cuidadores y en las personas receptores de cuidados.</a:t>
            </a:r>
          </a:p>
        </p:txBody>
      </p:sp>
      <p:sp>
        <p:nvSpPr>
          <p:cNvPr id="23" name="Google Shape;200;p29"/>
          <p:cNvSpPr/>
          <p:nvPr/>
        </p:nvSpPr>
        <p:spPr>
          <a:xfrm>
            <a:off x="507950" y="4206131"/>
            <a:ext cx="414300" cy="41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4</a:t>
            </a:r>
            <a:endParaRPr b="1" dirty="0">
              <a:latin typeface="Epilogue"/>
              <a:ea typeface="Epilogue"/>
              <a:cs typeface="Epilogue"/>
              <a:sym typeface="Epilogu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715100" y="535000"/>
            <a:ext cx="77139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Reflexiones finales</a:t>
            </a:r>
            <a:endParaRPr dirty="0"/>
          </a:p>
        </p:txBody>
      </p:sp>
      <p:sp>
        <p:nvSpPr>
          <p:cNvPr id="194" name="Google Shape;194;p29"/>
          <p:cNvSpPr/>
          <p:nvPr/>
        </p:nvSpPr>
        <p:spPr>
          <a:xfrm>
            <a:off x="715100" y="1196978"/>
            <a:ext cx="7713900" cy="1028275"/>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96" name="Google Shape;196;p29"/>
          <p:cNvSpPr txBox="1">
            <a:spLocks noGrp="1"/>
          </p:cNvSpPr>
          <p:nvPr>
            <p:ph type="body" idx="4294967295"/>
          </p:nvPr>
        </p:nvSpPr>
        <p:spPr>
          <a:xfrm>
            <a:off x="1040750" y="1196829"/>
            <a:ext cx="7062600" cy="1028424"/>
          </a:xfrm>
          <a:prstGeom prst="rect">
            <a:avLst/>
          </a:prstGeom>
          <a:ln>
            <a:noFill/>
          </a:ln>
        </p:spPr>
        <p:txBody>
          <a:bodyPr spcFirstLastPara="1" wrap="square" lIns="91425" tIns="91425" rIns="91425" bIns="91425" anchor="ctr" anchorCtr="0">
            <a:noAutofit/>
          </a:bodyPr>
          <a:lstStyle/>
          <a:p>
            <a:pPr marL="139700" indent="0" algn="just">
              <a:buNone/>
            </a:pPr>
            <a:r>
              <a:rPr lang="es-MX" dirty="0">
                <a:solidFill>
                  <a:srgbClr val="000000"/>
                </a:solidFill>
                <a:latin typeface="Albert Sans" panose="020B0604020202020204" charset="0"/>
              </a:rPr>
              <a:t>Las y los cuidadores informales no sólo brindan apoyo en las actividades básicas e instrumentales de la vida diaria sino que también, en la mayoría de los casos, tienen que realizar el seguimiento a tratamientos, terapias o ejercicios de rehabilitación.</a:t>
            </a:r>
          </a:p>
        </p:txBody>
      </p:sp>
      <p:sp>
        <p:nvSpPr>
          <p:cNvPr id="200" name="Google Shape;200;p29"/>
          <p:cNvSpPr/>
          <p:nvPr/>
        </p:nvSpPr>
        <p:spPr>
          <a:xfrm>
            <a:off x="507950" y="1340579"/>
            <a:ext cx="414300" cy="41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5</a:t>
            </a:r>
            <a:endParaRPr b="1" dirty="0">
              <a:latin typeface="Epilogue"/>
              <a:ea typeface="Epilogue"/>
              <a:cs typeface="Epilogue"/>
              <a:sym typeface="Epilogue"/>
            </a:endParaRPr>
          </a:p>
        </p:txBody>
      </p:sp>
      <p:sp>
        <p:nvSpPr>
          <p:cNvPr id="9" name="Google Shape;194;p29"/>
          <p:cNvSpPr/>
          <p:nvPr/>
        </p:nvSpPr>
        <p:spPr>
          <a:xfrm>
            <a:off x="715100" y="2358137"/>
            <a:ext cx="7713900" cy="1312238"/>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3" name="Google Shape;196;p29"/>
          <p:cNvSpPr txBox="1">
            <a:spLocks/>
          </p:cNvSpPr>
          <p:nvPr/>
        </p:nvSpPr>
        <p:spPr>
          <a:xfrm>
            <a:off x="1040750" y="2357987"/>
            <a:ext cx="7062600" cy="13123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9pPr>
          </a:lstStyle>
          <a:p>
            <a:pPr marL="139700" lvl="0" indent="0" algn="just">
              <a:buNone/>
            </a:pPr>
            <a:r>
              <a:rPr lang="es-MX" dirty="0"/>
              <a:t>Las y los cuidadores informales encuentran barreras para satisfacer adecuadamente las necesidades de las personas mayores, debido a la escasa o nula capacitación que se les otorga, a la falta de recursos económicos y sociales, así como a la complejidad del sistema de salud con el que tienen que interactuar para cumplir con los diversos roles que deben desempeñar.</a:t>
            </a:r>
          </a:p>
        </p:txBody>
      </p:sp>
      <p:sp>
        <p:nvSpPr>
          <p:cNvPr id="14" name="Google Shape;200;p29"/>
          <p:cNvSpPr/>
          <p:nvPr/>
        </p:nvSpPr>
        <p:spPr>
          <a:xfrm>
            <a:off x="507950" y="2786800"/>
            <a:ext cx="414300" cy="41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6</a:t>
            </a:r>
            <a:endParaRPr b="1" dirty="0">
              <a:latin typeface="Epilogue"/>
              <a:ea typeface="Epilogue"/>
              <a:cs typeface="Epilogue"/>
              <a:sym typeface="Epilogue"/>
            </a:endParaRPr>
          </a:p>
        </p:txBody>
      </p:sp>
      <p:sp>
        <p:nvSpPr>
          <p:cNvPr id="18" name="Google Shape;194;p29"/>
          <p:cNvSpPr/>
          <p:nvPr/>
        </p:nvSpPr>
        <p:spPr>
          <a:xfrm>
            <a:off x="715100" y="3815024"/>
            <a:ext cx="7713900" cy="1094664"/>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9" name="Google Shape;196;p29"/>
          <p:cNvSpPr txBox="1">
            <a:spLocks/>
          </p:cNvSpPr>
          <p:nvPr/>
        </p:nvSpPr>
        <p:spPr>
          <a:xfrm>
            <a:off x="1040750" y="3814874"/>
            <a:ext cx="7062600" cy="10731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9pPr>
          </a:lstStyle>
          <a:p>
            <a:pPr marL="139700" indent="0" algn="just">
              <a:buFont typeface="Albert Sans"/>
              <a:buNone/>
            </a:pPr>
            <a:r>
              <a:rPr lang="es-MX">
                <a:solidFill>
                  <a:srgbClr val="000000"/>
                </a:solidFill>
                <a:latin typeface="Albert Sans" panose="020B0604020202020204" charset="0"/>
              </a:rPr>
              <a:t>El brindar cuidados puede tener efectos negativos en la persona que cuida, tales como: mayor probabilidad de sufrir estrés, ansiedad, depresión, aislamiento social, desgaste físico, falta de atención a su propia salud,  y afectaciones económicas.</a:t>
            </a:r>
            <a:endParaRPr lang="es-MX" dirty="0">
              <a:solidFill>
                <a:srgbClr val="000000"/>
              </a:solidFill>
              <a:latin typeface="Albert Sans" panose="020B0604020202020204" charset="0"/>
            </a:endParaRPr>
          </a:p>
        </p:txBody>
      </p:sp>
      <p:sp>
        <p:nvSpPr>
          <p:cNvPr id="20" name="Google Shape;200;p29"/>
          <p:cNvSpPr/>
          <p:nvPr/>
        </p:nvSpPr>
        <p:spPr>
          <a:xfrm>
            <a:off x="507950" y="4118481"/>
            <a:ext cx="414300" cy="41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7</a:t>
            </a:r>
            <a:endParaRPr b="1" dirty="0">
              <a:latin typeface="Epilogue"/>
              <a:ea typeface="Epilogue"/>
              <a:cs typeface="Epilogue"/>
              <a:sym typeface="Epilogue"/>
            </a:endParaRPr>
          </a:p>
        </p:txBody>
      </p:sp>
    </p:spTree>
    <p:extLst>
      <p:ext uri="{BB962C8B-B14F-4D97-AF65-F5344CB8AC3E}">
        <p14:creationId xmlns:p14="http://schemas.microsoft.com/office/powerpoint/2010/main" val="34808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715100" y="535000"/>
            <a:ext cx="4278600" cy="110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Introducción (1)</a:t>
            </a:r>
            <a:endParaRPr dirty="0"/>
          </a:p>
        </p:txBody>
      </p:sp>
      <p:pic>
        <p:nvPicPr>
          <p:cNvPr id="124" name="Google Shape;124;p23"/>
          <p:cNvPicPr preferRelativeResize="0"/>
          <p:nvPr/>
        </p:nvPicPr>
        <p:blipFill>
          <a:blip r:embed="rId3">
            <a:alphaModFix/>
          </a:blip>
          <a:stretch>
            <a:fillRect/>
          </a:stretch>
        </p:blipFill>
        <p:spPr>
          <a:xfrm rot="10800000">
            <a:off x="6961180" y="4050440"/>
            <a:ext cx="2182820" cy="1093060"/>
          </a:xfrm>
          <a:prstGeom prst="rect">
            <a:avLst/>
          </a:prstGeom>
          <a:noFill/>
          <a:ln>
            <a:noFill/>
          </a:ln>
        </p:spPr>
      </p:pic>
      <p:pic>
        <p:nvPicPr>
          <p:cNvPr id="125" name="Google Shape;125;p23"/>
          <p:cNvPicPr preferRelativeResize="0"/>
          <p:nvPr/>
        </p:nvPicPr>
        <p:blipFill>
          <a:blip r:embed="rId4">
            <a:alphaModFix/>
          </a:blip>
          <a:stretch>
            <a:fillRect/>
          </a:stretch>
        </p:blipFill>
        <p:spPr>
          <a:xfrm>
            <a:off x="6563925" y="3369875"/>
            <a:ext cx="1271088" cy="1271081"/>
          </a:xfrm>
          <a:prstGeom prst="rect">
            <a:avLst/>
          </a:prstGeom>
          <a:noFill/>
          <a:ln>
            <a:noFill/>
          </a:ln>
        </p:spPr>
      </p:pic>
      <p:sp>
        <p:nvSpPr>
          <p:cNvPr id="126" name="Google Shape;126;p23"/>
          <p:cNvSpPr/>
          <p:nvPr/>
        </p:nvSpPr>
        <p:spPr>
          <a:xfrm>
            <a:off x="8049851" y="2121000"/>
            <a:ext cx="609600" cy="6096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27" name="Google Shape;127;p23"/>
          <p:cNvSpPr/>
          <p:nvPr/>
        </p:nvSpPr>
        <p:spPr>
          <a:xfrm>
            <a:off x="6699275" y="2120988"/>
            <a:ext cx="261900" cy="261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 name="Marcador de texto 1"/>
          <p:cNvSpPr>
            <a:spLocks noGrp="1"/>
          </p:cNvSpPr>
          <p:nvPr>
            <p:ph type="body" idx="1"/>
          </p:nvPr>
        </p:nvSpPr>
        <p:spPr>
          <a:xfrm>
            <a:off x="715100" y="1244906"/>
            <a:ext cx="6173380" cy="3489654"/>
          </a:xfrm>
        </p:spPr>
        <p:txBody>
          <a:bodyPr/>
          <a:lstStyle/>
          <a:p>
            <a:pPr algn="just"/>
            <a:r>
              <a:rPr lang="es-MX" dirty="0"/>
              <a:t>Envejecimiento poblacional e incremento de enfermedades crónicas.</a:t>
            </a:r>
          </a:p>
          <a:p>
            <a:pPr algn="just"/>
            <a:endParaRPr lang="es-MX" dirty="0"/>
          </a:p>
          <a:p>
            <a:pPr algn="just"/>
            <a:r>
              <a:rPr lang="es-MX" dirty="0"/>
              <a:t>Los cuidados a largo plazo representan un reto para la atención y cuidado de las personas mayores. </a:t>
            </a:r>
          </a:p>
          <a:p>
            <a:pPr algn="just"/>
            <a:endParaRPr lang="es-MX" dirty="0"/>
          </a:p>
          <a:p>
            <a:pPr algn="just"/>
            <a:r>
              <a:rPr lang="es-MX" dirty="0"/>
              <a:t>Los cuidados a largo plazo son aquellas actividades de apoyo y cuidado que se pueden proveer de manera </a:t>
            </a:r>
            <a:r>
              <a:rPr lang="es-MX" b="1" dirty="0"/>
              <a:t>formal</a:t>
            </a:r>
            <a:r>
              <a:rPr lang="es-MX" dirty="0"/>
              <a:t> (servicios que ofrecen atención personal y en salud en el hogar o en instituciones especializadas), o </a:t>
            </a:r>
            <a:r>
              <a:rPr lang="es-MX" b="1" dirty="0"/>
              <a:t>informal</a:t>
            </a:r>
            <a:r>
              <a:rPr lang="es-MX" dirty="0"/>
              <a:t> (</a:t>
            </a:r>
            <a:r>
              <a:rPr lang="es-MX" u="sng" dirty="0"/>
              <a:t>familiares, vecinos o amigos</a:t>
            </a:r>
            <a:r>
              <a:rPr lang="es-MX" dirty="0"/>
              <a:t>), para asegurar que una persona que no es completamente capaz de su auto-cuidado pueda mantener el grado más alto posible de calidad de vida, independencia, autonomía, participación, realización personal y dignidad, de acuerdo con sus preferencias (WHO, 2000, OECD, 2005).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715100" y="535000"/>
            <a:ext cx="77139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Reflexiones finales</a:t>
            </a:r>
            <a:endParaRPr dirty="0"/>
          </a:p>
        </p:txBody>
      </p:sp>
      <p:sp>
        <p:nvSpPr>
          <p:cNvPr id="15" name="Google Shape;194;p29"/>
          <p:cNvSpPr/>
          <p:nvPr/>
        </p:nvSpPr>
        <p:spPr>
          <a:xfrm>
            <a:off x="715100" y="1351776"/>
            <a:ext cx="7713900" cy="835116"/>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6" name="Google Shape;196;p29"/>
          <p:cNvSpPr txBox="1">
            <a:spLocks/>
          </p:cNvSpPr>
          <p:nvPr/>
        </p:nvSpPr>
        <p:spPr>
          <a:xfrm>
            <a:off x="1040750" y="1351626"/>
            <a:ext cx="7062600" cy="8352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9pPr>
          </a:lstStyle>
          <a:p>
            <a:pPr marL="139700" indent="0" algn="just">
              <a:buNone/>
            </a:pPr>
            <a:r>
              <a:rPr lang="es-MX" dirty="0">
                <a:solidFill>
                  <a:srgbClr val="000000"/>
                </a:solidFill>
                <a:latin typeface="Albert Sans" panose="020B0604020202020204" charset="0"/>
              </a:rPr>
              <a:t>Los antecedentes de violencia doméstica inciden negativamente en la relación de cuidado. Así como, la presencia de conflictos familiares (principalmente entre hermanos).</a:t>
            </a:r>
          </a:p>
        </p:txBody>
      </p:sp>
      <p:sp>
        <p:nvSpPr>
          <p:cNvPr id="17" name="Google Shape;200;p29"/>
          <p:cNvSpPr/>
          <p:nvPr/>
        </p:nvSpPr>
        <p:spPr>
          <a:xfrm>
            <a:off x="507950" y="1495376"/>
            <a:ext cx="414300" cy="41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8</a:t>
            </a:r>
            <a:endParaRPr b="1" dirty="0">
              <a:latin typeface="Epilogue"/>
              <a:ea typeface="Epilogue"/>
              <a:cs typeface="Epilogue"/>
              <a:sym typeface="Epilogue"/>
            </a:endParaRPr>
          </a:p>
        </p:txBody>
      </p:sp>
      <p:sp>
        <p:nvSpPr>
          <p:cNvPr id="21" name="Google Shape;194;p29"/>
          <p:cNvSpPr/>
          <p:nvPr/>
        </p:nvSpPr>
        <p:spPr>
          <a:xfrm>
            <a:off x="715100" y="2323267"/>
            <a:ext cx="7713900" cy="925098"/>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22" name="Google Shape;196;p29"/>
          <p:cNvSpPr txBox="1">
            <a:spLocks/>
          </p:cNvSpPr>
          <p:nvPr/>
        </p:nvSpPr>
        <p:spPr>
          <a:xfrm>
            <a:off x="1040750" y="2323117"/>
            <a:ext cx="7062600" cy="9252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9pPr>
          </a:lstStyle>
          <a:p>
            <a:pPr marL="139700" indent="0" algn="just">
              <a:buNone/>
            </a:pPr>
            <a:r>
              <a:rPr lang="es-MX" b="1" dirty="0">
                <a:solidFill>
                  <a:schemeClr val="accent3">
                    <a:lumMod val="75000"/>
                  </a:schemeClr>
                </a:solidFill>
                <a:latin typeface="Albert Sans" panose="020B0604020202020204" charset="0"/>
              </a:rPr>
              <a:t>La participación de las y los cuidadores informales es muy relevante para lograr la rehabilitación, la preservación de la salud, el mantenimiento de la calidad de vida y la participación social de las personas mayores.</a:t>
            </a:r>
          </a:p>
        </p:txBody>
      </p:sp>
      <p:sp>
        <p:nvSpPr>
          <p:cNvPr id="23" name="Google Shape;200;p29"/>
          <p:cNvSpPr/>
          <p:nvPr/>
        </p:nvSpPr>
        <p:spPr>
          <a:xfrm>
            <a:off x="507950" y="2588358"/>
            <a:ext cx="414300" cy="41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b="1" dirty="0">
                <a:latin typeface="Epilogue"/>
                <a:ea typeface="Epilogue"/>
                <a:cs typeface="Epilogue"/>
                <a:sym typeface="Epilogue"/>
              </a:rPr>
              <a:t>9</a:t>
            </a:r>
            <a:endParaRPr b="1" dirty="0">
              <a:latin typeface="Epilogue"/>
              <a:ea typeface="Epilogue"/>
              <a:cs typeface="Epilogue"/>
              <a:sym typeface="Epilogue"/>
            </a:endParaRPr>
          </a:p>
        </p:txBody>
      </p:sp>
      <p:sp>
        <p:nvSpPr>
          <p:cNvPr id="18" name="Google Shape;194;p29"/>
          <p:cNvSpPr/>
          <p:nvPr/>
        </p:nvSpPr>
        <p:spPr>
          <a:xfrm>
            <a:off x="715100" y="3384590"/>
            <a:ext cx="7713900" cy="797350"/>
          </a:xfrm>
          <a:prstGeom prst="roundRect">
            <a:avLst>
              <a:gd name="adj" fmla="val 1425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olos Text"/>
              <a:ea typeface="Golos Text"/>
              <a:cs typeface="Golos Text"/>
              <a:sym typeface="Golos Text"/>
            </a:endParaRPr>
          </a:p>
        </p:txBody>
      </p:sp>
      <p:sp>
        <p:nvSpPr>
          <p:cNvPr id="19" name="Google Shape;196;p29"/>
          <p:cNvSpPr txBox="1">
            <a:spLocks/>
          </p:cNvSpPr>
          <p:nvPr/>
        </p:nvSpPr>
        <p:spPr>
          <a:xfrm>
            <a:off x="1040750" y="3384439"/>
            <a:ext cx="7062600" cy="7975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0"/>
              </a:spcBef>
              <a:spcAft>
                <a:spcPts val="0"/>
              </a:spcAft>
              <a:buClr>
                <a:schemeClr val="dk1"/>
              </a:buClr>
              <a:buSzPts val="1400"/>
              <a:buFont typeface="Albert Sans"/>
              <a:buChar char="■"/>
              <a:defRPr sz="1400" b="0" i="0" u="none" strike="noStrike" cap="none">
                <a:solidFill>
                  <a:schemeClr val="dk1"/>
                </a:solidFill>
                <a:latin typeface="Albert Sans"/>
                <a:ea typeface="Albert Sans"/>
                <a:cs typeface="Albert Sans"/>
                <a:sym typeface="Albert Sans"/>
              </a:defRPr>
            </a:lvl9pPr>
          </a:lstStyle>
          <a:p>
            <a:pPr marL="139700" indent="0" algn="just">
              <a:buNone/>
            </a:pPr>
            <a:r>
              <a:rPr lang="es-MX" sz="1800" b="1" dirty="0">
                <a:solidFill>
                  <a:schemeClr val="accent4">
                    <a:lumMod val="75000"/>
                  </a:schemeClr>
                </a:solidFill>
                <a:latin typeface="Albert Sans" panose="020B0604020202020204" charset="0"/>
              </a:rPr>
              <a:t>La ausencia de un programa de cuidados a largo plazo aumenta la vulnerabilidad de las personas y de grupos vulnerados.</a:t>
            </a:r>
          </a:p>
        </p:txBody>
      </p:sp>
      <p:sp>
        <p:nvSpPr>
          <p:cNvPr id="20" name="Google Shape;200;p29"/>
          <p:cNvSpPr/>
          <p:nvPr/>
        </p:nvSpPr>
        <p:spPr>
          <a:xfrm>
            <a:off x="468510" y="3474190"/>
            <a:ext cx="414300" cy="41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800" b="1" dirty="0">
                <a:latin typeface="Epilogue"/>
                <a:ea typeface="Epilogue"/>
                <a:cs typeface="Epilogue"/>
                <a:sym typeface="Epilogue"/>
              </a:rPr>
              <a:t>10</a:t>
            </a:r>
            <a:endParaRPr sz="800" b="1" dirty="0">
              <a:latin typeface="Epilogue"/>
              <a:ea typeface="Epilogue"/>
              <a:cs typeface="Epilogue"/>
              <a:sym typeface="Epilogue"/>
            </a:endParaRPr>
          </a:p>
        </p:txBody>
      </p:sp>
    </p:spTree>
    <p:extLst>
      <p:ext uri="{BB962C8B-B14F-4D97-AF65-F5344CB8AC3E}">
        <p14:creationId xmlns:p14="http://schemas.microsoft.com/office/powerpoint/2010/main" val="554066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MX" sz="2800" dirty="0"/>
              <a:t>Referencia Bibliográfica</a:t>
            </a:r>
          </a:p>
        </p:txBody>
      </p:sp>
      <p:sp>
        <p:nvSpPr>
          <p:cNvPr id="3" name="Subtítulo 2"/>
          <p:cNvSpPr>
            <a:spLocks noGrp="1"/>
          </p:cNvSpPr>
          <p:nvPr>
            <p:ph type="subTitle" idx="1"/>
          </p:nvPr>
        </p:nvSpPr>
        <p:spPr/>
        <p:txBody>
          <a:bodyPr/>
          <a:lstStyle/>
          <a:p>
            <a:pPr algn="l"/>
            <a:r>
              <a:rPr lang="es-MX" dirty="0"/>
              <a:t>Para mayor información sobre el presente trabajo se recomienda consultar: </a:t>
            </a:r>
          </a:p>
          <a:p>
            <a:pPr algn="l"/>
            <a:endParaRPr lang="es-MX" dirty="0"/>
          </a:p>
          <a:p>
            <a:pPr algn="l"/>
            <a:r>
              <a:rPr lang="es-MX" dirty="0"/>
              <a:t>Giraldo-Rodríguez L, Guevara-Jaramillo N, Agudelo-Botero M, Mino-León D, López-Ortega M. </a:t>
            </a:r>
            <a:r>
              <a:rPr lang="es-MX" dirty="0" err="1"/>
              <a:t>Qualitative</a:t>
            </a:r>
            <a:r>
              <a:rPr lang="es-MX" dirty="0"/>
              <a:t> </a:t>
            </a:r>
            <a:r>
              <a:rPr lang="es-MX" dirty="0" err="1"/>
              <a:t>exploration</a:t>
            </a:r>
            <a:r>
              <a:rPr lang="es-MX" dirty="0"/>
              <a:t> of </a:t>
            </a:r>
            <a:r>
              <a:rPr lang="es-MX" dirty="0" err="1"/>
              <a:t>the</a:t>
            </a:r>
            <a:r>
              <a:rPr lang="es-MX" dirty="0"/>
              <a:t> </a:t>
            </a:r>
            <a:r>
              <a:rPr lang="es-MX" dirty="0" err="1"/>
              <a:t>experiences</a:t>
            </a:r>
            <a:r>
              <a:rPr lang="es-MX" dirty="0"/>
              <a:t> of informal </a:t>
            </a:r>
            <a:r>
              <a:rPr lang="es-MX" dirty="0" err="1"/>
              <a:t>care-givers</a:t>
            </a:r>
            <a:r>
              <a:rPr lang="es-MX" dirty="0"/>
              <a:t> </a:t>
            </a:r>
            <a:r>
              <a:rPr lang="es-MX" dirty="0" err="1"/>
              <a:t>for</a:t>
            </a:r>
            <a:r>
              <a:rPr lang="es-MX" dirty="0"/>
              <a:t> </a:t>
            </a:r>
            <a:r>
              <a:rPr lang="es-MX" dirty="0" err="1"/>
              <a:t>dependent</a:t>
            </a:r>
            <a:r>
              <a:rPr lang="es-MX" dirty="0"/>
              <a:t> </a:t>
            </a:r>
            <a:r>
              <a:rPr lang="es-MX" dirty="0" err="1"/>
              <a:t>older</a:t>
            </a:r>
            <a:r>
              <a:rPr lang="es-MX" dirty="0"/>
              <a:t> </a:t>
            </a:r>
            <a:r>
              <a:rPr lang="es-MX" dirty="0" err="1"/>
              <a:t>adults</a:t>
            </a:r>
            <a:r>
              <a:rPr lang="es-MX" dirty="0"/>
              <a:t> in </a:t>
            </a:r>
            <a:r>
              <a:rPr lang="es-MX" dirty="0" err="1"/>
              <a:t>Mexico</a:t>
            </a:r>
            <a:r>
              <a:rPr lang="es-MX" dirty="0"/>
              <a:t> City. </a:t>
            </a:r>
            <a:r>
              <a:rPr lang="es-MX" dirty="0" err="1"/>
              <a:t>Ageing</a:t>
            </a:r>
            <a:r>
              <a:rPr lang="es-MX" dirty="0"/>
              <a:t> and </a:t>
            </a:r>
            <a:r>
              <a:rPr lang="es-MX" dirty="0" err="1"/>
              <a:t>Society</a:t>
            </a:r>
            <a:r>
              <a:rPr lang="es-MX" dirty="0"/>
              <a:t>. 2019;39(11):2377-2396. doi:10.1017/S0144686X18000478</a:t>
            </a:r>
          </a:p>
        </p:txBody>
      </p:sp>
    </p:spTree>
    <p:extLst>
      <p:ext uri="{BB962C8B-B14F-4D97-AF65-F5344CB8AC3E}">
        <p14:creationId xmlns:p14="http://schemas.microsoft.com/office/powerpoint/2010/main" val="1179392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15" name="Google Shape;229;p32"/>
          <p:cNvSpPr txBox="1">
            <a:spLocks/>
          </p:cNvSpPr>
          <p:nvPr/>
        </p:nvSpPr>
        <p:spPr>
          <a:xfrm>
            <a:off x="2808000" y="1584146"/>
            <a:ext cx="3528000" cy="955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1pPr>
            <a:lvl2pPr marR="0" lvl="1"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2pPr>
            <a:lvl3pPr marR="0" lvl="2"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3pPr>
            <a:lvl4pPr marR="0" lvl="3"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4pPr>
            <a:lvl5pPr marR="0" lvl="4"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5pPr>
            <a:lvl6pPr marR="0" lvl="5"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6pPr>
            <a:lvl7pPr marR="0" lvl="6"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7pPr>
            <a:lvl8pPr marR="0" lvl="7"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8pPr>
            <a:lvl9pPr marR="0" lvl="8"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9pPr>
          </a:lstStyle>
          <a:p>
            <a:pPr algn="ctr"/>
            <a:r>
              <a:rPr lang="es-MX"/>
              <a:t>¡Gracias!</a:t>
            </a:r>
          </a:p>
        </p:txBody>
      </p:sp>
      <p:sp>
        <p:nvSpPr>
          <p:cNvPr id="16" name="Google Shape;230;p32"/>
          <p:cNvSpPr txBox="1">
            <a:spLocks/>
          </p:cNvSpPr>
          <p:nvPr/>
        </p:nvSpPr>
        <p:spPr>
          <a:xfrm>
            <a:off x="2808000" y="2463146"/>
            <a:ext cx="3528000" cy="1310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1000"/>
              </a:spcBef>
              <a:buClr>
                <a:schemeClr val="lt1"/>
              </a:buClr>
              <a:buSzPts val="1100"/>
            </a:pPr>
            <a:r>
              <a:rPr lang="es-MX" dirty="0"/>
              <a:t>mgiraldo@inger.gob.mx</a:t>
            </a:r>
          </a:p>
        </p:txBody>
      </p:sp>
      <p:pic>
        <p:nvPicPr>
          <p:cNvPr id="17" name="Google Shape;242;p32"/>
          <p:cNvPicPr preferRelativeResize="0"/>
          <p:nvPr/>
        </p:nvPicPr>
        <p:blipFill>
          <a:blip r:embed="rId3">
            <a:alphaModFix/>
          </a:blip>
          <a:stretch>
            <a:fillRect/>
          </a:stretch>
        </p:blipFill>
        <p:spPr>
          <a:xfrm rot="10800000">
            <a:off x="232805" y="3800476"/>
            <a:ext cx="2225702" cy="2225699"/>
          </a:xfrm>
          <a:prstGeom prst="rect">
            <a:avLst/>
          </a:prstGeom>
          <a:noFill/>
          <a:ln>
            <a:noFill/>
          </a:ln>
        </p:spPr>
      </p:pic>
      <p:sp>
        <p:nvSpPr>
          <p:cNvPr id="18" name="Google Shape;243;p32"/>
          <p:cNvSpPr/>
          <p:nvPr/>
        </p:nvSpPr>
        <p:spPr>
          <a:xfrm rot="10800000">
            <a:off x="509700" y="4077375"/>
            <a:ext cx="1671900" cy="16719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9" name="Google Shape;244;p32"/>
          <p:cNvPicPr preferRelativeResize="0"/>
          <p:nvPr/>
        </p:nvPicPr>
        <p:blipFill>
          <a:blip r:embed="rId4">
            <a:alphaModFix/>
          </a:blip>
          <a:stretch>
            <a:fillRect/>
          </a:stretch>
        </p:blipFill>
        <p:spPr>
          <a:xfrm>
            <a:off x="7796975" y="-12"/>
            <a:ext cx="1347026" cy="2698175"/>
          </a:xfrm>
          <a:prstGeom prst="rect">
            <a:avLst/>
          </a:prstGeom>
          <a:noFill/>
          <a:ln>
            <a:noFill/>
          </a:ln>
        </p:spPr>
      </p:pic>
      <p:sp>
        <p:nvSpPr>
          <p:cNvPr id="20" name="Google Shape;245;p32"/>
          <p:cNvSpPr/>
          <p:nvPr/>
        </p:nvSpPr>
        <p:spPr>
          <a:xfrm rot="10800000">
            <a:off x="7343223" y="1694975"/>
            <a:ext cx="1003200" cy="10032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21" name="Google Shape;246;p32"/>
          <p:cNvPicPr preferRelativeResize="0"/>
          <p:nvPr/>
        </p:nvPicPr>
        <p:blipFill>
          <a:blip r:embed="rId5">
            <a:alphaModFix/>
          </a:blip>
          <a:stretch>
            <a:fillRect/>
          </a:stretch>
        </p:blipFill>
        <p:spPr>
          <a:xfrm rot="10800000">
            <a:off x="-157451" y="3164851"/>
            <a:ext cx="1322045" cy="1322042"/>
          </a:xfrm>
          <a:prstGeom prst="rect">
            <a:avLst/>
          </a:prstGeom>
          <a:noFill/>
          <a:ln>
            <a:noFill/>
          </a:ln>
        </p:spPr>
      </p:pic>
      <p:sp>
        <p:nvSpPr>
          <p:cNvPr id="22" name="Google Shape;247;p32"/>
          <p:cNvSpPr/>
          <p:nvPr/>
        </p:nvSpPr>
        <p:spPr>
          <a:xfrm rot="10800000">
            <a:off x="342800" y="3164850"/>
            <a:ext cx="372300" cy="3723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23" name="Google Shape;248;p32"/>
          <p:cNvPicPr preferRelativeResize="0"/>
          <p:nvPr/>
        </p:nvPicPr>
        <p:blipFill>
          <a:blip r:embed="rId6">
            <a:alphaModFix/>
          </a:blip>
          <a:stretch>
            <a:fillRect/>
          </a:stretch>
        </p:blipFill>
        <p:spPr>
          <a:xfrm>
            <a:off x="6769673" y="-12"/>
            <a:ext cx="1654175" cy="828325"/>
          </a:xfrm>
          <a:prstGeom prst="rect">
            <a:avLst/>
          </a:prstGeom>
          <a:noFill/>
          <a:ln>
            <a:noFill/>
          </a:ln>
        </p:spPr>
      </p:pic>
      <p:sp>
        <p:nvSpPr>
          <p:cNvPr id="24" name="Google Shape;249;p32"/>
          <p:cNvSpPr/>
          <p:nvPr/>
        </p:nvSpPr>
        <p:spPr>
          <a:xfrm rot="10800000">
            <a:off x="8534400" y="1218137"/>
            <a:ext cx="261900" cy="261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5" name="Google Shape;250;p32"/>
          <p:cNvSpPr/>
          <p:nvPr/>
        </p:nvSpPr>
        <p:spPr>
          <a:xfrm rot="10800000">
            <a:off x="2181588" y="2815325"/>
            <a:ext cx="207900" cy="207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26" name="Google Shape;251;p32"/>
          <p:cNvPicPr preferRelativeResize="0"/>
          <p:nvPr/>
        </p:nvPicPr>
        <p:blipFill>
          <a:blip r:embed="rId7">
            <a:alphaModFix/>
          </a:blip>
          <a:stretch>
            <a:fillRect/>
          </a:stretch>
        </p:blipFill>
        <p:spPr>
          <a:xfrm rot="10800000">
            <a:off x="6799700" y="398388"/>
            <a:ext cx="543525" cy="543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715100" y="535000"/>
            <a:ext cx="4278600" cy="110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Introducción (2)</a:t>
            </a:r>
            <a:endParaRPr dirty="0"/>
          </a:p>
        </p:txBody>
      </p:sp>
      <p:pic>
        <p:nvPicPr>
          <p:cNvPr id="124" name="Google Shape;124;p23"/>
          <p:cNvPicPr preferRelativeResize="0"/>
          <p:nvPr/>
        </p:nvPicPr>
        <p:blipFill>
          <a:blip r:embed="rId3">
            <a:alphaModFix/>
          </a:blip>
          <a:stretch>
            <a:fillRect/>
          </a:stretch>
        </p:blipFill>
        <p:spPr>
          <a:xfrm rot="10800000">
            <a:off x="6961180" y="4050440"/>
            <a:ext cx="2182820" cy="1093060"/>
          </a:xfrm>
          <a:prstGeom prst="rect">
            <a:avLst/>
          </a:prstGeom>
          <a:noFill/>
          <a:ln>
            <a:noFill/>
          </a:ln>
        </p:spPr>
      </p:pic>
      <p:pic>
        <p:nvPicPr>
          <p:cNvPr id="125" name="Google Shape;125;p23"/>
          <p:cNvPicPr preferRelativeResize="0"/>
          <p:nvPr/>
        </p:nvPicPr>
        <p:blipFill>
          <a:blip r:embed="rId4">
            <a:alphaModFix/>
          </a:blip>
          <a:stretch>
            <a:fillRect/>
          </a:stretch>
        </p:blipFill>
        <p:spPr>
          <a:xfrm>
            <a:off x="6563925" y="3369875"/>
            <a:ext cx="1271088" cy="1271081"/>
          </a:xfrm>
          <a:prstGeom prst="rect">
            <a:avLst/>
          </a:prstGeom>
          <a:noFill/>
          <a:ln>
            <a:noFill/>
          </a:ln>
        </p:spPr>
      </p:pic>
      <p:sp>
        <p:nvSpPr>
          <p:cNvPr id="126" name="Google Shape;126;p23"/>
          <p:cNvSpPr/>
          <p:nvPr/>
        </p:nvSpPr>
        <p:spPr>
          <a:xfrm>
            <a:off x="8049851" y="2121000"/>
            <a:ext cx="609600" cy="6096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27" name="Google Shape;127;p23"/>
          <p:cNvSpPr/>
          <p:nvPr/>
        </p:nvSpPr>
        <p:spPr>
          <a:xfrm>
            <a:off x="6699275" y="2120988"/>
            <a:ext cx="261900" cy="261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 name="Marcador de texto 1"/>
          <p:cNvSpPr>
            <a:spLocks noGrp="1"/>
          </p:cNvSpPr>
          <p:nvPr>
            <p:ph type="body" idx="1"/>
          </p:nvPr>
        </p:nvSpPr>
        <p:spPr>
          <a:xfrm>
            <a:off x="715100" y="1233888"/>
            <a:ext cx="6173380" cy="1937737"/>
          </a:xfrm>
        </p:spPr>
        <p:txBody>
          <a:bodyPr/>
          <a:lstStyle/>
          <a:p>
            <a:pPr algn="just"/>
            <a:r>
              <a:rPr lang="es-MX" dirty="0"/>
              <a:t>El cuidado informal actúa como sustituto o complemento de los sistemas formales de atención a la salud.</a:t>
            </a:r>
          </a:p>
          <a:p>
            <a:pPr algn="just"/>
            <a:endParaRPr lang="es-MX" dirty="0"/>
          </a:p>
          <a:p>
            <a:pPr algn="just"/>
            <a:r>
              <a:rPr lang="es-MX" dirty="0"/>
              <a:t>Las mujeres son quienes realizan la mayor parte de estos cuidados, sin embargo, debido a cambios culturales y en las familias, cada vez más los hombres realizan esta actividad.</a:t>
            </a:r>
          </a:p>
          <a:p>
            <a:pPr algn="just"/>
            <a:endParaRPr lang="es-MX" dirty="0"/>
          </a:p>
        </p:txBody>
      </p:sp>
    </p:spTree>
    <p:extLst>
      <p:ext uri="{BB962C8B-B14F-4D97-AF65-F5344CB8AC3E}">
        <p14:creationId xmlns:p14="http://schemas.microsoft.com/office/powerpoint/2010/main" val="2487220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450692" y="535000"/>
            <a:ext cx="4278600" cy="110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Introducción (3)</a:t>
            </a:r>
            <a:endParaRPr dirty="0"/>
          </a:p>
        </p:txBody>
      </p:sp>
      <p:pic>
        <p:nvPicPr>
          <p:cNvPr id="124" name="Google Shape;124;p23"/>
          <p:cNvPicPr preferRelativeResize="0"/>
          <p:nvPr/>
        </p:nvPicPr>
        <p:blipFill>
          <a:blip r:embed="rId3">
            <a:alphaModFix/>
          </a:blip>
          <a:stretch>
            <a:fillRect/>
          </a:stretch>
        </p:blipFill>
        <p:spPr>
          <a:xfrm rot="10800000">
            <a:off x="6961180" y="4050440"/>
            <a:ext cx="2182820" cy="1093060"/>
          </a:xfrm>
          <a:prstGeom prst="rect">
            <a:avLst/>
          </a:prstGeom>
          <a:noFill/>
          <a:ln>
            <a:noFill/>
          </a:ln>
        </p:spPr>
      </p:pic>
      <p:pic>
        <p:nvPicPr>
          <p:cNvPr id="125" name="Google Shape;125;p23"/>
          <p:cNvPicPr preferRelativeResize="0"/>
          <p:nvPr/>
        </p:nvPicPr>
        <p:blipFill>
          <a:blip r:embed="rId4">
            <a:alphaModFix/>
          </a:blip>
          <a:stretch>
            <a:fillRect/>
          </a:stretch>
        </p:blipFill>
        <p:spPr>
          <a:xfrm>
            <a:off x="6563925" y="3369875"/>
            <a:ext cx="1271088" cy="1271081"/>
          </a:xfrm>
          <a:prstGeom prst="rect">
            <a:avLst/>
          </a:prstGeom>
          <a:noFill/>
          <a:ln>
            <a:noFill/>
          </a:ln>
        </p:spPr>
      </p:pic>
      <p:sp>
        <p:nvSpPr>
          <p:cNvPr id="126" name="Google Shape;126;p23"/>
          <p:cNvSpPr/>
          <p:nvPr/>
        </p:nvSpPr>
        <p:spPr>
          <a:xfrm>
            <a:off x="8049851" y="2121000"/>
            <a:ext cx="609600" cy="6096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27" name="Google Shape;127;p23"/>
          <p:cNvSpPr/>
          <p:nvPr/>
        </p:nvSpPr>
        <p:spPr>
          <a:xfrm>
            <a:off x="6699275" y="2120988"/>
            <a:ext cx="261900" cy="261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 name="Marcador de texto 1"/>
          <p:cNvSpPr>
            <a:spLocks noGrp="1"/>
          </p:cNvSpPr>
          <p:nvPr>
            <p:ph type="body" idx="1"/>
          </p:nvPr>
        </p:nvSpPr>
        <p:spPr>
          <a:xfrm>
            <a:off x="484548" y="1085950"/>
            <a:ext cx="4990701" cy="3420533"/>
          </a:xfrm>
        </p:spPr>
        <p:txBody>
          <a:bodyPr/>
          <a:lstStyle/>
          <a:p>
            <a:pPr marL="139700" indent="0" algn="just">
              <a:buNone/>
            </a:pPr>
            <a:endParaRPr lang="es-MX" dirty="0"/>
          </a:p>
          <a:p>
            <a:pPr marL="139700" indent="0" algn="just">
              <a:buNone/>
            </a:pPr>
            <a:r>
              <a:rPr lang="es-MX" b="1" dirty="0"/>
              <a:t>Envejecimiento en México</a:t>
            </a:r>
          </a:p>
          <a:p>
            <a:pPr marL="139700" indent="0" algn="just">
              <a:buNone/>
            </a:pPr>
            <a:endParaRPr lang="es-MX" b="1" dirty="0"/>
          </a:p>
          <a:p>
            <a:pPr algn="just"/>
            <a:r>
              <a:rPr lang="es-MX" dirty="0"/>
              <a:t>De acuerdo con las Proyecciones de la Población del CONAPO, en 2022 la población de personas mayores (60 años de edad y más) ascendía a 17.9 millones de personas y se estima que aumentará a 32.4 millones en 2050; en términos relativos, la proporción de población envejecida crecerá de 14 por ciento a 21.5 por ciento.</a:t>
            </a:r>
          </a:p>
        </p:txBody>
      </p:sp>
      <p:pic>
        <p:nvPicPr>
          <p:cNvPr id="4" name="Imagen 3">
            <a:extLst>
              <a:ext uri="{FF2B5EF4-FFF2-40B4-BE49-F238E27FC236}">
                <a16:creationId xmlns:a16="http://schemas.microsoft.com/office/drawing/2014/main" id="{83ED41C5-9B05-F4E8-72FD-2F93F6669622}"/>
              </a:ext>
            </a:extLst>
          </p:cNvPr>
          <p:cNvPicPr>
            <a:picLocks noChangeAspect="1"/>
          </p:cNvPicPr>
          <p:nvPr/>
        </p:nvPicPr>
        <p:blipFill>
          <a:blip r:embed="rId5"/>
          <a:stretch>
            <a:fillRect/>
          </a:stretch>
        </p:blipFill>
        <p:spPr>
          <a:xfrm>
            <a:off x="5658363" y="354577"/>
            <a:ext cx="3397501" cy="3035943"/>
          </a:xfrm>
          <a:prstGeom prst="rect">
            <a:avLst/>
          </a:prstGeom>
        </p:spPr>
      </p:pic>
    </p:spTree>
    <p:extLst>
      <p:ext uri="{BB962C8B-B14F-4D97-AF65-F5344CB8AC3E}">
        <p14:creationId xmlns:p14="http://schemas.microsoft.com/office/powerpoint/2010/main" val="99299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450692" y="535000"/>
            <a:ext cx="4278600" cy="110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Introducción (4)</a:t>
            </a:r>
            <a:endParaRPr dirty="0"/>
          </a:p>
        </p:txBody>
      </p:sp>
      <p:pic>
        <p:nvPicPr>
          <p:cNvPr id="124" name="Google Shape;124;p23"/>
          <p:cNvPicPr preferRelativeResize="0"/>
          <p:nvPr/>
        </p:nvPicPr>
        <p:blipFill>
          <a:blip r:embed="rId3">
            <a:alphaModFix/>
          </a:blip>
          <a:stretch>
            <a:fillRect/>
          </a:stretch>
        </p:blipFill>
        <p:spPr>
          <a:xfrm rot="10800000">
            <a:off x="6961180" y="4050440"/>
            <a:ext cx="2182820" cy="1093060"/>
          </a:xfrm>
          <a:prstGeom prst="rect">
            <a:avLst/>
          </a:prstGeom>
          <a:noFill/>
          <a:ln>
            <a:noFill/>
          </a:ln>
        </p:spPr>
      </p:pic>
      <p:pic>
        <p:nvPicPr>
          <p:cNvPr id="125" name="Google Shape;125;p23"/>
          <p:cNvPicPr preferRelativeResize="0"/>
          <p:nvPr/>
        </p:nvPicPr>
        <p:blipFill>
          <a:blip r:embed="rId4">
            <a:alphaModFix/>
          </a:blip>
          <a:stretch>
            <a:fillRect/>
          </a:stretch>
        </p:blipFill>
        <p:spPr>
          <a:xfrm>
            <a:off x="6563925" y="3369875"/>
            <a:ext cx="1271088" cy="1271081"/>
          </a:xfrm>
          <a:prstGeom prst="rect">
            <a:avLst/>
          </a:prstGeom>
          <a:noFill/>
          <a:ln>
            <a:noFill/>
          </a:ln>
        </p:spPr>
      </p:pic>
      <p:sp>
        <p:nvSpPr>
          <p:cNvPr id="126" name="Google Shape;126;p23"/>
          <p:cNvSpPr/>
          <p:nvPr/>
        </p:nvSpPr>
        <p:spPr>
          <a:xfrm>
            <a:off x="8049851" y="2121000"/>
            <a:ext cx="609600" cy="6096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27" name="Google Shape;127;p23"/>
          <p:cNvSpPr/>
          <p:nvPr/>
        </p:nvSpPr>
        <p:spPr>
          <a:xfrm>
            <a:off x="6699275" y="2120988"/>
            <a:ext cx="261900" cy="261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 name="Marcador de texto 1"/>
          <p:cNvSpPr>
            <a:spLocks noGrp="1"/>
          </p:cNvSpPr>
          <p:nvPr>
            <p:ph type="body" idx="1"/>
          </p:nvPr>
        </p:nvSpPr>
        <p:spPr>
          <a:xfrm>
            <a:off x="363558" y="1085950"/>
            <a:ext cx="5247042" cy="3420533"/>
          </a:xfrm>
        </p:spPr>
        <p:txBody>
          <a:bodyPr/>
          <a:lstStyle/>
          <a:p>
            <a:pPr marL="139700" indent="0" algn="just">
              <a:buNone/>
            </a:pPr>
            <a:endParaRPr lang="es-MX" b="1" dirty="0"/>
          </a:p>
          <a:p>
            <a:pPr algn="just"/>
            <a:r>
              <a:rPr lang="es-MX" dirty="0"/>
              <a:t>La prevalencia de las enfermedades crónicas en la población adulta y adulta mayor siguen ocasionando un grave deterioro en la salud, manifestándose en el aumento de la mortalidad prematura, de la discapacidad y dependencia.</a:t>
            </a:r>
          </a:p>
          <a:p>
            <a:pPr algn="just"/>
            <a:endParaRPr lang="es-MX" dirty="0"/>
          </a:p>
          <a:p>
            <a:pPr algn="just"/>
            <a:r>
              <a:rPr lang="es-MX" dirty="0"/>
              <a:t>La dependencia lleva implícita la necesidad de cuidado.</a:t>
            </a:r>
          </a:p>
          <a:p>
            <a:pPr algn="just"/>
            <a:endParaRPr lang="es-MX" dirty="0"/>
          </a:p>
          <a:p>
            <a:pPr algn="just"/>
            <a:r>
              <a:rPr lang="es-MX" dirty="0"/>
              <a:t>En México, cerca de 5 millones de personas mayores tienen alguna discapacidad y de éstos, más de 500 mil viven en situación de dependencia.</a:t>
            </a:r>
          </a:p>
        </p:txBody>
      </p:sp>
      <p:pic>
        <p:nvPicPr>
          <p:cNvPr id="5" name="Imagen 4">
            <a:extLst>
              <a:ext uri="{FF2B5EF4-FFF2-40B4-BE49-F238E27FC236}">
                <a16:creationId xmlns:a16="http://schemas.microsoft.com/office/drawing/2014/main" id="{0D95A048-73E5-0E49-5F82-AA6FDEFE961D}"/>
              </a:ext>
            </a:extLst>
          </p:cNvPr>
          <p:cNvPicPr>
            <a:picLocks noChangeAspect="1"/>
          </p:cNvPicPr>
          <p:nvPr/>
        </p:nvPicPr>
        <p:blipFill>
          <a:blip r:embed="rId5"/>
          <a:stretch>
            <a:fillRect/>
          </a:stretch>
        </p:blipFill>
        <p:spPr>
          <a:xfrm>
            <a:off x="5610600" y="735400"/>
            <a:ext cx="3413044" cy="2131930"/>
          </a:xfrm>
          <a:prstGeom prst="rect">
            <a:avLst/>
          </a:prstGeom>
        </p:spPr>
      </p:pic>
      <p:sp>
        <p:nvSpPr>
          <p:cNvPr id="6" name="CuadroTexto 5">
            <a:extLst>
              <a:ext uri="{FF2B5EF4-FFF2-40B4-BE49-F238E27FC236}">
                <a16:creationId xmlns:a16="http://schemas.microsoft.com/office/drawing/2014/main" id="{D4E81127-7630-3746-A89C-953A2F0D2759}"/>
              </a:ext>
            </a:extLst>
          </p:cNvPr>
          <p:cNvSpPr txBox="1"/>
          <p:nvPr/>
        </p:nvSpPr>
        <p:spPr>
          <a:xfrm>
            <a:off x="5608912" y="2872381"/>
            <a:ext cx="1090363" cy="246221"/>
          </a:xfrm>
          <a:prstGeom prst="rect">
            <a:avLst/>
          </a:prstGeom>
          <a:noFill/>
        </p:spPr>
        <p:txBody>
          <a:bodyPr wrap="none" rtlCol="0">
            <a:spAutoFit/>
          </a:bodyPr>
          <a:lstStyle/>
          <a:p>
            <a:r>
              <a:rPr lang="es-MX" sz="1000" dirty="0">
                <a:latin typeface="Albert Sans" panose="020B0604020202020204" charset="0"/>
              </a:rPr>
              <a:t>Fuente: SIESDE</a:t>
            </a:r>
          </a:p>
        </p:txBody>
      </p:sp>
    </p:spTree>
    <p:extLst>
      <p:ext uri="{BB962C8B-B14F-4D97-AF65-F5344CB8AC3E}">
        <p14:creationId xmlns:p14="http://schemas.microsoft.com/office/powerpoint/2010/main" val="274222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715100" y="535000"/>
            <a:ext cx="4278600" cy="110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Introducción (5)</a:t>
            </a:r>
            <a:endParaRPr dirty="0"/>
          </a:p>
        </p:txBody>
      </p:sp>
      <p:pic>
        <p:nvPicPr>
          <p:cNvPr id="124" name="Google Shape;124;p23"/>
          <p:cNvPicPr preferRelativeResize="0"/>
          <p:nvPr/>
        </p:nvPicPr>
        <p:blipFill>
          <a:blip r:embed="rId3">
            <a:alphaModFix/>
          </a:blip>
          <a:stretch>
            <a:fillRect/>
          </a:stretch>
        </p:blipFill>
        <p:spPr>
          <a:xfrm rot="10800000">
            <a:off x="6961180" y="4050440"/>
            <a:ext cx="2182820" cy="1093060"/>
          </a:xfrm>
          <a:prstGeom prst="rect">
            <a:avLst/>
          </a:prstGeom>
          <a:noFill/>
          <a:ln>
            <a:noFill/>
          </a:ln>
        </p:spPr>
      </p:pic>
      <p:pic>
        <p:nvPicPr>
          <p:cNvPr id="125" name="Google Shape;125;p23"/>
          <p:cNvPicPr preferRelativeResize="0"/>
          <p:nvPr/>
        </p:nvPicPr>
        <p:blipFill>
          <a:blip r:embed="rId4">
            <a:alphaModFix/>
          </a:blip>
          <a:stretch>
            <a:fillRect/>
          </a:stretch>
        </p:blipFill>
        <p:spPr>
          <a:xfrm>
            <a:off x="6563925" y="3369875"/>
            <a:ext cx="1271088" cy="1271081"/>
          </a:xfrm>
          <a:prstGeom prst="rect">
            <a:avLst/>
          </a:prstGeom>
          <a:noFill/>
          <a:ln>
            <a:noFill/>
          </a:ln>
        </p:spPr>
      </p:pic>
      <p:sp>
        <p:nvSpPr>
          <p:cNvPr id="126" name="Google Shape;126;p23"/>
          <p:cNvSpPr/>
          <p:nvPr/>
        </p:nvSpPr>
        <p:spPr>
          <a:xfrm>
            <a:off x="8049851" y="2121000"/>
            <a:ext cx="609600" cy="6096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27" name="Google Shape;127;p23"/>
          <p:cNvSpPr/>
          <p:nvPr/>
        </p:nvSpPr>
        <p:spPr>
          <a:xfrm>
            <a:off x="6699275" y="2120988"/>
            <a:ext cx="261900" cy="261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2" name="Marcador de texto 1"/>
          <p:cNvSpPr>
            <a:spLocks noGrp="1"/>
          </p:cNvSpPr>
          <p:nvPr>
            <p:ph type="body" idx="1"/>
          </p:nvPr>
        </p:nvSpPr>
        <p:spPr>
          <a:xfrm>
            <a:off x="715100" y="1085950"/>
            <a:ext cx="6173380" cy="3420533"/>
          </a:xfrm>
        </p:spPr>
        <p:txBody>
          <a:bodyPr/>
          <a:lstStyle/>
          <a:p>
            <a:pPr algn="just"/>
            <a:endParaRPr lang="es-MX" dirty="0"/>
          </a:p>
          <a:p>
            <a:pPr algn="just"/>
            <a:r>
              <a:rPr lang="es-MX" dirty="0"/>
              <a:t>Pese al acelerado envejecimiento de la población mexicana, los servicios sociales y de salud públicos para las personas mayores son escasos y no existe un programa específico de cuidados a largo plazo que apoye a las personas con dependencia o a las y los cuidadores informales. </a:t>
            </a:r>
          </a:p>
          <a:p>
            <a:pPr algn="just"/>
            <a:endParaRPr lang="es-MX" dirty="0"/>
          </a:p>
          <a:p>
            <a:pPr algn="just"/>
            <a:r>
              <a:rPr lang="es-MX" dirty="0"/>
              <a:t>Los familiares o personas cercanas a la persona mayor cada vez están asumiendo la responsabilidad de cuidar a una persona que no puede valerse por sí misma por tener reducida su capacidad funcional.</a:t>
            </a:r>
          </a:p>
          <a:p>
            <a:pPr algn="just"/>
            <a:endParaRPr lang="es-MX" dirty="0"/>
          </a:p>
          <a:p>
            <a:pPr algn="just"/>
            <a:endParaRPr lang="es-MX" dirty="0"/>
          </a:p>
        </p:txBody>
      </p:sp>
    </p:spTree>
    <p:extLst>
      <p:ext uri="{BB962C8B-B14F-4D97-AF65-F5344CB8AC3E}">
        <p14:creationId xmlns:p14="http://schemas.microsoft.com/office/powerpoint/2010/main" val="146439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715100" y="534999"/>
            <a:ext cx="6084600" cy="2629849"/>
          </a:xfrm>
          <a:prstGeom prst="rect">
            <a:avLst/>
          </a:prstGeom>
        </p:spPr>
        <p:txBody>
          <a:bodyPr spcFirstLastPara="1" wrap="square" lIns="91425" tIns="91425" rIns="91425" bIns="91425" anchor="t" anchorCtr="0">
            <a:noAutofit/>
          </a:bodyPr>
          <a:lstStyle/>
          <a:p>
            <a:pPr lvl="0"/>
            <a:r>
              <a:rPr lang="es-MX" sz="1600" dirty="0">
                <a:latin typeface="Albert Sans" panose="020B0604020202020204" charset="0"/>
              </a:rPr>
              <a:t>¿Quiénes son los cuidadores y qué actividades realizan? </a:t>
            </a:r>
            <a:br>
              <a:rPr lang="es-MX" sz="1600" dirty="0">
                <a:latin typeface="Albert Sans" panose="020B0604020202020204" charset="0"/>
              </a:rPr>
            </a:br>
            <a:br>
              <a:rPr lang="es-MX" sz="1600" dirty="0">
                <a:latin typeface="Albert Sans" panose="020B0604020202020204" charset="0"/>
              </a:rPr>
            </a:br>
            <a:r>
              <a:rPr lang="es-MX" sz="1600" dirty="0">
                <a:latin typeface="Albert Sans" panose="020B0604020202020204" charset="0"/>
              </a:rPr>
              <a:t>¿Cómo y en qué circunstancias se hacen cuidadores de una persona mayor en situación de dependencia?</a:t>
            </a:r>
            <a:br>
              <a:rPr lang="es-MX" sz="1600" dirty="0">
                <a:latin typeface="Albert Sans" panose="020B0604020202020204" charset="0"/>
              </a:rPr>
            </a:br>
            <a:br>
              <a:rPr lang="es-MX" sz="1600" dirty="0">
                <a:latin typeface="Albert Sans" panose="020B0604020202020204" charset="0"/>
              </a:rPr>
            </a:br>
            <a:r>
              <a:rPr lang="es-MX" sz="1600" dirty="0">
                <a:latin typeface="Albert Sans" panose="020B0604020202020204" charset="0"/>
              </a:rPr>
              <a:t>¿Cuáles son sus necesidades y dificultades para brindar los cuidados?</a:t>
            </a:r>
            <a:br>
              <a:rPr lang="es-MX" sz="1600" dirty="0">
                <a:latin typeface="Albert Sans" panose="020B0604020202020204" charset="0"/>
              </a:rPr>
            </a:br>
            <a:br>
              <a:rPr lang="es-MX" sz="1600" dirty="0">
                <a:latin typeface="Albert Sans" panose="020B0604020202020204" charset="0"/>
              </a:rPr>
            </a:br>
            <a:r>
              <a:rPr lang="es-MX" sz="1600" dirty="0">
                <a:latin typeface="Albert Sans" panose="020B0604020202020204" charset="0"/>
              </a:rPr>
              <a:t>¿Qué efecto tiene el cuidado en su vida y en su salud?</a:t>
            </a:r>
            <a:br>
              <a:rPr lang="es-MX" sz="1600" dirty="0">
                <a:latin typeface="Albert Sans" panose="020B0604020202020204" charset="0"/>
              </a:rPr>
            </a:br>
            <a:endParaRPr sz="1600" dirty="0">
              <a:latin typeface="Albert Sans" panose="020B0604020202020204" charset="0"/>
            </a:endParaRPr>
          </a:p>
        </p:txBody>
      </p:sp>
      <p:pic>
        <p:nvPicPr>
          <p:cNvPr id="9" name="Google Shape;242;p32"/>
          <p:cNvPicPr preferRelativeResize="0"/>
          <p:nvPr/>
        </p:nvPicPr>
        <p:blipFill>
          <a:blip r:embed="rId3">
            <a:alphaModFix/>
          </a:blip>
          <a:stretch>
            <a:fillRect/>
          </a:stretch>
        </p:blipFill>
        <p:spPr>
          <a:xfrm rot="10800000">
            <a:off x="232805" y="3800476"/>
            <a:ext cx="2225702" cy="2225699"/>
          </a:xfrm>
          <a:prstGeom prst="rect">
            <a:avLst/>
          </a:prstGeom>
          <a:noFill/>
          <a:ln>
            <a:noFill/>
          </a:ln>
        </p:spPr>
      </p:pic>
      <p:sp>
        <p:nvSpPr>
          <p:cNvPr id="10" name="Google Shape;243;p32"/>
          <p:cNvSpPr/>
          <p:nvPr/>
        </p:nvSpPr>
        <p:spPr>
          <a:xfrm rot="10800000">
            <a:off x="509700" y="4077375"/>
            <a:ext cx="1671900" cy="16719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1" name="Google Shape;244;p32"/>
          <p:cNvPicPr preferRelativeResize="0"/>
          <p:nvPr/>
        </p:nvPicPr>
        <p:blipFill>
          <a:blip r:embed="rId4">
            <a:alphaModFix/>
          </a:blip>
          <a:stretch>
            <a:fillRect/>
          </a:stretch>
        </p:blipFill>
        <p:spPr>
          <a:xfrm>
            <a:off x="7796975" y="-12"/>
            <a:ext cx="1347026" cy="2698175"/>
          </a:xfrm>
          <a:prstGeom prst="rect">
            <a:avLst/>
          </a:prstGeom>
          <a:noFill/>
          <a:ln>
            <a:noFill/>
          </a:ln>
        </p:spPr>
      </p:pic>
      <p:sp>
        <p:nvSpPr>
          <p:cNvPr id="12" name="Google Shape;245;p32"/>
          <p:cNvSpPr/>
          <p:nvPr/>
        </p:nvSpPr>
        <p:spPr>
          <a:xfrm rot="10800000">
            <a:off x="7343223" y="1694975"/>
            <a:ext cx="1003200" cy="10032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3" name="Google Shape;246;p32"/>
          <p:cNvPicPr preferRelativeResize="0"/>
          <p:nvPr/>
        </p:nvPicPr>
        <p:blipFill>
          <a:blip r:embed="rId5">
            <a:alphaModFix/>
          </a:blip>
          <a:stretch>
            <a:fillRect/>
          </a:stretch>
        </p:blipFill>
        <p:spPr>
          <a:xfrm rot="10800000">
            <a:off x="-157451" y="3164851"/>
            <a:ext cx="1322045" cy="1322042"/>
          </a:xfrm>
          <a:prstGeom prst="rect">
            <a:avLst/>
          </a:prstGeom>
          <a:noFill/>
          <a:ln>
            <a:noFill/>
          </a:ln>
        </p:spPr>
      </p:pic>
      <p:sp>
        <p:nvSpPr>
          <p:cNvPr id="14" name="Google Shape;247;p32"/>
          <p:cNvSpPr/>
          <p:nvPr/>
        </p:nvSpPr>
        <p:spPr>
          <a:xfrm rot="10800000">
            <a:off x="342800" y="3164850"/>
            <a:ext cx="372300" cy="3723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5" name="Google Shape;248;p32"/>
          <p:cNvPicPr preferRelativeResize="0"/>
          <p:nvPr/>
        </p:nvPicPr>
        <p:blipFill>
          <a:blip r:embed="rId6">
            <a:alphaModFix/>
          </a:blip>
          <a:stretch>
            <a:fillRect/>
          </a:stretch>
        </p:blipFill>
        <p:spPr>
          <a:xfrm>
            <a:off x="6769673" y="-12"/>
            <a:ext cx="1654175" cy="828325"/>
          </a:xfrm>
          <a:prstGeom prst="rect">
            <a:avLst/>
          </a:prstGeom>
          <a:noFill/>
          <a:ln>
            <a:noFill/>
          </a:ln>
        </p:spPr>
      </p:pic>
      <p:sp>
        <p:nvSpPr>
          <p:cNvPr id="16" name="Google Shape;249;p32"/>
          <p:cNvSpPr/>
          <p:nvPr/>
        </p:nvSpPr>
        <p:spPr>
          <a:xfrm rot="10800000">
            <a:off x="8534400" y="1218137"/>
            <a:ext cx="261900" cy="261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sp>
        <p:nvSpPr>
          <p:cNvPr id="17" name="Google Shape;250;p32"/>
          <p:cNvSpPr/>
          <p:nvPr/>
        </p:nvSpPr>
        <p:spPr>
          <a:xfrm rot="10800000">
            <a:off x="2181588" y="2815325"/>
            <a:ext cx="207900" cy="207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8" name="Google Shape;251;p32"/>
          <p:cNvPicPr preferRelativeResize="0"/>
          <p:nvPr/>
        </p:nvPicPr>
        <p:blipFill>
          <a:blip r:embed="rId7">
            <a:alphaModFix/>
          </a:blip>
          <a:stretch>
            <a:fillRect/>
          </a:stretch>
        </p:blipFill>
        <p:spPr>
          <a:xfrm rot="10800000">
            <a:off x="6799700" y="398388"/>
            <a:ext cx="543525" cy="543525"/>
          </a:xfrm>
          <a:prstGeom prst="rect">
            <a:avLst/>
          </a:prstGeom>
          <a:noFill/>
          <a:ln>
            <a:noFill/>
          </a:ln>
        </p:spPr>
      </p:pic>
    </p:spTree>
    <p:extLst>
      <p:ext uri="{BB962C8B-B14F-4D97-AF65-F5344CB8AC3E}">
        <p14:creationId xmlns:p14="http://schemas.microsoft.com/office/powerpoint/2010/main" val="56283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1215351" y="1226712"/>
            <a:ext cx="6084600" cy="1471451"/>
          </a:xfrm>
          <a:prstGeom prst="rect">
            <a:avLst/>
          </a:prstGeom>
        </p:spPr>
        <p:txBody>
          <a:bodyPr spcFirstLastPara="1" wrap="square" lIns="91425" tIns="91425" rIns="91425" bIns="91425" anchor="t" anchorCtr="0">
            <a:noAutofit/>
          </a:bodyPr>
          <a:lstStyle/>
          <a:p>
            <a:pPr lvl="0" algn="just"/>
            <a:r>
              <a:rPr lang="es-MX" sz="1600" b="0" dirty="0">
                <a:latin typeface="Albert Sans" panose="020B0604020202020204" charset="0"/>
              </a:rPr>
              <a:t>Explorar la experiencia de los cuidadores informales sobre la dinámica del cuidado de personas mayores con dependencia, en el marco del programa público de visitas médicas domiciliarias de la Secretaría de Salud de la Ciudad de México. </a:t>
            </a:r>
          </a:p>
        </p:txBody>
      </p:sp>
      <p:pic>
        <p:nvPicPr>
          <p:cNvPr id="9" name="Google Shape;242;p32"/>
          <p:cNvPicPr preferRelativeResize="0"/>
          <p:nvPr/>
        </p:nvPicPr>
        <p:blipFill>
          <a:blip r:embed="rId3">
            <a:alphaModFix/>
          </a:blip>
          <a:stretch>
            <a:fillRect/>
          </a:stretch>
        </p:blipFill>
        <p:spPr>
          <a:xfrm rot="10800000">
            <a:off x="232805" y="3800476"/>
            <a:ext cx="2225702" cy="2225699"/>
          </a:xfrm>
          <a:prstGeom prst="rect">
            <a:avLst/>
          </a:prstGeom>
          <a:noFill/>
          <a:ln>
            <a:noFill/>
          </a:ln>
        </p:spPr>
      </p:pic>
      <p:sp>
        <p:nvSpPr>
          <p:cNvPr id="10" name="Google Shape;243;p32"/>
          <p:cNvSpPr/>
          <p:nvPr/>
        </p:nvSpPr>
        <p:spPr>
          <a:xfrm rot="10800000">
            <a:off x="509700" y="4077375"/>
            <a:ext cx="1671900" cy="16719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1" name="Google Shape;244;p32"/>
          <p:cNvPicPr preferRelativeResize="0"/>
          <p:nvPr/>
        </p:nvPicPr>
        <p:blipFill>
          <a:blip r:embed="rId4">
            <a:alphaModFix/>
          </a:blip>
          <a:stretch>
            <a:fillRect/>
          </a:stretch>
        </p:blipFill>
        <p:spPr>
          <a:xfrm>
            <a:off x="7796975" y="-12"/>
            <a:ext cx="1347026" cy="2698175"/>
          </a:xfrm>
          <a:prstGeom prst="rect">
            <a:avLst/>
          </a:prstGeom>
          <a:noFill/>
          <a:ln>
            <a:noFill/>
          </a:ln>
        </p:spPr>
      </p:pic>
      <p:sp>
        <p:nvSpPr>
          <p:cNvPr id="12" name="Google Shape;245;p32"/>
          <p:cNvSpPr/>
          <p:nvPr/>
        </p:nvSpPr>
        <p:spPr>
          <a:xfrm rot="10800000">
            <a:off x="7343223" y="1694975"/>
            <a:ext cx="1003200" cy="10032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3" name="Google Shape;246;p32"/>
          <p:cNvPicPr preferRelativeResize="0"/>
          <p:nvPr/>
        </p:nvPicPr>
        <p:blipFill>
          <a:blip r:embed="rId5">
            <a:alphaModFix/>
          </a:blip>
          <a:stretch>
            <a:fillRect/>
          </a:stretch>
        </p:blipFill>
        <p:spPr>
          <a:xfrm rot="10800000">
            <a:off x="-157451" y="3164851"/>
            <a:ext cx="1322045" cy="1322042"/>
          </a:xfrm>
          <a:prstGeom prst="rect">
            <a:avLst/>
          </a:prstGeom>
          <a:noFill/>
          <a:ln>
            <a:noFill/>
          </a:ln>
        </p:spPr>
      </p:pic>
      <p:sp>
        <p:nvSpPr>
          <p:cNvPr id="14" name="Google Shape;247;p32"/>
          <p:cNvSpPr/>
          <p:nvPr/>
        </p:nvSpPr>
        <p:spPr>
          <a:xfrm rot="10800000">
            <a:off x="342800" y="3164850"/>
            <a:ext cx="372300" cy="3723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5" name="Google Shape;248;p32"/>
          <p:cNvPicPr preferRelativeResize="0"/>
          <p:nvPr/>
        </p:nvPicPr>
        <p:blipFill>
          <a:blip r:embed="rId6">
            <a:alphaModFix/>
          </a:blip>
          <a:stretch>
            <a:fillRect/>
          </a:stretch>
        </p:blipFill>
        <p:spPr>
          <a:xfrm>
            <a:off x="6769673" y="-12"/>
            <a:ext cx="1654175" cy="828325"/>
          </a:xfrm>
          <a:prstGeom prst="rect">
            <a:avLst/>
          </a:prstGeom>
          <a:noFill/>
          <a:ln>
            <a:noFill/>
          </a:ln>
        </p:spPr>
      </p:pic>
      <p:sp>
        <p:nvSpPr>
          <p:cNvPr id="16" name="Google Shape;249;p32"/>
          <p:cNvSpPr/>
          <p:nvPr/>
        </p:nvSpPr>
        <p:spPr>
          <a:xfrm rot="10800000">
            <a:off x="8534400" y="1218137"/>
            <a:ext cx="261900" cy="261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8" name="Google Shape;251;p32"/>
          <p:cNvPicPr preferRelativeResize="0"/>
          <p:nvPr/>
        </p:nvPicPr>
        <p:blipFill>
          <a:blip r:embed="rId7">
            <a:alphaModFix/>
          </a:blip>
          <a:stretch>
            <a:fillRect/>
          </a:stretch>
        </p:blipFill>
        <p:spPr>
          <a:xfrm rot="10800000">
            <a:off x="6799700" y="398388"/>
            <a:ext cx="543525" cy="543525"/>
          </a:xfrm>
          <a:prstGeom prst="rect">
            <a:avLst/>
          </a:prstGeom>
          <a:noFill/>
          <a:ln>
            <a:noFill/>
          </a:ln>
        </p:spPr>
      </p:pic>
      <p:sp>
        <p:nvSpPr>
          <p:cNvPr id="19" name="Google Shape;122;p23"/>
          <p:cNvSpPr txBox="1">
            <a:spLocks/>
          </p:cNvSpPr>
          <p:nvPr/>
        </p:nvSpPr>
        <p:spPr>
          <a:xfrm>
            <a:off x="715100" y="593075"/>
            <a:ext cx="4278600" cy="110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1pPr>
            <a:lvl2pPr marR="0" lvl="1"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2pPr>
            <a:lvl3pPr marR="0" lvl="2"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3pPr>
            <a:lvl4pPr marR="0" lvl="3"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4pPr>
            <a:lvl5pPr marR="0" lvl="4"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5pPr>
            <a:lvl6pPr marR="0" lvl="5"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6pPr>
            <a:lvl7pPr marR="0" lvl="6"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7pPr>
            <a:lvl8pPr marR="0" lvl="7"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8pPr>
            <a:lvl9pPr marR="0" lvl="8"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9pPr>
          </a:lstStyle>
          <a:p>
            <a:r>
              <a:rPr lang="es-MX" dirty="0"/>
              <a:t>Objetivo</a:t>
            </a:r>
          </a:p>
        </p:txBody>
      </p:sp>
      <p:sp>
        <p:nvSpPr>
          <p:cNvPr id="7" name="Google Shape;122;p23">
            <a:extLst>
              <a:ext uri="{FF2B5EF4-FFF2-40B4-BE49-F238E27FC236}">
                <a16:creationId xmlns:a16="http://schemas.microsoft.com/office/drawing/2014/main" id="{E91B20BC-30E3-2228-1857-84ADD948C4EC}"/>
              </a:ext>
            </a:extLst>
          </p:cNvPr>
          <p:cNvSpPr txBox="1">
            <a:spLocks/>
          </p:cNvSpPr>
          <p:nvPr/>
        </p:nvSpPr>
        <p:spPr>
          <a:xfrm>
            <a:off x="1218655" y="2660732"/>
            <a:ext cx="6084600" cy="14714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1pPr>
            <a:lvl2pPr marR="0" lvl="1"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2pPr>
            <a:lvl3pPr marR="0" lvl="2"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3pPr>
            <a:lvl4pPr marR="0" lvl="3"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4pPr>
            <a:lvl5pPr marR="0" lvl="4"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5pPr>
            <a:lvl6pPr marR="0" lvl="5"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6pPr>
            <a:lvl7pPr marR="0" lvl="6"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7pPr>
            <a:lvl8pPr marR="0" lvl="7"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8pPr>
            <a:lvl9pPr marR="0" lvl="8"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9pPr>
          </a:lstStyle>
          <a:p>
            <a:pPr algn="just"/>
            <a:r>
              <a:rPr lang="es-MX" sz="1600" b="0" dirty="0">
                <a:latin typeface="Albert Sans" panose="020B0604020202020204" charset="0"/>
              </a:rPr>
              <a:t>En el presente trabajo, “cuidador” se refiere a un familiar, amigo o vecino que ofrece asistencia gratuita a una persona mayor con dependencia.</a:t>
            </a:r>
          </a:p>
        </p:txBody>
      </p:sp>
    </p:spTree>
    <p:extLst>
      <p:ext uri="{BB962C8B-B14F-4D97-AF65-F5344CB8AC3E}">
        <p14:creationId xmlns:p14="http://schemas.microsoft.com/office/powerpoint/2010/main" val="240756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1215351" y="1226712"/>
            <a:ext cx="6084600" cy="2488226"/>
          </a:xfrm>
          <a:prstGeom prst="rect">
            <a:avLst/>
          </a:prstGeom>
        </p:spPr>
        <p:txBody>
          <a:bodyPr spcFirstLastPara="1" wrap="square" lIns="91425" tIns="91425" rIns="91425" bIns="91425" anchor="t" anchorCtr="0">
            <a:noAutofit/>
          </a:bodyPr>
          <a:lstStyle/>
          <a:p>
            <a:pPr lvl="0"/>
            <a:r>
              <a:rPr lang="es-MX" sz="1600" b="0" dirty="0">
                <a:latin typeface="Albert Sans" panose="020B0604020202020204" charset="0"/>
              </a:rPr>
              <a:t>Se realizó un estudio cualitativo transversal con enfoque etnográfico, en el que se realizaron 50 entrevistas semiestructuradas a cuidadores informales de personas mayores con dependencia. </a:t>
            </a:r>
            <a:br>
              <a:rPr lang="es-MX" sz="1600" b="0" dirty="0">
                <a:latin typeface="Albert Sans" panose="020B0604020202020204" charset="0"/>
              </a:rPr>
            </a:br>
            <a:br>
              <a:rPr lang="es-MX" sz="1600" b="0" dirty="0">
                <a:latin typeface="Albert Sans" panose="020B0604020202020204" charset="0"/>
              </a:rPr>
            </a:br>
            <a:r>
              <a:rPr lang="es-MX" sz="1600" b="0" dirty="0">
                <a:latin typeface="Albert Sans" panose="020B0604020202020204" charset="0"/>
              </a:rPr>
              <a:t>Las entrevistas se grabaron en audio y posteriormente se transcribieron; además, se elaboraron notas de campo en las viviendas de las personas entrevistadas. Se realizó análisis temático.</a:t>
            </a:r>
          </a:p>
        </p:txBody>
      </p:sp>
      <p:pic>
        <p:nvPicPr>
          <p:cNvPr id="9" name="Google Shape;242;p32"/>
          <p:cNvPicPr preferRelativeResize="0"/>
          <p:nvPr/>
        </p:nvPicPr>
        <p:blipFill>
          <a:blip r:embed="rId3">
            <a:alphaModFix/>
          </a:blip>
          <a:stretch>
            <a:fillRect/>
          </a:stretch>
        </p:blipFill>
        <p:spPr>
          <a:xfrm rot="10800000">
            <a:off x="232805" y="3800476"/>
            <a:ext cx="2225702" cy="2225699"/>
          </a:xfrm>
          <a:prstGeom prst="rect">
            <a:avLst/>
          </a:prstGeom>
          <a:noFill/>
          <a:ln>
            <a:noFill/>
          </a:ln>
        </p:spPr>
      </p:pic>
      <p:sp>
        <p:nvSpPr>
          <p:cNvPr id="10" name="Google Shape;243;p32"/>
          <p:cNvSpPr/>
          <p:nvPr/>
        </p:nvSpPr>
        <p:spPr>
          <a:xfrm rot="10800000">
            <a:off x="509700" y="4077375"/>
            <a:ext cx="1671900" cy="16719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1" name="Google Shape;244;p32"/>
          <p:cNvPicPr preferRelativeResize="0"/>
          <p:nvPr/>
        </p:nvPicPr>
        <p:blipFill>
          <a:blip r:embed="rId4">
            <a:alphaModFix/>
          </a:blip>
          <a:stretch>
            <a:fillRect/>
          </a:stretch>
        </p:blipFill>
        <p:spPr>
          <a:xfrm>
            <a:off x="7796975" y="-12"/>
            <a:ext cx="1347026" cy="2698175"/>
          </a:xfrm>
          <a:prstGeom prst="rect">
            <a:avLst/>
          </a:prstGeom>
          <a:noFill/>
          <a:ln>
            <a:noFill/>
          </a:ln>
        </p:spPr>
      </p:pic>
      <p:sp>
        <p:nvSpPr>
          <p:cNvPr id="12" name="Google Shape;245;p32"/>
          <p:cNvSpPr/>
          <p:nvPr/>
        </p:nvSpPr>
        <p:spPr>
          <a:xfrm rot="10800000">
            <a:off x="7343223" y="1694975"/>
            <a:ext cx="1003200" cy="10032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3" name="Google Shape;246;p32"/>
          <p:cNvPicPr preferRelativeResize="0"/>
          <p:nvPr/>
        </p:nvPicPr>
        <p:blipFill>
          <a:blip r:embed="rId5">
            <a:alphaModFix/>
          </a:blip>
          <a:stretch>
            <a:fillRect/>
          </a:stretch>
        </p:blipFill>
        <p:spPr>
          <a:xfrm rot="10800000">
            <a:off x="-157451" y="3164851"/>
            <a:ext cx="1322045" cy="1322042"/>
          </a:xfrm>
          <a:prstGeom prst="rect">
            <a:avLst/>
          </a:prstGeom>
          <a:noFill/>
          <a:ln>
            <a:noFill/>
          </a:ln>
        </p:spPr>
      </p:pic>
      <p:sp>
        <p:nvSpPr>
          <p:cNvPr id="14" name="Google Shape;247;p32"/>
          <p:cNvSpPr/>
          <p:nvPr/>
        </p:nvSpPr>
        <p:spPr>
          <a:xfrm rot="10800000">
            <a:off x="342800" y="3164850"/>
            <a:ext cx="372300" cy="3723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5" name="Google Shape;248;p32"/>
          <p:cNvPicPr preferRelativeResize="0"/>
          <p:nvPr/>
        </p:nvPicPr>
        <p:blipFill>
          <a:blip r:embed="rId6">
            <a:alphaModFix/>
          </a:blip>
          <a:stretch>
            <a:fillRect/>
          </a:stretch>
        </p:blipFill>
        <p:spPr>
          <a:xfrm>
            <a:off x="6769673" y="-12"/>
            <a:ext cx="1654175" cy="828325"/>
          </a:xfrm>
          <a:prstGeom prst="rect">
            <a:avLst/>
          </a:prstGeom>
          <a:noFill/>
          <a:ln>
            <a:noFill/>
          </a:ln>
        </p:spPr>
      </p:pic>
      <p:sp>
        <p:nvSpPr>
          <p:cNvPr id="16" name="Google Shape;249;p32"/>
          <p:cNvSpPr/>
          <p:nvPr/>
        </p:nvSpPr>
        <p:spPr>
          <a:xfrm rot="10800000">
            <a:off x="8534400" y="1218137"/>
            <a:ext cx="261900" cy="261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aheim"/>
              <a:ea typeface="Anaheim"/>
              <a:cs typeface="Anaheim"/>
              <a:sym typeface="Anaheim"/>
            </a:endParaRPr>
          </a:p>
        </p:txBody>
      </p:sp>
      <p:pic>
        <p:nvPicPr>
          <p:cNvPr id="18" name="Google Shape;251;p32"/>
          <p:cNvPicPr preferRelativeResize="0"/>
          <p:nvPr/>
        </p:nvPicPr>
        <p:blipFill>
          <a:blip r:embed="rId7">
            <a:alphaModFix/>
          </a:blip>
          <a:stretch>
            <a:fillRect/>
          </a:stretch>
        </p:blipFill>
        <p:spPr>
          <a:xfrm rot="10800000">
            <a:off x="6799700" y="398388"/>
            <a:ext cx="543525" cy="543525"/>
          </a:xfrm>
          <a:prstGeom prst="rect">
            <a:avLst/>
          </a:prstGeom>
          <a:noFill/>
          <a:ln>
            <a:noFill/>
          </a:ln>
        </p:spPr>
      </p:pic>
      <p:sp>
        <p:nvSpPr>
          <p:cNvPr id="19" name="Google Shape;122;p23"/>
          <p:cNvSpPr txBox="1">
            <a:spLocks/>
          </p:cNvSpPr>
          <p:nvPr/>
        </p:nvSpPr>
        <p:spPr>
          <a:xfrm>
            <a:off x="715100" y="535000"/>
            <a:ext cx="4278600" cy="110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1pPr>
            <a:lvl2pPr marR="0" lvl="1"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2pPr>
            <a:lvl3pPr marR="0" lvl="2"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3pPr>
            <a:lvl4pPr marR="0" lvl="3"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4pPr>
            <a:lvl5pPr marR="0" lvl="4"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5pPr>
            <a:lvl6pPr marR="0" lvl="5"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6pPr>
            <a:lvl7pPr marR="0" lvl="6"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7pPr>
            <a:lvl8pPr marR="0" lvl="7"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8pPr>
            <a:lvl9pPr marR="0" lvl="8" algn="l" rtl="0">
              <a:lnSpc>
                <a:spcPct val="100000"/>
              </a:lnSpc>
              <a:spcBef>
                <a:spcPts val="0"/>
              </a:spcBef>
              <a:spcAft>
                <a:spcPts val="0"/>
              </a:spcAft>
              <a:buClr>
                <a:schemeClr val="dk1"/>
              </a:buClr>
              <a:buSzPts val="3000"/>
              <a:buFont typeface="Epilogue"/>
              <a:buNone/>
              <a:defRPr sz="3000" b="1" i="0" u="none" strike="noStrike" cap="none">
                <a:solidFill>
                  <a:schemeClr val="dk1"/>
                </a:solidFill>
                <a:latin typeface="Epilogue"/>
                <a:ea typeface="Epilogue"/>
                <a:cs typeface="Epilogue"/>
                <a:sym typeface="Epilogue"/>
              </a:defRPr>
            </a:lvl9pPr>
          </a:lstStyle>
          <a:p>
            <a:r>
              <a:rPr lang="es-MX" dirty="0"/>
              <a:t>Metodología</a:t>
            </a:r>
          </a:p>
        </p:txBody>
      </p:sp>
    </p:spTree>
    <p:extLst>
      <p:ext uri="{BB962C8B-B14F-4D97-AF65-F5344CB8AC3E}">
        <p14:creationId xmlns:p14="http://schemas.microsoft.com/office/powerpoint/2010/main" val="2239138"/>
      </p:ext>
    </p:extLst>
  </p:cSld>
  <p:clrMapOvr>
    <a:masterClrMapping/>
  </p:clrMapOvr>
</p:sld>
</file>

<file path=ppt/theme/theme1.xml><?xml version="1.0" encoding="utf-8"?>
<a:theme xmlns:a="http://schemas.openxmlformats.org/drawingml/2006/main" name="Mean Value Theorem by Slidesgo">
  <a:themeElements>
    <a:clrScheme name="Simple Light">
      <a:dk1>
        <a:srgbClr val="000000"/>
      </a:dk1>
      <a:lt1>
        <a:srgbClr val="EFEFEF"/>
      </a:lt1>
      <a:dk2>
        <a:srgbClr val="F8B546"/>
      </a:dk2>
      <a:lt2>
        <a:srgbClr val="F68D56"/>
      </a:lt2>
      <a:accent1>
        <a:srgbClr val="71DAFD"/>
      </a:accent1>
      <a:accent2>
        <a:srgbClr val="415AB2"/>
      </a:accent2>
      <a:accent3>
        <a:srgbClr val="DD9FE7"/>
      </a:accent3>
      <a:accent4>
        <a:srgbClr val="F578AE"/>
      </a:accent4>
      <a:accent5>
        <a:srgbClr val="666666"/>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1938</Words>
  <Application>Microsoft Office PowerPoint</Application>
  <PresentationFormat>Presentación en pantalla (16:9)</PresentationFormat>
  <Paragraphs>124</Paragraphs>
  <Slides>22</Slides>
  <Notes>21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Bebas Neue</vt:lpstr>
      <vt:lpstr>Wingdings</vt:lpstr>
      <vt:lpstr>Arial</vt:lpstr>
      <vt:lpstr>Anaheim</vt:lpstr>
      <vt:lpstr>Albert Sans</vt:lpstr>
      <vt:lpstr>Epilogue</vt:lpstr>
      <vt:lpstr>Golos Text</vt:lpstr>
      <vt:lpstr>Mean Value Theorem by Slidesgo</vt:lpstr>
      <vt:lpstr>Experiencia de las y los cuidadores informales de personas mayores con dependencia</vt:lpstr>
      <vt:lpstr>Introducción (1)</vt:lpstr>
      <vt:lpstr>Introducción (2)</vt:lpstr>
      <vt:lpstr>Introducción (3)</vt:lpstr>
      <vt:lpstr>Introducción (4)</vt:lpstr>
      <vt:lpstr>Introducción (5)</vt:lpstr>
      <vt:lpstr>¿Quiénes son los cuidadores y qué actividades realizan?   ¿Cómo y en qué circunstancias se hacen cuidadores de una persona mayor en situación de dependencia?  ¿Cuáles son sus necesidades y dificultades para brindar los cuidados?  ¿Qué efecto tiene el cuidado en su vida y en su salud? </vt:lpstr>
      <vt:lpstr>Explorar la experiencia de los cuidadores informales sobre la dinámica del cuidado de personas mayores con dependencia, en el marco del programa público de visitas médicas domiciliarias de la Secretaría de Salud de la Ciudad de México. </vt:lpstr>
      <vt:lpstr>Se realizó un estudio cualitativo transversal con enfoque etnográfico, en el que se realizaron 50 entrevistas semiestructuradas a cuidadores informales de personas mayores con dependencia.   Las entrevistas se grabaron en audio y posteriormente se transcribieron; además, se elaboraron notas de campo en las viviendas de las personas entrevistadas. Se realizó análisis temático.</vt:lpstr>
      <vt:lpstr>Resultados</vt:lpstr>
      <vt:lpstr>Tema uno: El inicio del cuidado y la decisión de convertirse en cuidador</vt:lpstr>
      <vt:lpstr>Tema dos: Las dificultades para brindar el cuidado</vt:lpstr>
      <vt:lpstr>Tema dos: Las dificultades para brindar el cuidado</vt:lpstr>
      <vt:lpstr>Tema tres: Los costos de oportunidad y el impacto del cuidado en la vida personal y social del cuidador</vt:lpstr>
      <vt:lpstr>Tema tres: Los costos de oportunidad y el impacto del cuidado en la vida personal y social del cuidador</vt:lpstr>
      <vt:lpstr>Tema cuatro: Los sentimientos en torno a la persona mayor y a la tarea del cuidado</vt:lpstr>
      <vt:lpstr>Tema cuatro: Los sentimientos en torno a la persona mayor y a la tarea del cuidado</vt:lpstr>
      <vt:lpstr>Reflexiones finales</vt:lpstr>
      <vt:lpstr>Reflexiones finales</vt:lpstr>
      <vt:lpstr>Reflexiones finales</vt:lpstr>
      <vt:lpstr>Referencia Bibliográfica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Experiencia de las y los cuidadores informales de personas mayores con dependencia</dc:title>
  <dc:creator>Martha Liliana Giraldo Rodriguez</dc:creator>
  <cp:lastModifiedBy>Rosario Esteinou</cp:lastModifiedBy>
  <cp:revision>23</cp:revision>
  <dcterms:modified xsi:type="dcterms:W3CDTF">2024-03-13T19:40:30Z</dcterms:modified>
</cp:coreProperties>
</file>