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9" r:id="rId5"/>
    <p:sldId id="1114" r:id="rId6"/>
    <p:sldId id="261" r:id="rId7"/>
    <p:sldId id="1113" r:id="rId8"/>
    <p:sldId id="1116" r:id="rId9"/>
    <p:sldId id="1115" r:id="rId10"/>
    <p:sldId id="649" r:id="rId11"/>
    <p:sldId id="641" r:id="rId12"/>
    <p:sldId id="652" r:id="rId13"/>
    <p:sldId id="1063" r:id="rId14"/>
    <p:sldId id="1117" r:id="rId15"/>
    <p:sldId id="1064" r:id="rId16"/>
    <p:sldId id="1119" r:id="rId17"/>
    <p:sldId id="1120" r:id="rId18"/>
    <p:sldId id="1107" r:id="rId19"/>
    <p:sldId id="1118" r:id="rId20"/>
    <p:sldId id="267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283A9-BFC7-761F-DE63-38BA9E3452E3}" name="Narumi Akita" initials="NA" userId="S::narumia@iadb.org::b70be710-3a18-49f0-9145-5a821d9f92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8E7"/>
    <a:srgbClr val="000000"/>
    <a:srgbClr val="84BDD1"/>
    <a:srgbClr val="98B94D"/>
    <a:srgbClr val="74C8DB"/>
    <a:srgbClr val="97D1D0"/>
    <a:srgbClr val="B2D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A972E-8A56-4514-8DFD-E36E23E06E70}" v="146" dt="2024-01-25T00:24:17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87451" autoAdjust="0"/>
  </p:normalViewPr>
  <p:slideViewPr>
    <p:cSldViewPr snapToGrid="0">
      <p:cViewPr varScale="1">
        <p:scale>
          <a:sx n="76" d="100"/>
          <a:sy n="76" d="100"/>
        </p:scale>
        <p:origin x="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" d="20"/>
        <a:sy n="13" d="2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800" b="1" dirty="0"/>
              <a:t>Menores en centros (%) </a:t>
            </a:r>
            <a:r>
              <a:rPr lang="es-CO" sz="1800" b="1" baseline="0" dirty="0"/>
              <a:t>en el quintil más alto de riqueza </a:t>
            </a:r>
            <a:r>
              <a:rPr lang="es-CO" sz="1800" b="1" i="0" u="none" strike="noStrike" kern="1200" spc="0" baseline="0" dirty="0">
                <a:solidFill>
                  <a:srgbClr val="035C79"/>
                </a:solidFill>
              </a:rPr>
              <a:t>con</a:t>
            </a:r>
            <a:r>
              <a:rPr lang="es-CO" sz="1800" b="1" baseline="0" dirty="0"/>
              <a:t>, por prestador</a:t>
            </a:r>
            <a:endParaRPr lang="es-CO" sz="1800" b="1" dirty="0"/>
          </a:p>
        </c:rich>
      </c:tx>
      <c:layout>
        <c:manualLayout>
          <c:xMode val="edge"/>
          <c:yMode val="edge"/>
          <c:x val="0.13554652404287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Sheet1!$D$35</c:f>
              <c:strCache>
                <c:ptCount val="1"/>
                <c:pt idx="0">
                  <c:v>Quintil 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BF-4190-952E-0C2478FA476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BF-4190-952E-0C2478FA476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BF-4190-952E-0C2478FA476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BF-4190-952E-0C2478FA47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Sheet1!$B$36:$B$40</c:f>
              <c:strCache>
                <c:ptCount val="5"/>
                <c:pt idx="0">
                  <c:v>CADI</c:v>
                </c:pt>
                <c:pt idx="1">
                  <c:v>CAIC</c:v>
                </c:pt>
                <c:pt idx="2">
                  <c:v>IMSS</c:v>
                </c:pt>
                <c:pt idx="3">
                  <c:v>ISSSTE</c:v>
                </c:pt>
                <c:pt idx="4">
                  <c:v>SEP</c:v>
                </c:pt>
              </c:strCache>
            </c:strRef>
          </c:cat>
          <c:val>
            <c:numRef>
              <c:f>Sheet1!$D$36:$D$40</c:f>
              <c:numCache>
                <c:formatCode>0%</c:formatCode>
                <c:ptCount val="5"/>
                <c:pt idx="0">
                  <c:v>0.54310000000000003</c:v>
                </c:pt>
                <c:pt idx="1">
                  <c:v>0.24079999999999999</c:v>
                </c:pt>
                <c:pt idx="2">
                  <c:v>0.58829999999999993</c:v>
                </c:pt>
                <c:pt idx="3">
                  <c:v>0.71140000000000003</c:v>
                </c:pt>
                <c:pt idx="4">
                  <c:v>0.74099999999999999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BF-4190-952E-0C2478FA4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3268576"/>
        <c:axId val="304404304"/>
      </c:barChart>
      <c:catAx>
        <c:axId val="3326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04404304"/>
        <c:crosses val="autoZero"/>
        <c:auto val="1"/>
        <c:lblAlgn val="ctr"/>
        <c:lblOffset val="100"/>
        <c:noMultiLvlLbl val="0"/>
      </c:catAx>
      <c:valAx>
        <c:axId val="3044043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268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6DC5-14BE-492A-8CB1-271F6A2A4A88}" type="datetimeFigureOut">
              <a:rPr lang="es-419" smtClean="0"/>
              <a:t>25/1/2024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8507D-8FA7-499C-B457-577D7FA92B9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590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iadb.org/es/centros-infantiles-publicos-y-costo-efectivos-benefician-ninos-y-madres-en-un-pais-de-bajo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507D-8FA7-499C-B457-577D7FA92B9A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50313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Decir aquí cuáles son las 12 prácticas priorizadas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507D-8FA7-499C-B457-577D7FA92B9A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05743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507D-8FA7-499C-B457-577D7FA92B9A}" type="slidenum">
              <a:rPr lang="es-419" smtClean="0"/>
              <a:t>14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21990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507D-8FA7-499C-B457-577D7FA92B9A}" type="slidenum">
              <a:rPr lang="es-419" smtClean="0"/>
              <a:t>15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9366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212529"/>
                </a:solidFill>
                <a:effectLst/>
                <a:latin typeface="OpenSans-Light"/>
              </a:rPr>
              <a:t>Ambos objetivos son fundamentales, ya que </a:t>
            </a:r>
            <a:r>
              <a:rPr lang="es-ES" b="0" i="0" u="none" strike="noStrike" dirty="0">
                <a:solidFill>
                  <a:srgbClr val="4199DA"/>
                </a:solidFill>
                <a:effectLst/>
                <a:latin typeface="OpenSans-Light"/>
                <a:hlinkClick r:id="rId3"/>
              </a:rPr>
              <a:t>rompen la transmisión intergeneracional de la pobreza</a:t>
            </a:r>
            <a:r>
              <a:rPr lang="es-ES" b="0" i="0" dirty="0">
                <a:solidFill>
                  <a:srgbClr val="212529"/>
                </a:solidFill>
                <a:effectLst/>
                <a:latin typeface="OpenSans-Light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507D-8FA7-499C-B457-577D7FA92B9A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03913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507D-8FA7-499C-B457-577D7FA92B9A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166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507D-8FA7-499C-B457-577D7FA92B9A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6294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diagnóstico representativo a nivel nacional realizado a los principales prestadores de centros de cuidado infantil públicos (IMSS, ISSSTE, SNDIF y SEP) para menores entre 0 y 3 años reveló que los estándares de calidad estructural son altos en México. Sin embargo, también evidenció grandes áreas de oportunidad en la calidad de procesos y en los esfuerzos de focalización a poblaciones vulnerables. Usando la escala CLASS-</a:t>
            </a:r>
            <a:r>
              <a:rPr lang="es-MX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Toddler</a:t>
            </a:r>
            <a:r>
              <a:rPr lang="es-MX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MX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Class</a:t>
            </a:r>
            <a:r>
              <a:rPr lang="es-MX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Assessment</a:t>
            </a:r>
            <a:r>
              <a:rPr lang="es-MX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Scoring</a:t>
            </a:r>
            <a:r>
              <a:rPr lang="es-MX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System</a:t>
            </a:r>
            <a:r>
              <a:rPr lang="es-MX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para medir calidad de procesos (puntaje 1-7), se encontró que los prestadores mexicanos obtuvieron una calificación promedio en el rango medio bajo: 4.2 en apoyo conductual y emocional (vs. 5.1 en Argentina) y 1.8 en apoyo motivador para el aprendizaje (vs. 2.5 en </a:t>
            </a:r>
            <a:r>
              <a:rPr lang="es-MX" sz="1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Argentina</a:t>
            </a:r>
            <a:r>
              <a:rPr lang="es-MX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507D-8FA7-499C-B457-577D7FA92B9A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00770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﻿Calidad estructural: ﻿Se refiere a las condiciones físicas de la infraestructura del centro, equipamiento y material disponible, coeficientes de atención, organización de las rutinas y actividades, cualificaciones del agente educativo, entre otros aspectos o recursos que facilitan o dificultan las interacciones.</a:t>
            </a:r>
          </a:p>
          <a:p>
            <a:endParaRPr lang="es-ES_trad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/>
              <a:t>En 2019, diagnóstico con representatividad nacional y por prestador público encontró </a:t>
            </a:r>
            <a:r>
              <a:rPr lang="es-ES_tradnl" sz="1400" b="1" dirty="0">
                <a:solidFill>
                  <a:schemeClr val="accent2"/>
                </a:solidFill>
              </a:rPr>
              <a:t>niveles de calidad estructural altos, con espacios físicos seguros y en buen estado.</a:t>
            </a:r>
          </a:p>
          <a:p>
            <a:endParaRPr lang="es-ES_tradnl" dirty="0"/>
          </a:p>
          <a:p>
            <a:r>
              <a:rPr lang="es-ES_tradnl" dirty="0"/>
              <a:t>Las niñas y niños tienen acceso a materiales y actividades de juego adecuados para su edad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507D-8FA7-499C-B457-577D7FA92B9A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1187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Calidad de procesos: ﻿Se refiere a la naturaleza y frecuencia de las interacciones entre el agente educativo y el niño en el centro. Las interacciones efectivas y de calidad son cálidas, receptivas, consistentes y ricas en lenguaje y estímulos. Son un elemento crítico para la promoción del desarrollo infantil.</a:t>
            </a:r>
          </a:p>
          <a:p>
            <a:r>
              <a:rPr lang="es-ES_tradnl" dirty="0"/>
              <a:t>La calidad en México no homogénea </a:t>
            </a:r>
            <a:r>
              <a:rPr lang="es-ES_tradnl"/>
              <a:t>en todos los centros. 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507D-8FA7-499C-B457-577D7FA92B9A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50931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Salones con más personal, sin embargo no impacto en mayor calidad.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507D-8FA7-499C-B457-577D7FA92B9A}" type="slidenum">
              <a:rPr lang="es-419" smtClean="0"/>
              <a:t>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65179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Pilotaje, evaluación y ajuste de la estrategia en 3 ciclos iterativos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 evaluaciones rápidas y ajuste del diseño del programa </a:t>
            </a:r>
            <a:r>
              <a:rPr lang="es-CO" sz="1200" b="1" dirty="0">
                <a:solidFill>
                  <a:schemeClr val="accent1"/>
                </a:solidFill>
              </a:rPr>
              <a:t>(febrero - julio 2022)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solidFill>
                  <a:schemeClr val="accent1"/>
                </a:solidFill>
              </a:rPr>
              <a:t>Proceso, a dónde vamos?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solidFill>
                  <a:schemeClr val="accent1"/>
                </a:solidFill>
              </a:rPr>
              <a:t>3r </a:t>
            </a:r>
            <a:r>
              <a:rPr lang="es-CO" sz="1200" b="1" dirty="0" err="1">
                <a:solidFill>
                  <a:schemeClr val="accent1"/>
                </a:solidFill>
              </a:rPr>
              <a:t>slide</a:t>
            </a:r>
            <a:r>
              <a:rPr lang="es-CO" sz="1200" b="1" dirty="0">
                <a:solidFill>
                  <a:schemeClr val="accent1"/>
                </a:solidFill>
              </a:rPr>
              <a:t>: </a:t>
            </a:r>
            <a:r>
              <a:rPr lang="es-CO" sz="1200" b="1" dirty="0" err="1">
                <a:solidFill>
                  <a:schemeClr val="accent1"/>
                </a:solidFill>
              </a:rPr>
              <a:t>Etaps</a:t>
            </a:r>
            <a:endParaRPr lang="es-CO" sz="1200" b="1" dirty="0">
              <a:solidFill>
                <a:schemeClr val="accent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CO" sz="1200" b="1" dirty="0">
                <a:solidFill>
                  <a:schemeClr val="accent1"/>
                </a:solidFill>
              </a:rPr>
              <a:t>Pilotaje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CO" sz="1200" b="1" dirty="0">
                <a:solidFill>
                  <a:schemeClr val="accent1"/>
                </a:solidFill>
              </a:rPr>
              <a:t>desarrollo caja de herramientas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CO" sz="1200" b="1" dirty="0">
                <a:solidFill>
                  <a:schemeClr val="accent1"/>
                </a:solidFill>
              </a:rPr>
              <a:t>implementar el programa de </a:t>
            </a:r>
            <a:r>
              <a:rPr lang="es-CO" sz="1200" b="1" dirty="0" err="1">
                <a:solidFill>
                  <a:schemeClr val="accent1"/>
                </a:solidFill>
              </a:rPr>
              <a:t>formaci</a:t>
            </a:r>
            <a:r>
              <a:rPr lang="es-CO" sz="1200" b="1" dirty="0">
                <a:solidFill>
                  <a:schemeClr val="accent1"/>
                </a:solidFill>
              </a:rPr>
              <a:t>[</a:t>
            </a:r>
            <a:r>
              <a:rPr lang="es-CO" sz="1200" b="1" dirty="0" err="1">
                <a:solidFill>
                  <a:schemeClr val="accent1"/>
                </a:solidFill>
              </a:rPr>
              <a:t>on</a:t>
            </a:r>
            <a:r>
              <a:rPr lang="es-CO" sz="1200" b="1" dirty="0">
                <a:solidFill>
                  <a:schemeClr val="accent1"/>
                </a:solidFill>
              </a:rPr>
              <a:t> / DEI, implementación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CO" sz="1200" b="1" dirty="0">
                <a:solidFill>
                  <a:schemeClr val="accent1"/>
                </a:solidFill>
              </a:rPr>
              <a:t>Hacia donde </a:t>
            </a:r>
            <a:r>
              <a:rPr lang="es-CO" sz="1200" b="1" dirty="0" err="1">
                <a:solidFill>
                  <a:schemeClr val="accent1"/>
                </a:solidFill>
              </a:rPr>
              <a:t>vamos?ENAPI</a:t>
            </a:r>
            <a:endParaRPr lang="es-CO" sz="1200" b="1" dirty="0">
              <a:solidFill>
                <a:schemeClr val="accent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CO" sz="1400" b="1" dirty="0">
                <a:solidFill>
                  <a:schemeClr val="accent1"/>
                </a:solidFill>
              </a:rPr>
              <a:t>Hablar de las prácticas priorizadas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CO" sz="1400" b="1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Pantallazos de videos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507D-8FA7-499C-B457-577D7FA92B9A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7346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CC6EA-BB0F-2893-F3B8-FEB1CDD24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6E1FD-D53E-77A4-2D9E-5992B49BF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74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t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A608E6-E5FC-5421-CC0C-5DFB2BEBDD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173663"/>
            <a:ext cx="9144000" cy="355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s-419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41FAB2-9ABD-C0B0-1964-6B2D6B8DDA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0065" y="6261057"/>
            <a:ext cx="4151870" cy="355600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8407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 -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2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4 -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08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32D7-2C56-4058-8EA8-D5C8F896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33" y="18256"/>
            <a:ext cx="10397067" cy="110781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s-MX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8A4DE-49DC-455F-8429-9BA3A207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B6-7204-458C-ADC6-5285B19CDB9B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96BB0-159D-4266-B85E-86192B126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B3105-FE87-4163-A5FD-22EB5C0F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0FA8-ADD8-4D00-8EF0-884B23D32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0187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74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5523-D4FD-43E9-CEBD-AF9088A34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A6FA1F-B954-4C24-0032-701D28F9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151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8499-C236-7BC8-A5C2-0D9C3B06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78A33-2191-5DD7-E723-A935D83C0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89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0A44F-9778-EC06-EA0C-42E28692F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0547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DD6F1A-5C0F-40F5-557E-4157FFF2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547" y="365125"/>
            <a:ext cx="5181600" cy="1325563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6CE3182-6BF5-A08D-B184-894993E28B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7050" y="365125"/>
            <a:ext cx="4772025" cy="58118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on the icon</a:t>
            </a:r>
            <a:br>
              <a:rPr lang="en-US" dirty="0"/>
            </a:br>
            <a:r>
              <a:rPr lang="en-US" dirty="0"/>
              <a:t>to insert a PICTURE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80968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Conten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0A44F-9778-EC06-EA0C-42E28692F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DD6F1A-5C0F-40F5-557E-4157FFF2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6CE3182-6BF5-A08D-B184-894993E28B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3838" y="365125"/>
            <a:ext cx="4909750" cy="58118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on the icon</a:t>
            </a:r>
            <a:br>
              <a:rPr lang="en-US" dirty="0"/>
            </a:br>
            <a:r>
              <a:rPr lang="en-US" dirty="0"/>
              <a:t>to insert a PICTURE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16115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 - Cle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38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 - Cle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9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 -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17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 - Cle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7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C7CDA-78B3-55F4-BCB2-DB1FCB2B9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DA2A5-91BB-A1C5-7B2B-F006F7595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57E2-581B-B646-C221-8BEA97081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09773-2E41-4BFB-9550-540CB490704B}" type="datetimeFigureOut">
              <a:rPr lang="pt-BR" smtClean="0"/>
              <a:t>25/01/2024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A710D-3380-D98E-2B1C-E926EEC54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69A65-73A3-43C3-3F16-5EE092C6C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28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8369C-B7EE-4935-B985-A031286BC357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046EB1-8766-50DA-C76D-878CBE1324B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18888" y="6335899"/>
            <a:ext cx="981693" cy="3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3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2" r:id="rId4"/>
    <p:sldLayoutId id="2147483663" r:id="rId5"/>
    <p:sldLayoutId id="2147483662" r:id="rId6"/>
    <p:sldLayoutId id="2147483658" r:id="rId7"/>
    <p:sldLayoutId id="2147483655" r:id="rId8"/>
    <p:sldLayoutId id="2147483659" r:id="rId9"/>
    <p:sldLayoutId id="2147483661" r:id="rId10"/>
    <p:sldLayoutId id="2147483660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iadb.org/desarrollo-infantil/es/" TargetMode="External"/><Relationship Id="rId2" Type="http://schemas.openxmlformats.org/officeDocument/2006/relationships/hyperlink" Target="https://www.iadb.org/es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unicef.org/mexico/media/7091/file/Diagn%C3%B3stico%20y%20brechas%20de%20evidencia%20sobre%20cuidado%20infantil%20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arlyinstitute.org/sipimexico/indicador/?id=15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ublications.iadb.org/es/una-fotografia-sobre-la-calidad-de-los-centros-de-atencion-infantil-y-el-estado-del-desarrollo-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7D35-6694-C4A7-F457-53F0BB72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568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sz="5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La alianza entre el BID y el IMSS para mejorar las </a:t>
            </a:r>
            <a:br>
              <a:rPr lang="es-ES" sz="56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s-ES" sz="5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interacciones entre maestras y niño/as en </a:t>
            </a:r>
            <a:r>
              <a:rPr lang="es-MX" sz="5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guarderías</a:t>
            </a:r>
            <a:endParaRPr lang="es-419" sz="5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3CC6C-4506-4290-1B90-56C8E84E9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578" y="3368135"/>
            <a:ext cx="9144000" cy="127476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7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Reunión</a:t>
            </a:r>
            <a:endParaRPr lang="en-US" sz="3700" b="1" i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s-ES" sz="37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Parentalidad/cuidados, balance familia trabajo y políticas familiares</a:t>
            </a:r>
            <a:r>
              <a:rPr lang="es-ES" sz="36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419" sz="36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575A4-273A-5FC7-AA57-6CC4994EE0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8383" y="6059414"/>
            <a:ext cx="6301958" cy="5032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419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Ciudad de México, 25 de enero de 2024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68CB34-2118-83C1-854B-9117BDBE2FE9}"/>
              </a:ext>
            </a:extLst>
          </p:cNvPr>
          <p:cNvSpPr/>
          <p:nvPr/>
        </p:nvSpPr>
        <p:spPr>
          <a:xfrm>
            <a:off x="3764831" y="5137399"/>
            <a:ext cx="5329063" cy="5982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419" sz="2000" b="1" dirty="0">
                <a:solidFill>
                  <a:schemeClr val="bg1"/>
                </a:solidFill>
              </a:rPr>
              <a:t>División de Protección Social y Salud, Banco Interamericano de Desarrollo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5CB511-6DFF-3E39-DF01-1A1AB66965BA}"/>
              </a:ext>
            </a:extLst>
          </p:cNvPr>
          <p:cNvSpPr txBox="1">
            <a:spLocks/>
          </p:cNvSpPr>
          <p:nvPr/>
        </p:nvSpPr>
        <p:spPr>
          <a:xfrm>
            <a:off x="3083794" y="4624987"/>
            <a:ext cx="6310726" cy="503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2400" dirty="0"/>
              <a:t>Ana Bernal Stuart</a:t>
            </a:r>
          </a:p>
          <a:p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190050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>
            <a:extLst>
              <a:ext uri="{FF2B5EF4-FFF2-40B4-BE49-F238E27FC236}">
                <a16:creationId xmlns:a16="http://schemas.microsoft.com/office/drawing/2014/main" id="{2D4AABD5-169A-7F87-B7AC-194842362F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25" y="222254"/>
            <a:ext cx="5590675" cy="279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7E6A98-8F86-48F8-B20E-CE7A8E73D90F}"/>
              </a:ext>
            </a:extLst>
          </p:cNvPr>
          <p:cNvSpPr txBox="1"/>
          <p:nvPr/>
        </p:nvSpPr>
        <p:spPr>
          <a:xfrm>
            <a:off x="853373" y="3231876"/>
            <a:ext cx="3624580" cy="3051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it-IT" sz="2000" b="1" dirty="0">
                <a:solidFill>
                  <a:schemeClr val="accent2"/>
                </a:solidFill>
              </a:rPr>
              <a:t>Fortalecer habilidades en maestras vía mentorías </a:t>
            </a:r>
            <a:r>
              <a:rPr lang="it-IT" dirty="0"/>
              <a:t>(acompañamiento continuo, ‘en servicio’) </a:t>
            </a:r>
            <a:r>
              <a:rPr lang="it-IT" sz="2000" b="1" dirty="0">
                <a:solidFill>
                  <a:schemeClr val="accent2"/>
                </a:solidFill>
              </a:rPr>
              <a:t>para promover la calidad de las interacciones en guarderías IMSS.</a:t>
            </a:r>
          </a:p>
          <a:p>
            <a:pPr>
              <a:lnSpc>
                <a:spcPct val="130000"/>
              </a:lnSpc>
            </a:pPr>
            <a:endParaRPr lang="it-IT" sz="1200" b="1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it-IT" sz="2000" b="1" dirty="0">
                <a:solidFill>
                  <a:schemeClr val="accent2"/>
                </a:solidFill>
              </a:rPr>
              <a:t>12 prácticas priorizadas</a:t>
            </a:r>
            <a:endParaRPr lang="it-IT" b="1" dirty="0">
              <a:solidFill>
                <a:schemeClr val="accent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153AAC-3E97-C927-FD0A-2FD204B2EB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13"/>
          <a:stretch/>
        </p:blipFill>
        <p:spPr>
          <a:xfrm>
            <a:off x="4826000" y="2691374"/>
            <a:ext cx="7366000" cy="3698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41D6C6-04B8-DC47-0012-D93AC6394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1634" y="6254316"/>
            <a:ext cx="51060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9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A26A-D577-2EE2-70BE-BDF6928D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50030"/>
            <a:ext cx="10515600" cy="862013"/>
          </a:xfrm>
        </p:spPr>
        <p:txBody>
          <a:bodyPr/>
          <a:lstStyle/>
          <a:p>
            <a:r>
              <a:rPr lang="es-MX" dirty="0"/>
              <a:t>Guarderías IMSS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C47D-E7CC-AE71-CAF5-E98A301A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349375"/>
            <a:ext cx="1051560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/>
                </a:solidFill>
              </a:rPr>
              <a:t>A partir del cierre de Estancias Infantiles (2019), el </a:t>
            </a:r>
            <a:r>
              <a:rPr lang="es-MX" b="1" dirty="0">
                <a:solidFill>
                  <a:schemeClr val="accent1"/>
                </a:solidFill>
              </a:rPr>
              <a:t>Instituto Mexicano del Seguro Social </a:t>
            </a:r>
            <a:r>
              <a:rPr lang="es-MX" dirty="0">
                <a:solidFill>
                  <a:schemeClr val="accent1"/>
                </a:solidFill>
              </a:rPr>
              <a:t>(IMSS) es el principal prestador de servicios de cuidado infantil.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accent1"/>
                </a:solidFill>
              </a:rPr>
              <a:t>174,540</a:t>
            </a:r>
            <a:r>
              <a:rPr lang="es-MX" dirty="0">
                <a:solidFill>
                  <a:schemeClr val="accent1"/>
                </a:solidFill>
              </a:rPr>
              <a:t> niñas y niños (43 días a 4 años).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/>
                </a:solidFill>
              </a:rPr>
              <a:t>A partir del </a:t>
            </a:r>
            <a:r>
              <a:rPr lang="es-MX" b="1" dirty="0">
                <a:solidFill>
                  <a:schemeClr val="accent1"/>
                </a:solidFill>
              </a:rPr>
              <a:t>2021</a:t>
            </a:r>
            <a:r>
              <a:rPr lang="es-MX" dirty="0">
                <a:solidFill>
                  <a:schemeClr val="accent1"/>
                </a:solidFill>
              </a:rPr>
              <a:t>, para hijos de </a:t>
            </a:r>
            <a:r>
              <a:rPr lang="es-MX" b="1" dirty="0">
                <a:solidFill>
                  <a:schemeClr val="accent1"/>
                </a:solidFill>
              </a:rPr>
              <a:t>padres y madres trabajadoras </a:t>
            </a:r>
            <a:r>
              <a:rPr lang="es-MX" dirty="0">
                <a:solidFill>
                  <a:schemeClr val="accent1"/>
                </a:solidFill>
              </a:rPr>
              <a:t>del IMSS. Antes solo para madres.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accent1"/>
                </a:solidFill>
              </a:rPr>
              <a:t>30% </a:t>
            </a:r>
            <a:r>
              <a:rPr lang="es-MX" dirty="0">
                <a:solidFill>
                  <a:schemeClr val="accent1"/>
                </a:solidFill>
              </a:rPr>
              <a:t>hijos son de </a:t>
            </a:r>
            <a:r>
              <a:rPr lang="es-MX" b="1" dirty="0">
                <a:solidFill>
                  <a:schemeClr val="accent1"/>
                </a:solidFill>
              </a:rPr>
              <a:t>padres</a:t>
            </a:r>
            <a:r>
              <a:rPr lang="es-MX" dirty="0">
                <a:solidFill>
                  <a:schemeClr val="accent1"/>
                </a:solidFill>
              </a:rPr>
              <a:t> trabajadores (2023).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accent1"/>
                </a:solidFill>
              </a:rPr>
              <a:t>1,323 </a:t>
            </a:r>
            <a:r>
              <a:rPr lang="es-MX" dirty="0">
                <a:solidFill>
                  <a:schemeClr val="accent1"/>
                </a:solidFill>
              </a:rPr>
              <a:t>guarderías en todo el país.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/>
                </a:solidFill>
              </a:rPr>
              <a:t>Pedagogía, Alimentación, Fomento a la Salud.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/>
                </a:solidFill>
              </a:rPr>
              <a:t>Lunes a Viernes. </a:t>
            </a:r>
            <a:r>
              <a:rPr lang="es-MX" b="1" dirty="0">
                <a:solidFill>
                  <a:schemeClr val="accent1"/>
                </a:solidFill>
              </a:rPr>
              <a:t>Horario 9 horas.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/>
                </a:solidFill>
              </a:rPr>
              <a:t>Alta rotación laboral, salarios bajos.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Abren guarderías del IMSS con estrictas medidas de seguridad | Sitio Web  &quot;Acercando el IMSS al Ciudadano&quot;">
            <a:extLst>
              <a:ext uri="{FF2B5EF4-FFF2-40B4-BE49-F238E27FC236}">
                <a16:creationId xmlns:a16="http://schemas.microsoft.com/office/drawing/2014/main" id="{3F649FE5-432D-C4F9-DC1D-D686D77F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14" y="3738563"/>
            <a:ext cx="3935385" cy="2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60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648A7-1E6E-D24F-DBF0-4E685A19B13A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769601" cy="74374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300" dirty="0">
                <a:solidFill>
                  <a:schemeClr val="accent2"/>
                </a:solidFill>
              </a:rPr>
              <a:t>Caja</a:t>
            </a:r>
            <a:r>
              <a:rPr lang="es-419" sz="4200" dirty="0">
                <a:solidFill>
                  <a:srgbClr val="7030A0"/>
                </a:solidFill>
              </a:rPr>
              <a:t> </a:t>
            </a:r>
            <a:r>
              <a:rPr lang="es-419" sz="3300" dirty="0">
                <a:solidFill>
                  <a:schemeClr val="accent2"/>
                </a:solidFill>
              </a:rPr>
              <a:t>de</a:t>
            </a:r>
            <a:r>
              <a:rPr lang="es-419" sz="4200" dirty="0">
                <a:solidFill>
                  <a:srgbClr val="7030A0"/>
                </a:solidFill>
              </a:rPr>
              <a:t> </a:t>
            </a:r>
            <a:r>
              <a:rPr lang="es-419" sz="3300" dirty="0">
                <a:solidFill>
                  <a:schemeClr val="accent2"/>
                </a:solidFill>
              </a:rPr>
              <a:t>Herramientas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9FAA98-4AC3-4A6F-2F02-C3B92E410C77}"/>
              </a:ext>
            </a:extLst>
          </p:cNvPr>
          <p:cNvSpPr txBox="1"/>
          <p:nvPr/>
        </p:nvSpPr>
        <p:spPr>
          <a:xfrm flipH="1">
            <a:off x="714033" y="1268856"/>
            <a:ext cx="8954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6493" indent="-28649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_tradnl" sz="2000" b="1" dirty="0"/>
              <a:t>Formación</a:t>
            </a:r>
            <a:r>
              <a:rPr lang="es-ES_tradnl" sz="2000" dirty="0"/>
              <a:t>: recursos para agentes educativos, mentoras, facilitadoras</a:t>
            </a:r>
          </a:p>
          <a:p>
            <a:pPr marL="286493" indent="-28649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_tradnl" sz="2000" b="1" dirty="0"/>
              <a:t>Evaluación y monitoreo </a:t>
            </a:r>
            <a:r>
              <a:rPr lang="es-ES_tradnl" sz="2000" dirty="0"/>
              <a:t>constante para la mejora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D5A22F-C868-1C64-4017-CC19A34EABC4}"/>
              </a:ext>
            </a:extLst>
          </p:cNvPr>
          <p:cNvGrpSpPr/>
          <p:nvPr/>
        </p:nvGrpSpPr>
        <p:grpSpPr>
          <a:xfrm>
            <a:off x="1159575" y="2286492"/>
            <a:ext cx="10407969" cy="2455653"/>
            <a:chOff x="838200" y="2602122"/>
            <a:chExt cx="10407969" cy="24556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6EEFBE-3F9E-164F-CD1E-901C6335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690507"/>
              <a:ext cx="1490678" cy="19259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780050-6F8C-6715-EBAF-9D4DD3750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2372" y="2992906"/>
              <a:ext cx="1937877" cy="150185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F190B5-573F-B458-9280-EC60F4A5E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6535" y="3210186"/>
              <a:ext cx="2357789" cy="1847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09A366-C5B6-41B9-6342-E5DE6E076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31371" y="2992926"/>
              <a:ext cx="1425212" cy="1847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E5BE80-6C3A-23F4-A849-732E9CC3C98F}"/>
                </a:ext>
              </a:extLst>
            </p:cNvPr>
            <p:cNvSpPr txBox="1"/>
            <p:nvPr/>
          </p:nvSpPr>
          <p:spPr>
            <a:xfrm>
              <a:off x="2411987" y="2621261"/>
              <a:ext cx="1981633" cy="524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4" b="1" dirty="0">
                  <a:solidFill>
                    <a:schemeClr val="accent2"/>
                  </a:solidFill>
                </a:rPr>
                <a:t>Manual y fichas de </a:t>
              </a:r>
            </a:p>
            <a:p>
              <a:r>
                <a:rPr lang="es-ES_tradnl" sz="1404" b="1" dirty="0">
                  <a:solidFill>
                    <a:schemeClr val="accent2"/>
                  </a:solidFill>
                </a:rPr>
                <a:t>prácticas priorizadas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6E3C65-735F-8EBD-F813-D9BBF16AD290}"/>
                </a:ext>
              </a:extLst>
            </p:cNvPr>
            <p:cNvSpPr txBox="1"/>
            <p:nvPr/>
          </p:nvSpPr>
          <p:spPr>
            <a:xfrm>
              <a:off x="5356947" y="2618601"/>
              <a:ext cx="1874231" cy="30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4" b="1" dirty="0">
                  <a:solidFill>
                    <a:schemeClr val="accent2"/>
                  </a:solidFill>
                </a:rPr>
                <a:t>Manual de mentoría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5C6DB4-75C0-F89A-4C49-9A1252568625}"/>
                </a:ext>
              </a:extLst>
            </p:cNvPr>
            <p:cNvSpPr txBox="1"/>
            <p:nvPr/>
          </p:nvSpPr>
          <p:spPr>
            <a:xfrm>
              <a:off x="8241633" y="2602122"/>
              <a:ext cx="2601994" cy="30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4" b="1" dirty="0">
                  <a:solidFill>
                    <a:schemeClr val="accent2"/>
                  </a:solidFill>
                </a:rPr>
                <a:t>Otros documentos y anexos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EB76C2-06BB-ACF7-22E5-F29BF1BC1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46788" y="3065879"/>
              <a:ext cx="1899381" cy="1469154"/>
            </a:xfrm>
            <a:prstGeom prst="rect">
              <a:avLst/>
            </a:prstGeom>
          </p:spPr>
        </p:pic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9A2814E4-5B2C-7904-6FAA-25EF81395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04"/>
          <a:stretch/>
        </p:blipFill>
        <p:spPr bwMode="auto">
          <a:xfrm>
            <a:off x="838199" y="4169349"/>
            <a:ext cx="5593649" cy="15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C4BDC88E-D510-39FD-6325-1FB40648C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60" b="7893"/>
          <a:stretch/>
        </p:blipFill>
        <p:spPr bwMode="auto">
          <a:xfrm>
            <a:off x="6549964" y="4251264"/>
            <a:ext cx="5593649" cy="145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F64D43-E6A8-F896-FB2D-9CEF02324932}"/>
              </a:ext>
            </a:extLst>
          </p:cNvPr>
          <p:cNvSpPr txBox="1"/>
          <p:nvPr/>
        </p:nvSpPr>
        <p:spPr>
          <a:xfrm flipH="1">
            <a:off x="714034" y="2286492"/>
            <a:ext cx="50928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6493" indent="-28649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2"/>
                </a:solidFill>
              </a:rPr>
              <a:t>Con una videoteca</a:t>
            </a:r>
            <a:endParaRPr lang="es-ES_tradnl" sz="2000" dirty="0"/>
          </a:p>
          <a:p>
            <a:pPr marL="827801" lvl="1" indent="-28649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_tradnl" dirty="0"/>
              <a:t>12 videos sobre prácticas priorizadas</a:t>
            </a:r>
          </a:p>
          <a:p>
            <a:pPr marL="827801" lvl="1" indent="-28649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_tradnl" dirty="0"/>
              <a:t>7 videos sobre el proceso de mentorías</a:t>
            </a:r>
          </a:p>
          <a:p>
            <a:pPr marL="827801" lvl="1" indent="-28649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_tradnl" dirty="0"/>
              <a:t>3 videos testimoniales </a:t>
            </a:r>
          </a:p>
          <a:p>
            <a:pPr marL="827801" lvl="1" indent="-28649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_tradnl" dirty="0"/>
              <a:t>24 clips de análisis</a:t>
            </a:r>
          </a:p>
        </p:txBody>
      </p:sp>
    </p:spTree>
    <p:extLst>
      <p:ext uri="{BB962C8B-B14F-4D97-AF65-F5344CB8AC3E}">
        <p14:creationId xmlns:p14="http://schemas.microsoft.com/office/powerpoint/2010/main" val="285570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76032B6-263A-2AC8-AE50-3D7D58D25F5A}"/>
              </a:ext>
            </a:extLst>
          </p:cNvPr>
          <p:cNvSpPr txBox="1">
            <a:spLocks/>
          </p:cNvSpPr>
          <p:nvPr/>
        </p:nvSpPr>
        <p:spPr>
          <a:xfrm>
            <a:off x="838199" y="334981"/>
            <a:ext cx="10769601" cy="74374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300" dirty="0">
                <a:solidFill>
                  <a:schemeClr val="accent2"/>
                </a:solidFill>
              </a:rPr>
              <a:t>12 Prácticas Priorizadas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1E0BE2-D265-ECE1-6B0F-8E75AFBD2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1249"/>
              </p:ext>
            </p:extLst>
          </p:nvPr>
        </p:nvGraphicFramePr>
        <p:xfrm>
          <a:off x="2351314" y="1108872"/>
          <a:ext cx="8671728" cy="559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121">
                  <a:extLst>
                    <a:ext uri="{9D8B030D-6E8A-4147-A177-3AD203B41FA5}">
                      <a16:colId xmlns:a16="http://schemas.microsoft.com/office/drawing/2014/main" val="763973188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3183618232"/>
                    </a:ext>
                  </a:extLst>
                </a:gridCol>
                <a:gridCol w="2260879">
                  <a:extLst>
                    <a:ext uri="{9D8B030D-6E8A-4147-A177-3AD203B41FA5}">
                      <a16:colId xmlns:a16="http://schemas.microsoft.com/office/drawing/2014/main" val="1392414436"/>
                    </a:ext>
                  </a:extLst>
                </a:gridCol>
                <a:gridCol w="1879042">
                  <a:extLst>
                    <a:ext uri="{9D8B030D-6E8A-4147-A177-3AD203B41FA5}">
                      <a16:colId xmlns:a16="http://schemas.microsoft.com/office/drawing/2014/main" val="610260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Bloque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Bloque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Bloque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Bloque 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01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300" dirty="0"/>
                        <a:t>1. </a:t>
                      </a:r>
                      <a:r>
                        <a:rPr lang="es-ES" sz="1300" b="1" dirty="0"/>
                        <a:t>Llamo</a:t>
                      </a:r>
                      <a:r>
                        <a:rPr lang="es-ES" sz="1300" dirty="0"/>
                        <a:t> a cada niño/a </a:t>
                      </a:r>
                      <a:r>
                        <a:rPr lang="es-ES" sz="1300" b="1" dirty="0"/>
                        <a:t>por su nombre</a:t>
                      </a:r>
                      <a:r>
                        <a:rPr lang="es-ES" sz="1300" dirty="0"/>
                        <a:t>, establezco </a:t>
                      </a:r>
                      <a:r>
                        <a:rPr lang="es-ES" sz="1300" b="1" dirty="0"/>
                        <a:t>contacto visual </a:t>
                      </a:r>
                      <a:r>
                        <a:rPr lang="es-ES" sz="1300" dirty="0"/>
                        <a:t>al interactuar con ellos/as, y guardo </a:t>
                      </a:r>
                      <a:r>
                        <a:rPr lang="es-ES" sz="1300" b="1" dirty="0"/>
                        <a:t>proximidad física </a:t>
                      </a:r>
                      <a:r>
                        <a:rPr lang="es-ES" sz="1300" dirty="0"/>
                        <a:t>con los niños/as.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4. Advierto, identifico y sigo las </a:t>
                      </a:r>
                      <a:r>
                        <a:rPr lang="es-ES" sz="1300" b="1" dirty="0"/>
                        <a:t>señales que dan los niños/as </a:t>
                      </a:r>
                      <a:r>
                        <a:rPr lang="es-ES" sz="1300" dirty="0"/>
                        <a:t>a través de indicios verbales y no verbales.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7. Cuando los niños/as muestran </a:t>
                      </a:r>
                      <a:r>
                        <a:rPr lang="es-ES" sz="1300" b="1" dirty="0"/>
                        <a:t>molestia o enojo </a:t>
                      </a:r>
                      <a:r>
                        <a:rPr lang="es-ES" sz="1300" dirty="0"/>
                        <a:t>me acerco a ellos/as de manera afectuosa y amable, </a:t>
                      </a:r>
                      <a:r>
                        <a:rPr lang="es-ES" sz="1300" b="1" dirty="0"/>
                        <a:t>buscando entender qué sucedió, reconfortarlos</a:t>
                      </a:r>
                      <a:r>
                        <a:rPr lang="es-ES" sz="1300" dirty="0"/>
                        <a:t>, y redirigir su atención.		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10. </a:t>
                      </a:r>
                      <a:r>
                        <a:rPr lang="es-ES" sz="1300" b="1" dirty="0"/>
                        <a:t>Brindo</a:t>
                      </a:r>
                      <a:r>
                        <a:rPr lang="es-ES" sz="1300" dirty="0"/>
                        <a:t> el nivel de </a:t>
                      </a:r>
                      <a:r>
                        <a:rPr lang="es-ES" sz="1300" b="1" dirty="0"/>
                        <a:t>ayuda</a:t>
                      </a:r>
                      <a:r>
                        <a:rPr lang="es-ES" sz="1300" dirty="0"/>
                        <a:t> necesario para que los niños/as puedan </a:t>
                      </a:r>
                      <a:r>
                        <a:rPr lang="es-ES" sz="1300" b="1" dirty="0"/>
                        <a:t>completar una actividad por sí mismo/a.	</a:t>
                      </a:r>
                      <a:endParaRPr lang="en-US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71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300" dirty="0"/>
                        <a:t>2. </a:t>
                      </a:r>
                      <a:r>
                        <a:rPr lang="es-ES" sz="1300" b="1" dirty="0"/>
                        <a:t>Aviso</a:t>
                      </a:r>
                      <a:r>
                        <a:rPr lang="es-ES" sz="1300" dirty="0"/>
                        <a:t> a los niños/as sobre lo que voy a hacer y les describo </a:t>
                      </a:r>
                      <a:r>
                        <a:rPr lang="es-ES" sz="1300" b="1" dirty="0"/>
                        <a:t>las acciones que estoy llevando a cabo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5. </a:t>
                      </a:r>
                      <a:r>
                        <a:rPr lang="es-ES" sz="1300" b="1" dirty="0"/>
                        <a:t>Reconozco y felicito los esfuerzos </a:t>
                      </a:r>
                      <a:r>
                        <a:rPr lang="es-ES" sz="1300" dirty="0"/>
                        <a:t>y logros de los niños/as con acciones y comentarios específicos.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8. </a:t>
                      </a:r>
                      <a:r>
                        <a:rPr lang="es-ES" sz="1300" b="1" dirty="0"/>
                        <a:t>Respondo verbalmente a las vocalizaciones, verbalizaciones</a:t>
                      </a:r>
                      <a:r>
                        <a:rPr lang="es-ES" sz="1300" dirty="0"/>
                        <a:t>, o comentarios de los niños/as, </a:t>
                      </a:r>
                      <a:r>
                        <a:rPr lang="es-ES" sz="1300" b="1" dirty="0"/>
                        <a:t>repitiendo y ampliando sus intentos de comunicación </a:t>
                      </a:r>
                      <a:r>
                        <a:rPr lang="es-ES" sz="1300" dirty="0"/>
                        <a:t>utilizando una amplia variedad de palabras.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11. Amplío la experiencia de aprendizaje de los niños/</a:t>
                      </a:r>
                      <a:r>
                        <a:rPr lang="es-ES" sz="1300" b="0" dirty="0"/>
                        <a:t>as</a:t>
                      </a:r>
                      <a:r>
                        <a:rPr lang="es-ES" sz="1300" b="1" dirty="0"/>
                        <a:t> planteándoles nuevos retos</a:t>
                      </a:r>
                      <a:endParaRPr lang="en-US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42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300" dirty="0"/>
                        <a:t>Estoy </a:t>
                      </a:r>
                      <a:r>
                        <a:rPr lang="es-ES" sz="1300" b="1" dirty="0"/>
                        <a:t>constantemente atenta a todo el grupo </a:t>
                      </a:r>
                      <a:r>
                        <a:rPr lang="es-ES" sz="1300" dirty="0"/>
                        <a:t>de niños/as, incluso mientras atiendo o juego con otro/a niño/a o un grupo pequeño.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6. </a:t>
                      </a:r>
                      <a:r>
                        <a:rPr lang="es-ES" sz="1300" b="1" dirty="0"/>
                        <a:t>Ofrezco a los niños/as opciones</a:t>
                      </a:r>
                      <a:r>
                        <a:rPr lang="es-ES" sz="1300" dirty="0"/>
                        <a:t>, les permito elegir e </a:t>
                      </a:r>
                      <a:r>
                        <a:rPr lang="es-ES" sz="1300" b="1" dirty="0"/>
                        <a:t>incorporo sus ideas a las actividades.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9. </a:t>
                      </a:r>
                      <a:r>
                        <a:rPr lang="es-ES" sz="1300" b="1" dirty="0"/>
                        <a:t>Hago preguntas abiertas a los niños/as sobre lo que están haciendo</a:t>
                      </a:r>
                      <a:r>
                        <a:rPr lang="es-ES" sz="1300" dirty="0"/>
                        <a:t>, estableciendo conversaciones de ida y vuelta.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12. </a:t>
                      </a:r>
                      <a:r>
                        <a:rPr lang="es-ES" sz="1300" b="1" dirty="0"/>
                        <a:t>Me involucro en el juego</a:t>
                      </a:r>
                      <a:r>
                        <a:rPr lang="es-ES" sz="1300" dirty="0"/>
                        <a:t> y actividades de los niños/as </a:t>
                      </a:r>
                      <a:r>
                        <a:rPr lang="es-ES" sz="1300" b="1" dirty="0"/>
                        <a:t>siguiendo su liderazgo </a:t>
                      </a:r>
                      <a:r>
                        <a:rPr lang="es-ES" sz="1300" dirty="0"/>
                        <a:t>para promover la exploración y expandir sus aprendizajes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244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962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29887-046C-4F0A-A6F5-9EDD5475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656" y="177577"/>
            <a:ext cx="8391994" cy="65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99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648A7-1E6E-D24F-DBF0-4E685A19B13A}"/>
              </a:ext>
            </a:extLst>
          </p:cNvPr>
          <p:cNvSpPr txBox="1">
            <a:spLocks/>
          </p:cNvSpPr>
          <p:nvPr/>
        </p:nvSpPr>
        <p:spPr>
          <a:xfrm>
            <a:off x="646715" y="495373"/>
            <a:ext cx="10769601" cy="74374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300" dirty="0">
                <a:solidFill>
                  <a:schemeClr val="accent2"/>
                </a:solidFill>
              </a:rPr>
              <a:t>Desarrollo</a:t>
            </a:r>
            <a:r>
              <a:rPr lang="es-419" sz="4200" dirty="0">
                <a:solidFill>
                  <a:srgbClr val="7030A0"/>
                </a:solidFill>
              </a:rPr>
              <a:t> </a:t>
            </a:r>
            <a:r>
              <a:rPr lang="es-419" sz="3300" dirty="0">
                <a:solidFill>
                  <a:schemeClr val="accent2"/>
                </a:solidFill>
              </a:rPr>
              <a:t>de</a:t>
            </a:r>
            <a:r>
              <a:rPr lang="es-419" sz="4200" dirty="0">
                <a:solidFill>
                  <a:srgbClr val="7030A0"/>
                </a:solidFill>
              </a:rPr>
              <a:t> </a:t>
            </a:r>
            <a:r>
              <a:rPr lang="es-419" sz="3300" dirty="0">
                <a:solidFill>
                  <a:schemeClr val="accent2"/>
                </a:solidFill>
              </a:rPr>
              <a:t>Luciérnaga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C4C228DB-EF50-DD9A-547B-D9EA2B990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89" y="4227545"/>
            <a:ext cx="1962556" cy="84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482" tIns="22741" rIns="45482" bIns="22741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8" b="1" dirty="0">
                <a:solidFill>
                  <a:srgbClr val="00B050"/>
                </a:solidFill>
                <a:latin typeface="+mj-lt"/>
                <a:cs typeface="Century Gothic" charset="0"/>
              </a:rPr>
              <a:t>Etapa 1</a:t>
            </a:r>
          </a:p>
          <a:p>
            <a:pPr algn="ctr" eaLnBrk="1" hangingPunct="1"/>
            <a:r>
              <a:rPr lang="en-US" sz="2200" b="1" dirty="0">
                <a:solidFill>
                  <a:srgbClr val="00B050"/>
                </a:solidFill>
                <a:latin typeface="+mj-lt"/>
                <a:cs typeface="Century Gothic" charset="0"/>
              </a:rPr>
              <a:t>ago - </a:t>
            </a:r>
            <a:r>
              <a:rPr lang="en-US" sz="2200" b="1" dirty="0" err="1">
                <a:solidFill>
                  <a:srgbClr val="00B050"/>
                </a:solidFill>
                <a:latin typeface="+mj-lt"/>
                <a:cs typeface="Century Gothic" charset="0"/>
              </a:rPr>
              <a:t>dic</a:t>
            </a:r>
            <a:r>
              <a:rPr lang="en-US" sz="2200" b="1" dirty="0">
                <a:solidFill>
                  <a:srgbClr val="00B050"/>
                </a:solidFill>
                <a:latin typeface="+mj-lt"/>
                <a:cs typeface="Century Gothic" charset="0"/>
              </a:rPr>
              <a:t> 2021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AE259A-A332-B199-0229-6F2E4976D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535" y="2703197"/>
            <a:ext cx="3875350" cy="101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482" tIns="22741" rIns="45482" bIns="22741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1" algn="ctr" defTabSz="311959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1805" dirty="0">
                <a:latin typeface="+mn-lt"/>
              </a:rPr>
              <a:t>Prototipado, pilotaje, evaluación y ajuste de la estrategia en 3 ciclos rápidos e iterativos en 16 guarderías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F987BE9D-A1E8-E2C6-C7A5-F57539B5B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36" y="5152943"/>
            <a:ext cx="2227461" cy="83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482" tIns="22741" rIns="45482" bIns="22741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1" algn="ctr" defTabSz="311959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1805" dirty="0">
                <a:latin typeface="+mn-lt"/>
              </a:rPr>
              <a:t>Conceptualización de la estrategia</a:t>
            </a:r>
          </a:p>
          <a:p>
            <a:pPr marL="0" lvl="1" algn="ctr" defTabSz="311959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endParaRPr lang="es-CO" sz="501" dirty="0">
              <a:latin typeface="Century Gothic" panose="020B0502020202020204" pitchFamily="34" charset="0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083522A5-234F-45BA-1B31-43FFD8F94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772" y="5132637"/>
            <a:ext cx="3121795" cy="101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482" tIns="22741" rIns="45482" bIns="22741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it-IT" sz="1805" dirty="0">
                <a:latin typeface="+mn-lt"/>
                <a:cs typeface="Century Gothic"/>
              </a:rPr>
              <a:t>Desarrollo de materiales e identificación de estrategias para el escalamiento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1ABA993-9CD1-4F1C-68F4-822783ADC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797" y="1806928"/>
            <a:ext cx="1867980" cy="84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482" tIns="22741" rIns="45482" bIns="22741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8" b="1" dirty="0">
                <a:solidFill>
                  <a:srgbClr val="00B050"/>
                </a:solidFill>
                <a:latin typeface="+mj-lt"/>
                <a:cs typeface="Century Gothic" charset="0"/>
              </a:rPr>
              <a:t>Etapa 2</a:t>
            </a:r>
          </a:p>
          <a:p>
            <a:pPr algn="ctr" eaLnBrk="1" hangingPunct="1"/>
            <a:r>
              <a:rPr lang="en-US" sz="2200" b="1" dirty="0" err="1">
                <a:solidFill>
                  <a:srgbClr val="00B050"/>
                </a:solidFill>
                <a:latin typeface="+mj-lt"/>
                <a:cs typeface="Century Gothic" charset="0"/>
              </a:rPr>
              <a:t>ene</a:t>
            </a:r>
            <a:r>
              <a:rPr lang="en-US" sz="2200" b="1" dirty="0">
                <a:solidFill>
                  <a:srgbClr val="00B050"/>
                </a:solidFill>
                <a:latin typeface="+mj-lt"/>
                <a:cs typeface="Century Gothic" charset="0"/>
              </a:rPr>
              <a:t> - </a:t>
            </a:r>
            <a:r>
              <a:rPr lang="en-US" sz="2200" b="1" dirty="0" err="1">
                <a:solidFill>
                  <a:srgbClr val="00B050"/>
                </a:solidFill>
                <a:latin typeface="+mj-lt"/>
                <a:cs typeface="Century Gothic" charset="0"/>
              </a:rPr>
              <a:t>jul</a:t>
            </a:r>
            <a:r>
              <a:rPr lang="en-US" sz="2200" b="1" dirty="0">
                <a:solidFill>
                  <a:srgbClr val="00B050"/>
                </a:solidFill>
                <a:latin typeface="+mj-lt"/>
                <a:cs typeface="Century Gothic" charset="0"/>
              </a:rPr>
              <a:t> 2022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FAD3FEA4-452A-48DD-1BDD-BA57CFD81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30" y="4238599"/>
            <a:ext cx="2669481" cy="84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482" tIns="22741" rIns="45482" bIns="22741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8" b="1" dirty="0">
                <a:solidFill>
                  <a:srgbClr val="00B050"/>
                </a:solidFill>
                <a:latin typeface="+mj-lt"/>
                <a:cs typeface="Century Gothic" charset="0"/>
              </a:rPr>
              <a:t>Etapa 3</a:t>
            </a:r>
          </a:p>
          <a:p>
            <a:pPr algn="ctr" eaLnBrk="1" hangingPunct="1"/>
            <a:r>
              <a:rPr lang="en-US" sz="2200" b="1" dirty="0">
                <a:solidFill>
                  <a:srgbClr val="00B050"/>
                </a:solidFill>
                <a:latin typeface="+mj-lt"/>
                <a:cs typeface="Century Gothic" charset="0"/>
              </a:rPr>
              <a:t>ago 2022 - </a:t>
            </a:r>
            <a:r>
              <a:rPr lang="en-US" sz="2200" b="1" dirty="0" err="1">
                <a:solidFill>
                  <a:srgbClr val="00B050"/>
                </a:solidFill>
                <a:latin typeface="+mj-lt"/>
                <a:cs typeface="Century Gothic" charset="0"/>
              </a:rPr>
              <a:t>dic</a:t>
            </a:r>
            <a:r>
              <a:rPr lang="en-US" sz="2200" b="1" dirty="0">
                <a:solidFill>
                  <a:srgbClr val="00B050"/>
                </a:solidFill>
                <a:latin typeface="+mj-lt"/>
                <a:cs typeface="Century Gothic" charset="0"/>
              </a:rPr>
              <a:t> 2023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EE66B-2742-C830-6D12-582B827BAA2B}"/>
              </a:ext>
            </a:extLst>
          </p:cNvPr>
          <p:cNvGrpSpPr/>
          <p:nvPr/>
        </p:nvGrpSpPr>
        <p:grpSpPr>
          <a:xfrm>
            <a:off x="892528" y="3929279"/>
            <a:ext cx="10932041" cy="232599"/>
            <a:chOff x="2120900" y="4337050"/>
            <a:chExt cx="10485460" cy="18415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DE98AE-7EF2-1266-BBC8-319593BBA53E}"/>
                </a:ext>
              </a:extLst>
            </p:cNvPr>
            <p:cNvCxnSpPr>
              <a:cxnSpLocks/>
            </p:cNvCxnSpPr>
            <p:nvPr/>
          </p:nvCxnSpPr>
          <p:spPr>
            <a:xfrm>
              <a:off x="2159000" y="4419600"/>
              <a:ext cx="10447360" cy="1904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A26A0C-6CF0-4B09-BEFF-11E3EB9C8492}"/>
                </a:ext>
              </a:extLst>
            </p:cNvPr>
            <p:cNvSpPr/>
            <p:nvPr/>
          </p:nvSpPr>
          <p:spPr>
            <a:xfrm>
              <a:off x="2120900" y="4356100"/>
              <a:ext cx="177800" cy="1651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64DEB50-08DB-AC28-3992-A711C43FF427}"/>
                </a:ext>
              </a:extLst>
            </p:cNvPr>
            <p:cNvSpPr/>
            <p:nvPr/>
          </p:nvSpPr>
          <p:spPr>
            <a:xfrm>
              <a:off x="9982200" y="4337050"/>
              <a:ext cx="177800" cy="1651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54CA251-C15F-D1CD-7C3A-7174DC48FD8B}"/>
                </a:ext>
              </a:extLst>
            </p:cNvPr>
            <p:cNvSpPr/>
            <p:nvPr/>
          </p:nvSpPr>
          <p:spPr>
            <a:xfrm>
              <a:off x="7454900" y="4343400"/>
              <a:ext cx="177800" cy="1651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BEE6C2F-7B00-D3A1-72F8-C1FC5FC2E172}"/>
                </a:ext>
              </a:extLst>
            </p:cNvPr>
            <p:cNvSpPr/>
            <p:nvPr/>
          </p:nvSpPr>
          <p:spPr>
            <a:xfrm>
              <a:off x="4673600" y="4356100"/>
              <a:ext cx="177800" cy="1651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9503EAE-D108-7EDA-36A7-3DD630110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1634" y="6254316"/>
            <a:ext cx="51060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6025492F-5753-68A9-274F-737421B7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466" y="1854717"/>
            <a:ext cx="1465626" cy="84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482" tIns="22741" rIns="45482" bIns="22741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8" b="1" dirty="0">
                <a:solidFill>
                  <a:srgbClr val="00B050"/>
                </a:solidFill>
                <a:latin typeface="+mj-lt"/>
                <a:cs typeface="Century Gothic" charset="0"/>
              </a:rPr>
              <a:t>Etapa 4</a:t>
            </a:r>
          </a:p>
          <a:p>
            <a:pPr algn="ctr" eaLnBrk="1" hangingPunct="1"/>
            <a:r>
              <a:rPr lang="en-US" sz="2200" b="1" dirty="0">
                <a:solidFill>
                  <a:srgbClr val="00B050"/>
                </a:solidFill>
                <a:latin typeface="+mj-lt"/>
                <a:cs typeface="Century Gothic" charset="0"/>
              </a:rPr>
              <a:t>2024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4F706F0C-7F32-334A-4E06-0B2DFF7B0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2933" y="2659381"/>
            <a:ext cx="3058186" cy="134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482" tIns="22741" rIns="45482" bIns="22741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it-IT" sz="1805" dirty="0">
                <a:latin typeface="+mn-lt"/>
                <a:cs typeface="Century Gothic"/>
              </a:rPr>
              <a:t>Implementación y evaluación propuesta en guarderías prestación directa e indirecta</a:t>
            </a:r>
          </a:p>
          <a:p>
            <a:pPr algn="ctr" eaLnBrk="1" hangingPunct="1">
              <a:lnSpc>
                <a:spcPct val="120000"/>
              </a:lnSpc>
            </a:pPr>
            <a:endParaRPr lang="en-US" sz="1805" dirty="0">
              <a:latin typeface="Century Gothic"/>
              <a:cs typeface="Century Gothic"/>
            </a:endParaRP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F9F579B5-17B5-53AF-BFE2-C1DA15F89B4B}"/>
              </a:ext>
            </a:extLst>
          </p:cNvPr>
          <p:cNvSpPr/>
          <p:nvPr/>
        </p:nvSpPr>
        <p:spPr>
          <a:xfrm>
            <a:off x="8092933" y="4166134"/>
            <a:ext cx="3899770" cy="20375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Implementación en 40 guarderías del IMSS; evaluación de procesos e impacto.</a:t>
            </a:r>
          </a:p>
          <a:p>
            <a:pPr algn="ctr"/>
            <a:endParaRPr lang="es-ES_tradnl" sz="800" dirty="0"/>
          </a:p>
          <a:p>
            <a:pPr algn="ctr"/>
            <a:r>
              <a:rPr lang="es-ES_tradnl" dirty="0"/>
              <a:t>Estrategia de implementación en guarderías de prestación directa en definición.</a:t>
            </a:r>
          </a:p>
        </p:txBody>
      </p:sp>
    </p:spTree>
    <p:extLst>
      <p:ext uri="{BB962C8B-B14F-4D97-AF65-F5344CB8AC3E}">
        <p14:creationId xmlns:p14="http://schemas.microsoft.com/office/powerpoint/2010/main" val="2416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8" grpId="0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966B4A9-6C44-C046-2B0A-2A162ED48520}"/>
              </a:ext>
            </a:extLst>
          </p:cNvPr>
          <p:cNvSpPr txBox="1">
            <a:spLocks/>
          </p:cNvSpPr>
          <p:nvPr/>
        </p:nvSpPr>
        <p:spPr>
          <a:xfrm>
            <a:off x="646715" y="495373"/>
            <a:ext cx="10769601" cy="74374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300" dirty="0">
                <a:solidFill>
                  <a:schemeClr val="accent2"/>
                </a:solidFill>
              </a:rPr>
              <a:t>Luciérnaga: futuro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86204-561D-B314-F829-03A01EC62EC3}"/>
              </a:ext>
            </a:extLst>
          </p:cNvPr>
          <p:cNvSpPr txBox="1">
            <a:spLocks/>
          </p:cNvSpPr>
          <p:nvPr/>
        </p:nvSpPr>
        <p:spPr>
          <a:xfrm>
            <a:off x="723900" y="134937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s-MX" dirty="0">
              <a:solidFill>
                <a:schemeClr val="accent1"/>
              </a:solidFill>
            </a:endParaRPr>
          </a:p>
          <a:p>
            <a:pPr marL="342900" indent="-342900"/>
            <a:r>
              <a:rPr lang="es-MX" b="1" dirty="0">
                <a:solidFill>
                  <a:schemeClr val="accent1"/>
                </a:solidFill>
              </a:rPr>
              <a:t>Bien público.</a:t>
            </a:r>
          </a:p>
          <a:p>
            <a:pPr marL="342900" indent="-342900"/>
            <a:r>
              <a:rPr lang="es-MX" dirty="0">
                <a:solidFill>
                  <a:schemeClr val="accent1"/>
                </a:solidFill>
              </a:rPr>
              <a:t>Modelo de calidad que se puede </a:t>
            </a:r>
            <a:r>
              <a:rPr lang="es-MX" b="1" dirty="0">
                <a:solidFill>
                  <a:schemeClr val="accent1"/>
                </a:solidFill>
              </a:rPr>
              <a:t>replicar</a:t>
            </a:r>
            <a:r>
              <a:rPr lang="es-MX" dirty="0">
                <a:solidFill>
                  <a:schemeClr val="accent1"/>
                </a:solidFill>
              </a:rPr>
              <a:t> en otros centros dentro y fuera de México.</a:t>
            </a:r>
          </a:p>
          <a:p>
            <a:pPr marL="800100" lvl="1" indent="-342900"/>
            <a:r>
              <a:rPr lang="es-MX" dirty="0">
                <a:solidFill>
                  <a:schemeClr val="accent1"/>
                </a:solidFill>
              </a:rPr>
              <a:t>Propuestas de apertura de nuevos centros de cuidado infantil para hogares más vulnerables (madres trabajadoras sin seguridad social) en México.</a:t>
            </a:r>
          </a:p>
          <a:p>
            <a:pPr marL="342900" indent="-342900"/>
            <a:r>
              <a:rPr lang="es-MX" dirty="0">
                <a:solidFill>
                  <a:schemeClr val="accent1"/>
                </a:solidFill>
              </a:rPr>
              <a:t>Escalables, sostenibles, </a:t>
            </a:r>
            <a:r>
              <a:rPr lang="es-MX" dirty="0" err="1">
                <a:solidFill>
                  <a:schemeClr val="accent1"/>
                </a:solidFill>
              </a:rPr>
              <a:t>auto-evaluación</a:t>
            </a:r>
            <a:r>
              <a:rPr lang="es-MX" dirty="0">
                <a:solidFill>
                  <a:schemeClr val="accent1"/>
                </a:solidFill>
              </a:rPr>
              <a:t>.</a:t>
            </a:r>
          </a:p>
          <a:p>
            <a:pPr marL="342900" indent="-342900"/>
            <a:r>
              <a:rPr lang="es-MX" dirty="0">
                <a:solidFill>
                  <a:schemeClr val="accent1"/>
                </a:solidFill>
              </a:rPr>
              <a:t>Modelo que </a:t>
            </a:r>
            <a:r>
              <a:rPr lang="es-MX" b="1" dirty="0">
                <a:solidFill>
                  <a:schemeClr val="accent1"/>
                </a:solidFill>
              </a:rPr>
              <a:t>da cabida a nuevos temas</a:t>
            </a:r>
            <a:r>
              <a:rPr lang="es-MX" dirty="0">
                <a:solidFill>
                  <a:schemeClr val="accent1"/>
                </a:solidFill>
              </a:rPr>
              <a:t>. </a:t>
            </a:r>
          </a:p>
          <a:p>
            <a:pPr marL="342900" indent="-342900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3D83AE-0208-10B5-81F6-A542849B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31" y="3343202"/>
            <a:ext cx="35718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8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1923-D1FD-E7CC-525F-3509BC7AFD3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18831" y="905306"/>
            <a:ext cx="5268880" cy="802380"/>
          </a:xfrm>
        </p:spPr>
        <p:txBody>
          <a:bodyPr>
            <a:normAutofit/>
          </a:bodyPr>
          <a:lstStyle/>
          <a:p>
            <a:pPr algn="ctr"/>
            <a:r>
              <a:rPr lang="es-419" sz="4400" dirty="0">
                <a:solidFill>
                  <a:schemeClr val="tx1"/>
                </a:solidFill>
              </a:rPr>
              <a:t>¡Muchas gracias!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7896D7-E718-238F-1992-EF31054102BB}"/>
              </a:ext>
            </a:extLst>
          </p:cNvPr>
          <p:cNvGrpSpPr/>
          <p:nvPr/>
        </p:nvGrpSpPr>
        <p:grpSpPr>
          <a:xfrm>
            <a:off x="820351" y="4688958"/>
            <a:ext cx="4368337" cy="1998641"/>
            <a:chOff x="6874398" y="2022881"/>
            <a:chExt cx="4516425" cy="21448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1B37A4-DDE2-2E5E-540A-2A53C4A0848F}"/>
                </a:ext>
              </a:extLst>
            </p:cNvPr>
            <p:cNvSpPr/>
            <p:nvPr/>
          </p:nvSpPr>
          <p:spPr>
            <a:xfrm>
              <a:off x="8861177" y="2638435"/>
              <a:ext cx="1295757" cy="1529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E454A09-65A9-334D-07A5-0B90040209D2}"/>
                </a:ext>
              </a:extLst>
            </p:cNvPr>
            <p:cNvGrpSpPr/>
            <p:nvPr/>
          </p:nvGrpSpPr>
          <p:grpSpPr>
            <a:xfrm>
              <a:off x="6874398" y="2330658"/>
              <a:ext cx="922714" cy="421322"/>
              <a:chOff x="4164676" y="4605251"/>
              <a:chExt cx="922714" cy="421322"/>
            </a:xfrm>
          </p:grpSpPr>
          <p:sp>
            <p:nvSpPr>
              <p:cNvPr id="5" name="Rectangle: Rounded Corners 4">
                <a:hlinkClick r:id="rId2"/>
                <a:extLst>
                  <a:ext uri="{FF2B5EF4-FFF2-40B4-BE49-F238E27FC236}">
                    <a16:creationId xmlns:a16="http://schemas.microsoft.com/office/drawing/2014/main" id="{32A7D6D9-FEA1-0108-E021-528F4745C02A}"/>
                  </a:ext>
                </a:extLst>
              </p:cNvPr>
              <p:cNvSpPr/>
              <p:nvPr/>
            </p:nvSpPr>
            <p:spPr>
              <a:xfrm>
                <a:off x="4164676" y="4605251"/>
                <a:ext cx="922714" cy="42132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dirty="0"/>
              </a:p>
            </p:txBody>
          </p:sp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9AAB4464-47EF-0827-1472-9B696526DD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5033" y="4605251"/>
                <a:ext cx="759230" cy="4213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419" b="1" dirty="0">
                    <a:solidFill>
                      <a:schemeClr val="bg1"/>
                    </a:solidFill>
                  </a:rPr>
                  <a:t>BID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8182EC-65FD-4F7D-ECFD-DD4CA6B8A54C}"/>
                </a:ext>
              </a:extLst>
            </p:cNvPr>
            <p:cNvGrpSpPr/>
            <p:nvPr/>
          </p:nvGrpSpPr>
          <p:grpSpPr>
            <a:xfrm>
              <a:off x="8649012" y="2330658"/>
              <a:ext cx="2741811" cy="421322"/>
              <a:chOff x="4223287" y="4605251"/>
              <a:chExt cx="805491" cy="421322"/>
            </a:xfrm>
          </p:grpSpPr>
          <p:sp>
            <p:nvSpPr>
              <p:cNvPr id="12" name="Rectangle: Rounded Corners 11">
                <a:hlinkClick r:id="rId3"/>
                <a:extLst>
                  <a:ext uri="{FF2B5EF4-FFF2-40B4-BE49-F238E27FC236}">
                    <a16:creationId xmlns:a16="http://schemas.microsoft.com/office/drawing/2014/main" id="{E6BBBE63-232B-5866-A6CA-302BF443FDBB}"/>
                  </a:ext>
                </a:extLst>
              </p:cNvPr>
              <p:cNvSpPr/>
              <p:nvPr/>
            </p:nvSpPr>
            <p:spPr>
              <a:xfrm>
                <a:off x="4223287" y="4605251"/>
                <a:ext cx="805491" cy="42132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dirty="0"/>
              </a:p>
            </p:txBody>
          </p:sp>
          <p:sp>
            <p:nvSpPr>
              <p:cNvPr id="13" name="Subtitle 2">
                <a:extLst>
                  <a:ext uri="{FF2B5EF4-FFF2-40B4-BE49-F238E27FC236}">
                    <a16:creationId xmlns:a16="http://schemas.microsoft.com/office/drawing/2014/main" id="{B14DA475-E409-D0EC-626D-29E0A09F04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5033" y="4605251"/>
                <a:ext cx="759230" cy="4213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419" b="1" dirty="0">
                    <a:solidFill>
                      <a:schemeClr val="bg1"/>
                    </a:solidFill>
                  </a:rPr>
                  <a:t>Primeros Pasos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B013C7-C489-9F92-C541-A916622D6820}"/>
                </a:ext>
              </a:extLst>
            </p:cNvPr>
            <p:cNvSpPr txBox="1"/>
            <p:nvPr/>
          </p:nvSpPr>
          <p:spPr>
            <a:xfrm>
              <a:off x="8774591" y="2022881"/>
              <a:ext cx="6524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400" dirty="0">
                  <a:solidFill>
                    <a:schemeClr val="bg1"/>
                  </a:solidFill>
                </a:rPr>
                <a:t>Blog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7BA515-199C-86AF-B7B9-A334476D6466}"/>
                </a:ext>
              </a:extLst>
            </p:cNvPr>
            <p:cNvSpPr txBox="1"/>
            <p:nvPr/>
          </p:nvSpPr>
          <p:spPr>
            <a:xfrm>
              <a:off x="6891492" y="2022881"/>
              <a:ext cx="1060640" cy="30777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s-419" sz="1400" dirty="0">
                  <a:solidFill>
                    <a:schemeClr val="bg1"/>
                  </a:solidFill>
                </a:rPr>
                <a:t>Sitio web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5AF4490-F72C-21D2-B21F-49E05D774DA9}"/>
                </a:ext>
              </a:extLst>
            </p:cNvPr>
            <p:cNvCxnSpPr>
              <a:cxnSpLocks/>
            </p:cNvCxnSpPr>
            <p:nvPr/>
          </p:nvCxnSpPr>
          <p:spPr>
            <a:xfrm>
              <a:off x="8181498" y="2106011"/>
              <a:ext cx="0" cy="881355"/>
            </a:xfrm>
            <a:prstGeom prst="line">
              <a:avLst/>
            </a:prstGeom>
            <a:ln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B5EE9F2E-95E2-0062-E604-CA8BB71E6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60948" y="2862453"/>
              <a:ext cx="1286655" cy="1286655"/>
            </a:xfrm>
            <a:prstGeom prst="rect">
              <a:avLst/>
            </a:prstGeom>
          </p:spPr>
        </p:pic>
      </p:grp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99A5DC8-D324-81C4-A6E8-5506677AA9C6}"/>
              </a:ext>
            </a:extLst>
          </p:cNvPr>
          <p:cNvSpPr txBox="1">
            <a:spLocks/>
          </p:cNvSpPr>
          <p:nvPr/>
        </p:nvSpPr>
        <p:spPr>
          <a:xfrm>
            <a:off x="183851" y="695079"/>
            <a:ext cx="5954677" cy="3747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 dirty="0">
                <a:solidFill>
                  <a:schemeClr val="tx1"/>
                </a:solidFill>
              </a:rPr>
              <a:t>Referencias: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</a:rPr>
              <a:t>﻿</a:t>
            </a:r>
            <a:r>
              <a:rPr lang="es-ES_tradnl" sz="1400" dirty="0">
                <a:solidFill>
                  <a:schemeClr val="tx1"/>
                </a:solidFill>
              </a:rPr>
              <a:t>CONEVAL y UNICEF. Diagnóstico y mapeo de evidencia sobre cuidado infantil: CONEVAL,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1"/>
                </a:solidFill>
              </a:rPr>
              <a:t>Rubio-Codina, Parra, Jensen y Aguilar. Una fotografía sobre la calidad de los centros de atención infantil y el estado del desarrollo infantil en México. BID. 2021.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1"/>
                </a:solidFill>
              </a:rPr>
              <a:t>﻿</a:t>
            </a:r>
            <a:r>
              <a:rPr lang="es-ES_tradnl" sz="1400" dirty="0" err="1">
                <a:solidFill>
                  <a:schemeClr val="tx1"/>
                </a:solidFill>
              </a:rPr>
              <a:t>Shamah</a:t>
            </a:r>
            <a:r>
              <a:rPr lang="es-ES_tradnl" sz="1400" dirty="0">
                <a:solidFill>
                  <a:schemeClr val="tx1"/>
                </a:solidFill>
              </a:rPr>
              <a:t>-Levy, Romero-Martínez y otros. Encuesta Nacional de Salud y Nutrición 2021 sobre Covid-19. Resultados nacionales. Cuernavaca, </a:t>
            </a:r>
            <a:r>
              <a:rPr lang="es-ES_tradnl" sz="1400" dirty="0" err="1">
                <a:solidFill>
                  <a:schemeClr val="tx1"/>
                </a:solidFill>
              </a:rPr>
              <a:t>México:Instituto</a:t>
            </a:r>
            <a:r>
              <a:rPr lang="es-ES_tradnl" sz="1400" dirty="0">
                <a:solidFill>
                  <a:schemeClr val="tx1"/>
                </a:solidFill>
              </a:rPr>
              <a:t> Nacional de Salud Pública,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1"/>
                </a:solidFill>
              </a:rPr>
              <a:t>﻿</a:t>
            </a:r>
            <a:r>
              <a:rPr lang="es-ES_tradnl" sz="1400" dirty="0" err="1">
                <a:solidFill>
                  <a:schemeClr val="tx1"/>
                </a:solidFill>
              </a:rPr>
              <a:t>Shamah</a:t>
            </a:r>
            <a:r>
              <a:rPr lang="es-ES_tradnl" sz="1400" dirty="0">
                <a:solidFill>
                  <a:schemeClr val="tx1"/>
                </a:solidFill>
              </a:rPr>
              <a:t>-Levy, Vielma-Orozco y otros. Encuesta Nacional de Salud y Nutrición 2018-19: Resultados Nacionales. Cuernavaca, México: Instituto Nacional de Salud Pública, 2020.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1"/>
                </a:solidFill>
              </a:rPr>
              <a:t>Vázquez-Salas, Villalobos y otros. Desarrollo infantil temprano, sus determinantes y disciplina en la niñez mexicana: </a:t>
            </a:r>
            <a:r>
              <a:rPr lang="es-ES_tradnl" sz="1400" dirty="0" err="1">
                <a:solidFill>
                  <a:schemeClr val="tx1"/>
                </a:solidFill>
              </a:rPr>
              <a:t>Ensanut</a:t>
            </a:r>
            <a:r>
              <a:rPr lang="es-ES_tradnl" sz="1400" dirty="0">
                <a:solidFill>
                  <a:schemeClr val="tx1"/>
                </a:solidFill>
              </a:rPr>
              <a:t> 2022. </a:t>
            </a:r>
            <a:r>
              <a:rPr lang="es-ES_tradnl" sz="1400" i="1" dirty="0">
                <a:solidFill>
                  <a:schemeClr val="tx1"/>
                </a:solidFill>
              </a:rPr>
              <a:t>Salud Pública Mex</a:t>
            </a:r>
            <a:r>
              <a:rPr lang="es-ES_tradnl" sz="1400" dirty="0">
                <a:solidFill>
                  <a:schemeClr val="tx1"/>
                </a:solidFill>
              </a:rPr>
              <a:t>. 2023; 65(</a:t>
            </a:r>
            <a:r>
              <a:rPr lang="es-ES_tradnl" sz="1400" dirty="0" err="1">
                <a:solidFill>
                  <a:schemeClr val="tx1"/>
                </a:solidFill>
              </a:rPr>
              <a:t>supl</a:t>
            </a:r>
            <a:r>
              <a:rPr lang="es-ES_tradnl" sz="1400" dirty="0">
                <a:solidFill>
                  <a:schemeClr val="tx1"/>
                </a:solidFill>
              </a:rPr>
              <a:t> I):S45-254.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Marcador de contenido 17">
            <a:extLst>
              <a:ext uri="{FF2B5EF4-FFF2-40B4-BE49-F238E27FC236}">
                <a16:creationId xmlns:a16="http://schemas.microsoft.com/office/drawing/2014/main" id="{96BCB780-E739-6A73-4907-A58756E3F8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80" t="23249" r="8458" b="23249"/>
          <a:stretch/>
        </p:blipFill>
        <p:spPr>
          <a:xfrm>
            <a:off x="6501868" y="1956094"/>
            <a:ext cx="5695449" cy="404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1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07E4-DC05-2D50-BFC1-53F43986A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Beneficios centros de cuidado infantil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C886-3012-1EBC-1627-1793DAE0B92A}"/>
              </a:ext>
            </a:extLst>
          </p:cNvPr>
          <p:cNvSpPr txBox="1"/>
          <p:nvPr/>
        </p:nvSpPr>
        <p:spPr>
          <a:xfrm>
            <a:off x="642551" y="1359243"/>
            <a:ext cx="10948087" cy="171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effectLst/>
                <a:ea typeface="Times New Roman" panose="02020603050405020304" pitchFamily="18" charset="0"/>
              </a:rPr>
              <a:t>Altas ganancias económicas, en especial para niños y niñas en hogares de alta vulnerabilidad económica y social.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ea typeface="Times New Roman" panose="02020603050405020304" pitchFamily="18" charset="0"/>
              </a:rPr>
              <a:t>M</a:t>
            </a:r>
            <a:r>
              <a:rPr lang="es-MX" sz="2000" dirty="0">
                <a:effectLst/>
                <a:ea typeface="Times New Roman" panose="02020603050405020304" pitchFamily="18" charset="0"/>
              </a:rPr>
              <a:t>ejora las habilidades cognitivas y socioemocionales de los niños y niñas, lo que a su vez se relaciona con mejores probabilidades de éxito en su trayectoria educativa y laboral.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ea typeface="Times New Roman" panose="02020603050405020304" pitchFamily="18" charset="0"/>
              </a:rPr>
              <a:t>M</a:t>
            </a:r>
            <a:r>
              <a:rPr lang="es-MX" sz="2000" dirty="0">
                <a:effectLst/>
                <a:ea typeface="Times New Roman" panose="02020603050405020304" pitchFamily="18" charset="0"/>
              </a:rPr>
              <a:t>ayor participación laboral de las mujeres, lo que redunda en menores niveles de pobreza.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33386-1A0E-4DCA-34BA-1DE113EF8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384" y="3208392"/>
            <a:ext cx="5831399" cy="3631352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D1B52B6-EE04-3DFE-DD08-D1A1F76D9564}"/>
              </a:ext>
            </a:extLst>
          </p:cNvPr>
          <p:cNvSpPr/>
          <p:nvPr/>
        </p:nvSpPr>
        <p:spPr>
          <a:xfrm>
            <a:off x="7227783" y="3429000"/>
            <a:ext cx="1192317" cy="313372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6A6B6-44DC-FCF9-8FA3-84C371CB3403}"/>
              </a:ext>
            </a:extLst>
          </p:cNvPr>
          <p:cNvSpPr txBox="1"/>
          <p:nvPr/>
        </p:nvSpPr>
        <p:spPr>
          <a:xfrm>
            <a:off x="8420100" y="4276725"/>
            <a:ext cx="317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Potencial igualador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3F45B-59EC-40E3-F1B6-78961B5B4DF5}"/>
              </a:ext>
            </a:extLst>
          </p:cNvPr>
          <p:cNvSpPr txBox="1"/>
          <p:nvPr/>
        </p:nvSpPr>
        <p:spPr>
          <a:xfrm>
            <a:off x="161925" y="6610350"/>
            <a:ext cx="11428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Diagnóstico y Brechas de Evidencia sobre Cuidado Infantil. Unicef y Coneval. </a:t>
            </a:r>
            <a:r>
              <a:rPr lang="es-MX" sz="1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Diagnóstico y brechas de evidencia sobre cuidado infantil .</a:t>
            </a:r>
            <a:r>
              <a:rPr lang="es-MX" sz="1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pdf</a:t>
            </a:r>
            <a:r>
              <a:rPr lang="es-MX" sz="1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 (unicef.org)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7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42EF0FA-F626-384D-B901-AD09699F2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502D14-D3B5-4E9B-B2F9-B3098A94EDE0}"/>
              </a:ext>
            </a:extLst>
          </p:cNvPr>
          <p:cNvSpPr txBox="1"/>
          <p:nvPr/>
        </p:nvSpPr>
        <p:spPr>
          <a:xfrm>
            <a:off x="629852" y="689412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BARCO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7B7A0-5A92-475D-8389-2F0239502208}"/>
              </a:ext>
            </a:extLst>
          </p:cNvPr>
          <p:cNvSpPr txBox="1"/>
          <p:nvPr/>
        </p:nvSpPr>
        <p:spPr>
          <a:xfrm>
            <a:off x="629851" y="1435151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JAULA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99EE0-B5B5-4B98-B265-B1B903EA63FB}"/>
              </a:ext>
            </a:extLst>
          </p:cNvPr>
          <p:cNvSpPr txBox="1"/>
          <p:nvPr/>
        </p:nvSpPr>
        <p:spPr>
          <a:xfrm>
            <a:off x="629851" y="2240771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CUELLO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73A36-FDAF-45E9-B529-EEB19C79B1B8}"/>
              </a:ext>
            </a:extLst>
          </p:cNvPr>
          <p:cNvSpPr txBox="1"/>
          <p:nvPr/>
        </p:nvSpPr>
        <p:spPr>
          <a:xfrm>
            <a:off x="629850" y="3152158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PINTOR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728E6-DC7E-4F75-8F73-21DC4045458C}"/>
              </a:ext>
            </a:extLst>
          </p:cNvPr>
          <p:cNvSpPr txBox="1"/>
          <p:nvPr/>
        </p:nvSpPr>
        <p:spPr>
          <a:xfrm>
            <a:off x="629848" y="4063658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PELAR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F13D25-186E-445D-9496-8E9ECD03A625}"/>
              </a:ext>
            </a:extLst>
          </p:cNvPr>
          <p:cNvSpPr txBox="1"/>
          <p:nvPr/>
        </p:nvSpPr>
        <p:spPr>
          <a:xfrm>
            <a:off x="629847" y="4929526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LÁMPARA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38732-4208-45F3-9720-868CC0980AB1}"/>
              </a:ext>
            </a:extLst>
          </p:cNvPr>
          <p:cNvSpPr txBox="1"/>
          <p:nvPr/>
        </p:nvSpPr>
        <p:spPr>
          <a:xfrm>
            <a:off x="629847" y="5796087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LíQUIDO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D45D2B-014A-4C70-A293-F9CF840CB0CE}"/>
              </a:ext>
            </a:extLst>
          </p:cNvPr>
          <p:cNvSpPr txBox="1"/>
          <p:nvPr/>
        </p:nvSpPr>
        <p:spPr>
          <a:xfrm>
            <a:off x="2602260" y="699906"/>
            <a:ext cx="2154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TROMPETA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2A84A4-A83C-41BC-900A-8EA00E2985AA}"/>
              </a:ext>
            </a:extLst>
          </p:cNvPr>
          <p:cNvSpPr txBox="1"/>
          <p:nvPr/>
        </p:nvSpPr>
        <p:spPr>
          <a:xfrm>
            <a:off x="2795689" y="1445645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CANGURO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CF9F0E-AC7E-409C-BC69-9AC9FB4A9A78}"/>
              </a:ext>
            </a:extLst>
          </p:cNvPr>
          <p:cNvSpPr txBox="1"/>
          <p:nvPr/>
        </p:nvSpPr>
        <p:spPr>
          <a:xfrm>
            <a:off x="2602260" y="2251267"/>
            <a:ext cx="2488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AMBULANCIA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17073-3C0B-489A-8B96-2BA0F6C0C5DF}"/>
              </a:ext>
            </a:extLst>
          </p:cNvPr>
          <p:cNvSpPr txBox="1"/>
          <p:nvPr/>
        </p:nvSpPr>
        <p:spPr>
          <a:xfrm>
            <a:off x="2795687" y="3162653"/>
            <a:ext cx="2066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MALETERO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D133C-DEC1-48BE-AF9B-D632BE4A5E89}"/>
              </a:ext>
            </a:extLst>
          </p:cNvPr>
          <p:cNvSpPr txBox="1"/>
          <p:nvPr/>
        </p:nvSpPr>
        <p:spPr>
          <a:xfrm>
            <a:off x="2795687" y="4074152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MUEBLES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98D8C2-0B3A-4B85-A854-49E8C5B890ED}"/>
              </a:ext>
            </a:extLst>
          </p:cNvPr>
          <p:cNvSpPr txBox="1"/>
          <p:nvPr/>
        </p:nvSpPr>
        <p:spPr>
          <a:xfrm>
            <a:off x="2795684" y="4940021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BALLENA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B5A35F-56E9-4684-AF94-4BB045DBF999}"/>
              </a:ext>
            </a:extLst>
          </p:cNvPr>
          <p:cNvSpPr txBox="1"/>
          <p:nvPr/>
        </p:nvSpPr>
        <p:spPr>
          <a:xfrm>
            <a:off x="2795684" y="5797764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LEER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DCD64B-F8D3-4F47-A3C1-10804C2A1CF3}"/>
              </a:ext>
            </a:extLst>
          </p:cNvPr>
          <p:cNvSpPr txBox="1"/>
          <p:nvPr/>
        </p:nvSpPr>
        <p:spPr>
          <a:xfrm>
            <a:off x="5343263" y="680592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BOSQUE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612526-5B80-4385-BFEF-BDA95B058E62}"/>
              </a:ext>
            </a:extLst>
          </p:cNvPr>
          <p:cNvSpPr txBox="1"/>
          <p:nvPr/>
        </p:nvSpPr>
        <p:spPr>
          <a:xfrm>
            <a:off x="5343261" y="1426330"/>
            <a:ext cx="23724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ACCIDENTE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AEE2FC-0D29-4D93-919D-6472E6928753}"/>
              </a:ext>
            </a:extLst>
          </p:cNvPr>
          <p:cNvSpPr txBox="1"/>
          <p:nvPr/>
        </p:nvSpPr>
        <p:spPr>
          <a:xfrm>
            <a:off x="5343262" y="2231952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ÁGUILA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0A591A-C27D-4B52-B975-1A859D0A45EC}"/>
              </a:ext>
            </a:extLst>
          </p:cNvPr>
          <p:cNvSpPr txBox="1"/>
          <p:nvPr/>
        </p:nvSpPr>
        <p:spPr>
          <a:xfrm>
            <a:off x="5343258" y="3143338"/>
            <a:ext cx="2106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UNIFORME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E91D99-208D-4BFF-B876-E30A8F55C134}"/>
              </a:ext>
            </a:extLst>
          </p:cNvPr>
          <p:cNvSpPr txBox="1"/>
          <p:nvPr/>
        </p:nvSpPr>
        <p:spPr>
          <a:xfrm>
            <a:off x="5343259" y="4054838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VACíO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6A2BE3-08CE-494F-8280-EC3BB7B96954}"/>
              </a:ext>
            </a:extLst>
          </p:cNvPr>
          <p:cNvSpPr txBox="1"/>
          <p:nvPr/>
        </p:nvSpPr>
        <p:spPr>
          <a:xfrm>
            <a:off x="5343258" y="4920706"/>
            <a:ext cx="208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ACARICIAR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D810B9-E05B-401D-B927-1206A47CD1A9}"/>
              </a:ext>
            </a:extLst>
          </p:cNvPr>
          <p:cNvSpPr txBox="1"/>
          <p:nvPr/>
        </p:nvSpPr>
        <p:spPr>
          <a:xfrm>
            <a:off x="5343258" y="5787268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VACA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B4F05F-2E49-4232-B5ED-220341678AA6}"/>
              </a:ext>
            </a:extLst>
          </p:cNvPr>
          <p:cNvSpPr txBox="1"/>
          <p:nvPr/>
        </p:nvSpPr>
        <p:spPr>
          <a:xfrm>
            <a:off x="7741249" y="680592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MEDIR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2ED1AB-F787-4551-AC89-8005EB598EEC}"/>
              </a:ext>
            </a:extLst>
          </p:cNvPr>
          <p:cNvSpPr txBox="1"/>
          <p:nvPr/>
        </p:nvSpPr>
        <p:spPr>
          <a:xfrm>
            <a:off x="7741247" y="1426331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ABEJA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D53E12-7743-4929-857B-24DA53CF0322}"/>
              </a:ext>
            </a:extLst>
          </p:cNvPr>
          <p:cNvSpPr txBox="1"/>
          <p:nvPr/>
        </p:nvSpPr>
        <p:spPr>
          <a:xfrm>
            <a:off x="7741246" y="2231952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VELA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5DB170-2BFC-4A7F-A6C7-8A2C212D68DE}"/>
              </a:ext>
            </a:extLst>
          </p:cNvPr>
          <p:cNvSpPr txBox="1"/>
          <p:nvPr/>
        </p:nvSpPr>
        <p:spPr>
          <a:xfrm>
            <a:off x="7741245" y="3143338"/>
            <a:ext cx="2238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QUEBRADO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4F188-1AB3-4A02-9AB1-4F96C40FCEA9}"/>
              </a:ext>
            </a:extLst>
          </p:cNvPr>
          <p:cNvSpPr txBox="1"/>
          <p:nvPr/>
        </p:nvSpPr>
        <p:spPr>
          <a:xfrm>
            <a:off x="7741245" y="4054838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HORA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B468C5-B402-4A30-9F97-57F33FF61ADB}"/>
              </a:ext>
            </a:extLst>
          </p:cNvPr>
          <p:cNvSpPr txBox="1"/>
          <p:nvPr/>
        </p:nvSpPr>
        <p:spPr>
          <a:xfrm>
            <a:off x="7741243" y="4920706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CULEBRA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D24AA4-D457-4F0A-A87C-056610AF5DE6}"/>
              </a:ext>
            </a:extLst>
          </p:cNvPr>
          <p:cNvSpPr txBox="1"/>
          <p:nvPr/>
        </p:nvSpPr>
        <p:spPr>
          <a:xfrm>
            <a:off x="7198435" y="5787267"/>
            <a:ext cx="3032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CONSTRUCCIÓN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E86601-A32F-440C-957C-8F3F49875FD8}"/>
              </a:ext>
            </a:extLst>
          </p:cNvPr>
          <p:cNvSpPr txBox="1"/>
          <p:nvPr/>
        </p:nvSpPr>
        <p:spPr>
          <a:xfrm>
            <a:off x="9988586" y="680592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CODO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093D83-9A4F-4127-BB6F-24ABE35BD586}"/>
              </a:ext>
            </a:extLst>
          </p:cNvPr>
          <p:cNvSpPr txBox="1"/>
          <p:nvPr/>
        </p:nvSpPr>
        <p:spPr>
          <a:xfrm>
            <a:off x="9988586" y="1426331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RÍO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C5B330-6766-4066-A179-3F8438326824}"/>
              </a:ext>
            </a:extLst>
          </p:cNvPr>
          <p:cNvSpPr txBox="1"/>
          <p:nvPr/>
        </p:nvSpPr>
        <p:spPr>
          <a:xfrm>
            <a:off x="9988585" y="2231952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FLECHA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69CD05-6581-4C61-9B04-3D0742F3811B}"/>
              </a:ext>
            </a:extLst>
          </p:cNvPr>
          <p:cNvSpPr txBox="1"/>
          <p:nvPr/>
        </p:nvSpPr>
        <p:spPr>
          <a:xfrm>
            <a:off x="9988583" y="3143338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MÚSICO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699291-ABEE-4113-BBC0-3A666CF8AFE3}"/>
              </a:ext>
            </a:extLst>
          </p:cNvPr>
          <p:cNvSpPr txBox="1"/>
          <p:nvPr/>
        </p:nvSpPr>
        <p:spPr>
          <a:xfrm>
            <a:off x="9988582" y="4054838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BEBIDA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0A2BF9-7F78-49ED-8A6C-490AAF9F8EE6}"/>
              </a:ext>
            </a:extLst>
          </p:cNvPr>
          <p:cNvSpPr txBox="1"/>
          <p:nvPr/>
        </p:nvSpPr>
        <p:spPr>
          <a:xfrm>
            <a:off x="9988582" y="4920706"/>
            <a:ext cx="185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>
                    <a:alpha val="91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RODILLA</a:t>
            </a:r>
          </a:p>
        </p:txBody>
      </p:sp>
    </p:spTree>
    <p:extLst>
      <p:ext uri="{BB962C8B-B14F-4D97-AF65-F5344CB8AC3E}">
        <p14:creationId xmlns:p14="http://schemas.microsoft.com/office/powerpoint/2010/main" val="23689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  <p:bldP spid="7" grpId="0"/>
      <p:bldP spid="7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5" grpId="1"/>
      <p:bldP spid="26" grpId="0"/>
      <p:bldP spid="27" grpId="0"/>
      <p:bldP spid="27" grpId="1"/>
      <p:bldP spid="28" grpId="0"/>
      <p:bldP spid="28" grpId="1"/>
      <p:bldP spid="29" grpId="0"/>
      <p:bldP spid="30" grpId="0"/>
      <p:bldP spid="30" grpId="1"/>
      <p:bldP spid="31" grpId="0"/>
      <p:bldP spid="31" grpId="1"/>
      <p:bldP spid="32" grpId="0"/>
      <p:bldP spid="32" grpId="1"/>
      <p:bldP spid="33" grpId="0"/>
      <p:bldP spid="34" grpId="0"/>
      <p:bldP spid="34" grpId="1"/>
      <p:bldP spid="35" grpId="0"/>
      <p:bldP spid="35" grpId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20437-6017-28C3-0910-326F4D28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dirty="0"/>
              <a:t>Cobertura centros de cuidado infantil México (1/2)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AF035-A8E4-2E7A-9F61-F8F382773C5D}"/>
              </a:ext>
            </a:extLst>
          </p:cNvPr>
          <p:cNvSpPr txBox="1"/>
          <p:nvPr/>
        </p:nvSpPr>
        <p:spPr>
          <a:xfrm>
            <a:off x="560173" y="1416908"/>
            <a:ext cx="10948087" cy="421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effectLst/>
                <a:ea typeface="Times New Roman" panose="02020603050405020304" pitchFamily="18" charset="0"/>
              </a:rPr>
              <a:t>Alrededor de 12 millones niños y niñas </a:t>
            </a:r>
            <a:r>
              <a:rPr lang="es-MX" sz="2000">
                <a:effectLst/>
                <a:ea typeface="Times New Roman" panose="02020603050405020304" pitchFamily="18" charset="0"/>
              </a:rPr>
              <a:t>0-5 años.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effectLst/>
                <a:ea typeface="Times New Roman" panose="02020603050405020304" pitchFamily="18" charset="0"/>
              </a:rPr>
              <a:t>Centros de cuidado infantil: 0- 5 años (IMSS 4</a:t>
            </a:r>
            <a:r>
              <a:rPr lang="es-MX" sz="2000" dirty="0">
                <a:ea typeface="Times New Roman" panose="02020603050405020304" pitchFamily="18" charset="0"/>
              </a:rPr>
              <a:t>3</a:t>
            </a:r>
            <a:r>
              <a:rPr lang="es-MX" sz="2000" dirty="0">
                <a:effectLst/>
                <a:ea typeface="Times New Roman" panose="02020603050405020304" pitchFamily="18" charset="0"/>
              </a:rPr>
              <a:t> días a 4 años)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b="1" dirty="0">
                <a:effectLst/>
                <a:ea typeface="Times New Roman" panose="02020603050405020304" pitchFamily="18" charset="0"/>
              </a:rPr>
              <a:t>Cobertura baja </a:t>
            </a:r>
            <a:r>
              <a:rPr lang="es-MX" sz="2000" dirty="0">
                <a:effectLst/>
                <a:ea typeface="Times New Roman" panose="02020603050405020304" pitchFamily="18" charset="0"/>
              </a:rPr>
              <a:t>(y regresiva)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b="1" dirty="0">
                <a:effectLst/>
                <a:ea typeface="Times New Roman" panose="02020603050405020304" pitchFamily="18" charset="0"/>
              </a:rPr>
              <a:t>7.1% 0-35 meses </a:t>
            </a:r>
            <a:r>
              <a:rPr lang="es-MX" sz="2000" dirty="0">
                <a:effectLst/>
                <a:ea typeface="Times New Roman" panose="02020603050405020304" pitchFamily="18" charset="0"/>
              </a:rPr>
              <a:t>asistieron en 2022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ea typeface="Times New Roman" panose="02020603050405020304" pitchFamily="18" charset="0"/>
              </a:rPr>
              <a:t>En varios países de la región observamos que alrededor del 40% asisten</a:t>
            </a:r>
            <a:endParaRPr lang="es-MX" sz="2000" dirty="0">
              <a:effectLst/>
              <a:ea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b="1" dirty="0">
                <a:ea typeface="Times New Roman" panose="02020603050405020304" pitchFamily="18" charset="0"/>
              </a:rPr>
              <a:t>62.4% 36-59 meses </a:t>
            </a:r>
            <a:r>
              <a:rPr lang="es-MX" sz="2000" dirty="0">
                <a:ea typeface="Times New Roman" panose="02020603050405020304" pitchFamily="18" charset="0"/>
              </a:rPr>
              <a:t>asistieron en 2022 </a:t>
            </a:r>
            <a:r>
              <a:rPr lang="es-MX" sz="2000" i="1" dirty="0">
                <a:ea typeface="Times New Roman" panose="02020603050405020304" pitchFamily="18" charset="0"/>
              </a:rPr>
              <a:t>(incluye dos años de preescolar)</a:t>
            </a:r>
            <a:endParaRPr lang="es-MX" sz="2000" i="1" dirty="0">
              <a:effectLst/>
              <a:ea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/>
              <a:t>Causas de la baja cobertura: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Cierre de Estancias Infantiles en 2019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Madres no derechohabientes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En 2017 atendían a </a:t>
            </a:r>
            <a:r>
              <a:rPr lang="es-MX" sz="1600" b="1" dirty="0"/>
              <a:t>312,000 menores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Disrupciones tras COVID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Pobre focalización: segmentación de centros por condición laboral de los padres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27BB5-2F62-78CC-FF4F-C044C0B27A2D}"/>
              </a:ext>
            </a:extLst>
          </p:cNvPr>
          <p:cNvSpPr txBox="1"/>
          <p:nvPr/>
        </p:nvSpPr>
        <p:spPr>
          <a:xfrm>
            <a:off x="0" y="6531967"/>
            <a:ext cx="10808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Indicadores SIPI </a:t>
            </a:r>
            <a:r>
              <a:rPr lang="es-MX" sz="1400" dirty="0" err="1"/>
              <a:t>Early</a:t>
            </a:r>
            <a:r>
              <a:rPr lang="es-MX" sz="1400" dirty="0"/>
              <a:t> </a:t>
            </a:r>
            <a:r>
              <a:rPr lang="es-MX" sz="1400" dirty="0" err="1"/>
              <a:t>Institute</a:t>
            </a:r>
            <a:r>
              <a:rPr lang="es-MX" sz="1400" dirty="0"/>
              <a:t> </a:t>
            </a:r>
            <a:r>
              <a:rPr lang="en-US" sz="1400" dirty="0" err="1">
                <a:hlinkClick r:id="rId3"/>
              </a:rPr>
              <a:t>Indicador</a:t>
            </a:r>
            <a:r>
              <a:rPr lang="en-US" sz="1400" dirty="0">
                <a:hlinkClick r:id="rId3"/>
              </a:rPr>
              <a:t> - Sistema de </a:t>
            </a:r>
            <a:r>
              <a:rPr lang="en-US" sz="1400" dirty="0" err="1">
                <a:hlinkClick r:id="rId3"/>
              </a:rPr>
              <a:t>Indicadores</a:t>
            </a:r>
            <a:r>
              <a:rPr lang="en-US" sz="1400" dirty="0">
                <a:hlinkClick r:id="rId3"/>
              </a:rPr>
              <a:t> (earlyinstitute.org)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0140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20437-6017-28C3-0910-326F4D28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dirty="0"/>
              <a:t>Cobertura centros de cuidado infantil México 2/2)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AF035-A8E4-2E7A-9F61-F8F382773C5D}"/>
              </a:ext>
            </a:extLst>
          </p:cNvPr>
          <p:cNvSpPr txBox="1"/>
          <p:nvPr/>
        </p:nvSpPr>
        <p:spPr>
          <a:xfrm>
            <a:off x="560173" y="1416908"/>
            <a:ext cx="10948087" cy="39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effectLst/>
                <a:ea typeface="Times New Roman" panose="02020603050405020304" pitchFamily="18" charset="0"/>
              </a:rPr>
              <a:t>Pobre focalización- regresivo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A670AC-329B-FDBF-4BF0-34CEE2B0708A}"/>
              </a:ext>
            </a:extLst>
          </p:cNvPr>
          <p:cNvGrpSpPr/>
          <p:nvPr/>
        </p:nvGrpSpPr>
        <p:grpSpPr>
          <a:xfrm>
            <a:off x="388568" y="1854385"/>
            <a:ext cx="10333972" cy="4985359"/>
            <a:chOff x="813747" y="1574800"/>
            <a:chExt cx="10743254" cy="5283200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53C3DB0C-39C0-D123-7670-6D3CCF3263BE}"/>
                </a:ext>
              </a:extLst>
            </p:cNvPr>
            <p:cNvSpPr/>
            <p:nvPr/>
          </p:nvSpPr>
          <p:spPr>
            <a:xfrm>
              <a:off x="813747" y="1574800"/>
              <a:ext cx="10743254" cy="5283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2513E5-2B13-8878-8E31-78B29293DD79}"/>
                </a:ext>
              </a:extLst>
            </p:cNvPr>
            <p:cNvSpPr txBox="1"/>
            <p:nvPr/>
          </p:nvSpPr>
          <p:spPr>
            <a:xfrm>
              <a:off x="8377388" y="2710477"/>
              <a:ext cx="2947848" cy="172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rgbClr val="00B050"/>
                  </a:solidFill>
                </a:rPr>
                <a:t>60% de familias usuarias pertenecen al quintil más rico de la distribución de riqueza del país. </a:t>
              </a:r>
            </a:p>
          </p:txBody>
        </p: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E3988496-B70F-2234-4CA8-6F0A9E58F54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01255931"/>
                </p:ext>
              </p:extLst>
            </p:nvPr>
          </p:nvGraphicFramePr>
          <p:xfrm>
            <a:off x="813747" y="1748815"/>
            <a:ext cx="7331877" cy="43628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A8AF32-D79D-24F0-055D-848C417E48CF}"/>
                </a:ext>
              </a:extLst>
            </p:cNvPr>
            <p:cNvSpPr txBox="1"/>
            <p:nvPr/>
          </p:nvSpPr>
          <p:spPr>
            <a:xfrm>
              <a:off x="1778885" y="6338778"/>
              <a:ext cx="5730560" cy="456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70"/>
              <a:r>
                <a:rPr lang="es-ES_tradnl" sz="1100" dirty="0"/>
                <a:t>Fuente: Cálculos propios con base: BID Rubio-Codina, Parra, Jensen y Aguilar (2021) y ENSANUT (2018).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2179CB-B169-28D1-619E-56A56A57E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41826" y="6260723"/>
              <a:ext cx="7003797" cy="0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722B63-7EE3-B0C2-66E6-9171F6CF7E8A}"/>
                </a:ext>
              </a:extLst>
            </p:cNvPr>
            <p:cNvSpPr txBox="1"/>
            <p:nvPr/>
          </p:nvSpPr>
          <p:spPr>
            <a:xfrm>
              <a:off x="8377388" y="4786713"/>
              <a:ext cx="2947848" cy="1663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solidFill>
                    <a:srgbClr val="0070C0"/>
                  </a:solidFill>
                </a:rPr>
                <a:t>2.3% de niñas y niños de mamás con educación primaria o menos asisten a un centro vs. 10.5% de aquellos de mamás con educación media superior.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375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95FA-EEF1-3985-698D-CA85AB5E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Calidad centros de cuidado infantil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B6F3B-3C35-B762-7761-B917ED6A93AA}"/>
              </a:ext>
            </a:extLst>
          </p:cNvPr>
          <p:cNvSpPr txBox="1"/>
          <p:nvPr/>
        </p:nvSpPr>
        <p:spPr>
          <a:xfrm>
            <a:off x="560173" y="1416908"/>
            <a:ext cx="10948087" cy="586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b="1" dirty="0">
                <a:effectLst/>
                <a:ea typeface="Times New Roman" panose="02020603050405020304" pitchFamily="18" charset="0"/>
              </a:rPr>
              <a:t>Calidad de estructura: </a:t>
            </a:r>
            <a:r>
              <a:rPr lang="es-MX" sz="2000" dirty="0">
                <a:effectLst/>
                <a:ea typeface="Times New Roman" panose="02020603050405020304" pitchFamily="18" charset="0"/>
              </a:rPr>
              <a:t>elementos asociados a las condiciones físicas de la infraestructura, el equipamiento, y el material con el que cuentan.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20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2000" b="1" dirty="0"/>
              <a:t>Calidad de procesos/interacciones</a:t>
            </a:r>
            <a:r>
              <a:rPr lang="es-MX" sz="2000" dirty="0"/>
              <a:t>: </a:t>
            </a:r>
            <a:r>
              <a:rPr lang="es-MX" sz="2000" dirty="0">
                <a:effectLst/>
                <a:ea typeface="Times New Roman" panose="02020603050405020304" pitchFamily="18" charset="0"/>
              </a:rPr>
              <a:t>elementos que generan interacciones cálidas, receptivas, ricas en lenguaje y consistentes entre el agente educativo y la niña o niño.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La </a:t>
            </a:r>
            <a:r>
              <a:rPr lang="es-MX" sz="2000" b="1" dirty="0"/>
              <a:t>calidad de procesos </a:t>
            </a:r>
            <a:r>
              <a:rPr lang="es-MX" sz="2000" dirty="0"/>
              <a:t>es un elemento crítico para la </a:t>
            </a:r>
            <a:r>
              <a:rPr lang="es-MX" sz="2000" b="1" dirty="0"/>
              <a:t>promoción </a:t>
            </a:r>
          </a:p>
          <a:p>
            <a:pPr lvl="1">
              <a:lnSpc>
                <a:spcPct val="107000"/>
              </a:lnSpc>
            </a:pPr>
            <a:r>
              <a:rPr lang="es-MX" sz="2000" b="1" dirty="0"/>
              <a:t>    del desarrollo cognitivo, del lenguaje y socioemocional</a:t>
            </a:r>
            <a:r>
              <a:rPr lang="es-MX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lvl="1">
              <a:lnSpc>
                <a:spcPct val="107000"/>
              </a:lnSpc>
            </a:pPr>
            <a:endParaRPr lang="es-MX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2000" b="1" dirty="0">
                <a:effectLst/>
                <a:ea typeface="Times New Roman" panose="02020603050405020304" pitchFamily="18" charset="0"/>
              </a:rPr>
              <a:t>Estudio BID 2018-2020 (IMSS, ISSSTE, SNDIF y SEP)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ea typeface="Times New Roman" panose="02020603050405020304" pitchFamily="18" charset="0"/>
              </a:rPr>
              <a:t>Muestra representativa a nivel nacional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245 centros, 426 aulas y 2.115 niñas y niños usuarios y sus hogares</a:t>
            </a:r>
            <a:endParaRPr lang="es-MX" sz="2000" dirty="0"/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ea typeface="Times New Roman" panose="02020603050405020304" pitchFamily="18" charset="0"/>
              </a:rPr>
              <a:t>Escala CLASS (</a:t>
            </a:r>
            <a:r>
              <a:rPr lang="es-MX" sz="2000" i="1" dirty="0" err="1">
                <a:ea typeface="Times New Roman" panose="02020603050405020304" pitchFamily="18" charset="0"/>
              </a:rPr>
              <a:t>Class</a:t>
            </a:r>
            <a:r>
              <a:rPr lang="es-MX" sz="2000" i="1" dirty="0">
                <a:ea typeface="Times New Roman" panose="02020603050405020304" pitchFamily="18" charset="0"/>
              </a:rPr>
              <a:t> </a:t>
            </a:r>
            <a:r>
              <a:rPr lang="es-MX" sz="2000" i="1" dirty="0" err="1">
                <a:ea typeface="Times New Roman" panose="02020603050405020304" pitchFamily="18" charset="0"/>
              </a:rPr>
              <a:t>Assesment</a:t>
            </a:r>
            <a:r>
              <a:rPr lang="es-MX" sz="2000" i="1" dirty="0">
                <a:ea typeface="Times New Roman" panose="02020603050405020304" pitchFamily="18" charset="0"/>
              </a:rPr>
              <a:t> </a:t>
            </a:r>
            <a:r>
              <a:rPr lang="es-MX" sz="2000" i="1" dirty="0" err="1">
                <a:ea typeface="Times New Roman" panose="02020603050405020304" pitchFamily="18" charset="0"/>
              </a:rPr>
              <a:t>Scoring</a:t>
            </a:r>
            <a:r>
              <a:rPr lang="es-MX" sz="2000" i="1" dirty="0">
                <a:ea typeface="Times New Roman" panose="02020603050405020304" pitchFamily="18" charset="0"/>
              </a:rPr>
              <a:t> </a:t>
            </a:r>
            <a:r>
              <a:rPr lang="es-MX" sz="2000" i="1" dirty="0" err="1">
                <a:ea typeface="Times New Roman" panose="02020603050405020304" pitchFamily="18" charset="0"/>
              </a:rPr>
              <a:t>System</a:t>
            </a:r>
            <a:r>
              <a:rPr lang="es-MX" sz="2000" dirty="0">
                <a:ea typeface="Times New Roman" panose="02020603050405020304" pitchFamily="18" charset="0"/>
              </a:rPr>
              <a:t>) 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effectLst/>
                <a:ea typeface="Times New Roman" panose="02020603050405020304" pitchFamily="18" charset="0"/>
              </a:rPr>
              <a:t>Puntaje 1-7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MX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MX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4F27DA-4E63-FDF9-545D-683C0D181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887" y="3086100"/>
            <a:ext cx="29146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3A70C4-2A4F-AB6F-DD80-16ED40B29270}"/>
              </a:ext>
            </a:extLst>
          </p:cNvPr>
          <p:cNvSpPr txBox="1"/>
          <p:nvPr/>
        </p:nvSpPr>
        <p:spPr>
          <a:xfrm>
            <a:off x="161925" y="6296025"/>
            <a:ext cx="10948087" cy="54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Una fotografía sobre la calidad de los centros de atención infantil y el estado del desarrollo infantil en México en niñas y niños menores de tres años: metodología y resultados (iadb.org)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4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2F46BB8-880E-B5B6-0344-495E5F67810E}"/>
              </a:ext>
            </a:extLst>
          </p:cNvPr>
          <p:cNvGrpSpPr/>
          <p:nvPr/>
        </p:nvGrpSpPr>
        <p:grpSpPr>
          <a:xfrm>
            <a:off x="1038210" y="2016690"/>
            <a:ext cx="4947782" cy="4529338"/>
            <a:chOff x="5122659" y="1482996"/>
            <a:chExt cx="5813262" cy="513330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2AF812-102D-DE43-C412-E030EC6D7423}"/>
                </a:ext>
              </a:extLst>
            </p:cNvPr>
            <p:cNvGrpSpPr/>
            <p:nvPr/>
          </p:nvGrpSpPr>
          <p:grpSpPr>
            <a:xfrm>
              <a:off x="5122659" y="1482996"/>
              <a:ext cx="5813262" cy="5133307"/>
              <a:chOff x="4771231" y="1323005"/>
              <a:chExt cx="5464969" cy="5347936"/>
            </a:xfrm>
          </p:grpSpPr>
          <p:sp>
            <p:nvSpPr>
              <p:cNvPr id="11" name="Google Shape;198;p10">
                <a:extLst>
                  <a:ext uri="{FF2B5EF4-FFF2-40B4-BE49-F238E27FC236}">
                    <a16:creationId xmlns:a16="http://schemas.microsoft.com/office/drawing/2014/main" id="{A9F13EBB-6E27-FC69-B506-8DD400CD28CE}"/>
                  </a:ext>
                </a:extLst>
              </p:cNvPr>
              <p:cNvSpPr/>
              <p:nvPr/>
            </p:nvSpPr>
            <p:spPr>
              <a:xfrm>
                <a:off x="4771231" y="1323005"/>
                <a:ext cx="5464969" cy="5309569"/>
              </a:xfrm>
              <a:prstGeom prst="roundRect">
                <a:avLst>
                  <a:gd name="adj" fmla="val 3756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254000" dist="50800" dir="33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l"/>
                <a:endPara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" name="CuadroTexto 5">
                <a:extLst>
                  <a:ext uri="{FF2B5EF4-FFF2-40B4-BE49-F238E27FC236}">
                    <a16:creationId xmlns:a16="http://schemas.microsoft.com/office/drawing/2014/main" id="{4B29B70D-4E75-F1FA-CA59-128B53A7E171}"/>
                  </a:ext>
                </a:extLst>
              </p:cNvPr>
              <p:cNvSpPr txBox="1"/>
              <p:nvPr/>
            </p:nvSpPr>
            <p:spPr>
              <a:xfrm>
                <a:off x="5917406" y="6369188"/>
                <a:ext cx="4116387" cy="301753"/>
              </a:xfrm>
              <a:prstGeom prst="rect">
                <a:avLst/>
              </a:prstGeom>
              <a:noFill/>
            </p:spPr>
            <p:txBody>
              <a:bodyPr wrap="square" lIns="90721" tIns="45361" rIns="90721" bIns="45361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it-IT" sz="1050" dirty="0">
                    <a:cs typeface="Century Gothic"/>
                  </a:rPr>
                  <a:t>Fuente: BID </a:t>
                </a:r>
                <a:r>
                  <a:rPr lang="es-ES_tradnl" sz="1050" dirty="0"/>
                  <a:t>Rubio-Codina, Parra, Jensen y Aguilar (2021).</a:t>
                </a:r>
                <a:endParaRPr lang="es-ES" sz="1050" dirty="0">
                  <a:solidFill>
                    <a:schemeClr val="accent4"/>
                  </a:solidFill>
                  <a:cs typeface="Century Gothic"/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94226F8-5787-FCA8-4FE3-BDEE01EA7D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4221" y="1542571"/>
                <a:ext cx="4598988" cy="4550831"/>
              </a:xfrm>
              <a:prstGeom prst="rect">
                <a:avLst/>
              </a:prstGeom>
            </p:spPr>
          </p:pic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061E5E4-EC88-2757-63AD-B01F0EEE436D}"/>
                </a:ext>
              </a:extLst>
            </p:cNvPr>
            <p:cNvCxnSpPr>
              <a:cxnSpLocks/>
            </p:cNvCxnSpPr>
            <p:nvPr/>
          </p:nvCxnSpPr>
          <p:spPr>
            <a:xfrm>
              <a:off x="5830500" y="6256454"/>
              <a:ext cx="4901941" cy="0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3BC8FA-726B-44F7-8F0D-58D7B9905D11}"/>
                </a:ext>
              </a:extLst>
            </p:cNvPr>
            <p:cNvSpPr txBox="1"/>
            <p:nvPr/>
          </p:nvSpPr>
          <p:spPr>
            <a:xfrm>
              <a:off x="7139894" y="1979112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b="1" dirty="0">
                  <a:solidFill>
                    <a:srgbClr val="0070C0"/>
                  </a:solidFill>
                </a:rPr>
                <a:t>(2019)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C3AE85-9227-41B3-668D-ADB5C84AA98D}"/>
              </a:ext>
            </a:extLst>
          </p:cNvPr>
          <p:cNvGrpSpPr/>
          <p:nvPr/>
        </p:nvGrpSpPr>
        <p:grpSpPr>
          <a:xfrm>
            <a:off x="6642314" y="2016690"/>
            <a:ext cx="4279711" cy="4496844"/>
            <a:chOff x="2852738" y="1379173"/>
            <a:chExt cx="5389563" cy="521212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0EC394-9060-A3C1-3EAA-0263788A4C90}"/>
                </a:ext>
              </a:extLst>
            </p:cNvPr>
            <p:cNvGrpSpPr/>
            <p:nvPr/>
          </p:nvGrpSpPr>
          <p:grpSpPr>
            <a:xfrm>
              <a:off x="2852738" y="1379173"/>
              <a:ext cx="5389563" cy="5212127"/>
              <a:chOff x="2852738" y="1379173"/>
              <a:chExt cx="5389563" cy="5212127"/>
            </a:xfrm>
          </p:grpSpPr>
          <p:sp>
            <p:nvSpPr>
              <p:cNvPr id="16" name="Google Shape;198;p10">
                <a:extLst>
                  <a:ext uri="{FF2B5EF4-FFF2-40B4-BE49-F238E27FC236}">
                    <a16:creationId xmlns:a16="http://schemas.microsoft.com/office/drawing/2014/main" id="{BC9EF928-935D-7FA9-5D8E-52589319661F}"/>
                  </a:ext>
                </a:extLst>
              </p:cNvPr>
              <p:cNvSpPr/>
              <p:nvPr/>
            </p:nvSpPr>
            <p:spPr>
              <a:xfrm>
                <a:off x="2852738" y="1379173"/>
                <a:ext cx="5389563" cy="5212127"/>
              </a:xfrm>
              <a:prstGeom prst="roundRect">
                <a:avLst>
                  <a:gd name="adj" fmla="val 3756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254000" dist="50800" dir="33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l"/>
                <a:endParaRPr kumimoji="0" sz="12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2D5A4FA-0E5A-41EE-7C05-270D63D1B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4200" y="1483275"/>
                <a:ext cx="4813300" cy="4394200"/>
              </a:xfrm>
              <a:prstGeom prst="rect">
                <a:avLst/>
              </a:prstGeom>
            </p:spPr>
          </p:pic>
          <p:sp>
            <p:nvSpPr>
              <p:cNvPr id="18" name="CuadroTexto 5">
                <a:extLst>
                  <a:ext uri="{FF2B5EF4-FFF2-40B4-BE49-F238E27FC236}">
                    <a16:creationId xmlns:a16="http://schemas.microsoft.com/office/drawing/2014/main" id="{E8FCF9E3-28BF-127D-AD7E-BCE09E9A7E79}"/>
                  </a:ext>
                </a:extLst>
              </p:cNvPr>
              <p:cNvSpPr txBox="1"/>
              <p:nvPr/>
            </p:nvSpPr>
            <p:spPr>
              <a:xfrm>
                <a:off x="3463268" y="6318141"/>
                <a:ext cx="4550929" cy="263379"/>
              </a:xfrm>
              <a:prstGeom prst="rect">
                <a:avLst/>
              </a:prstGeom>
              <a:noFill/>
            </p:spPr>
            <p:txBody>
              <a:bodyPr wrap="square" lIns="90721" tIns="45361" rIns="90721" bIns="45361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it-IT" sz="1050" dirty="0">
                    <a:cs typeface="Century Gothic"/>
                  </a:rPr>
                  <a:t>Fuente: </a:t>
                </a:r>
                <a:r>
                  <a:rPr lang="es-ES_tradnl" sz="1050" dirty="0"/>
                  <a:t>Rubio-Codina, Parra, Jensen y Aguilar (2021).</a:t>
                </a:r>
                <a:endParaRPr lang="es-ES" sz="1050" dirty="0">
                  <a:solidFill>
                    <a:schemeClr val="accent4"/>
                  </a:solidFill>
                  <a:cs typeface="Century Gothic"/>
                </a:endParaRP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0A8293E-E608-A25E-CFF9-14A7E20DD593}"/>
                </a:ext>
              </a:extLst>
            </p:cNvPr>
            <p:cNvCxnSpPr>
              <a:cxnSpLocks/>
            </p:cNvCxnSpPr>
            <p:nvPr/>
          </p:nvCxnSpPr>
          <p:spPr>
            <a:xfrm>
              <a:off x="3125252" y="6260948"/>
              <a:ext cx="4901941" cy="0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34D3BFD7-0786-F51F-1024-E3E5510F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33" y="18256"/>
            <a:ext cx="10397067" cy="1107812"/>
          </a:xfrm>
        </p:spPr>
        <p:txBody>
          <a:bodyPr>
            <a:normAutofit/>
          </a:bodyPr>
          <a:lstStyle/>
          <a:p>
            <a:r>
              <a:rPr lang="es-MX" sz="3600" dirty="0"/>
              <a:t>Calidad de estructura: puntajes altos</a:t>
            </a:r>
            <a:endParaRPr lang="en-US" sz="36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FB5D25-DF8A-F2E3-5B43-0467A8BEB60B}"/>
              </a:ext>
            </a:extLst>
          </p:cNvPr>
          <p:cNvGrpSpPr/>
          <p:nvPr/>
        </p:nvGrpSpPr>
        <p:grpSpPr>
          <a:xfrm>
            <a:off x="9733363" y="226465"/>
            <a:ext cx="2377324" cy="1467728"/>
            <a:chOff x="8036302" y="4045158"/>
            <a:chExt cx="3289300" cy="1257300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74EDEC4C-B632-CE1C-8558-AC6E0396D9F1}"/>
                </a:ext>
              </a:extLst>
            </p:cNvPr>
            <p:cNvSpPr/>
            <p:nvPr/>
          </p:nvSpPr>
          <p:spPr>
            <a:xfrm>
              <a:off x="8036302" y="4045158"/>
              <a:ext cx="3289300" cy="12573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s-ES_tradnl" sz="1700" b="1" dirty="0"/>
                <a:t>Niveles de calidad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BFDFE01-2B39-AF7A-E8DC-46FBC99ED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9561"/>
            <a:stretch/>
          </p:blipFill>
          <p:spPr>
            <a:xfrm>
              <a:off x="8133170" y="4400795"/>
              <a:ext cx="3083987" cy="735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66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A978ED5-FF17-50D6-B098-8A630CB799A5}"/>
              </a:ext>
            </a:extLst>
          </p:cNvPr>
          <p:cNvGrpSpPr/>
          <p:nvPr/>
        </p:nvGrpSpPr>
        <p:grpSpPr>
          <a:xfrm>
            <a:off x="8680536" y="3795387"/>
            <a:ext cx="3169085" cy="1741117"/>
            <a:chOff x="8036302" y="4045158"/>
            <a:chExt cx="3289300" cy="125730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60FD3963-15D6-2FC2-6495-7DD245CCC0AD}"/>
                </a:ext>
              </a:extLst>
            </p:cNvPr>
            <p:cNvSpPr/>
            <p:nvPr/>
          </p:nvSpPr>
          <p:spPr>
            <a:xfrm>
              <a:off x="8036302" y="4045158"/>
              <a:ext cx="3289300" cy="12573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s-ES_tradnl" sz="1700" b="1" dirty="0"/>
                <a:t>Niveles de calidad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D5EA52-F5C3-9280-C28B-39E0C1017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561"/>
            <a:stretch/>
          </p:blipFill>
          <p:spPr>
            <a:xfrm>
              <a:off x="8133170" y="4400795"/>
              <a:ext cx="3083987" cy="73508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F70EC25-7F3A-B8D0-1CDC-CCD1F7AC281C}"/>
              </a:ext>
            </a:extLst>
          </p:cNvPr>
          <p:cNvGrpSpPr/>
          <p:nvPr/>
        </p:nvGrpSpPr>
        <p:grpSpPr>
          <a:xfrm>
            <a:off x="835629" y="1587400"/>
            <a:ext cx="7236951" cy="4415973"/>
            <a:chOff x="3346450" y="2186850"/>
            <a:chExt cx="6184900" cy="3834293"/>
          </a:xfrm>
        </p:grpSpPr>
        <p:sp>
          <p:nvSpPr>
            <p:cNvPr id="11" name="Google Shape;198;p10">
              <a:extLst>
                <a:ext uri="{FF2B5EF4-FFF2-40B4-BE49-F238E27FC236}">
                  <a16:creationId xmlns:a16="http://schemas.microsoft.com/office/drawing/2014/main" id="{A9F13EBB-6E27-FC69-B506-8DD400CD28CE}"/>
                </a:ext>
              </a:extLst>
            </p:cNvPr>
            <p:cNvSpPr/>
            <p:nvPr/>
          </p:nvSpPr>
          <p:spPr>
            <a:xfrm>
              <a:off x="3346450" y="2186850"/>
              <a:ext cx="6184900" cy="3834293"/>
            </a:xfrm>
            <a:prstGeom prst="roundRect">
              <a:avLst>
                <a:gd name="adj" fmla="val 3756"/>
              </a:avLst>
            </a:prstGeom>
            <a:solidFill>
              <a:srgbClr val="FFFFFF"/>
            </a:solidFill>
            <a:ln>
              <a:noFill/>
            </a:ln>
            <a:effectLst>
              <a:outerShdw blurRad="254000" dist="50800" dir="3300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/>
              <a:endParaRPr kumimoji="0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CDEE64-A84A-47F6-BD82-020C2FDCA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7125" y="2434260"/>
              <a:ext cx="5543550" cy="2998799"/>
            </a:xfrm>
            <a:prstGeom prst="rect">
              <a:avLst/>
            </a:prstGeom>
          </p:spPr>
        </p:pic>
        <p:sp>
          <p:nvSpPr>
            <p:cNvPr id="2" name="CuadroTexto 5">
              <a:extLst>
                <a:ext uri="{FF2B5EF4-FFF2-40B4-BE49-F238E27FC236}">
                  <a16:creationId xmlns:a16="http://schemas.microsoft.com/office/drawing/2014/main" id="{21E1ACFD-CAE2-5513-E6B3-E60FF5BC7ECC}"/>
                </a:ext>
              </a:extLst>
            </p:cNvPr>
            <p:cNvSpPr txBox="1"/>
            <p:nvPr/>
          </p:nvSpPr>
          <p:spPr>
            <a:xfrm>
              <a:off x="4901406" y="5696444"/>
              <a:ext cx="4116387" cy="247741"/>
            </a:xfrm>
            <a:prstGeom prst="rect">
              <a:avLst/>
            </a:prstGeom>
            <a:noFill/>
          </p:spPr>
          <p:txBody>
            <a:bodyPr wrap="square" lIns="90721" tIns="45361" rIns="90721" bIns="45361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it-IT" sz="1000" dirty="0">
                  <a:cs typeface="Century Gothic"/>
                </a:rPr>
                <a:t>Fuente: </a:t>
              </a:r>
              <a:r>
                <a:rPr lang="es-ES_tradnl" sz="1000" dirty="0"/>
                <a:t>Rubio-Codina, Parra, Jensen y Aguilar (2021).</a:t>
              </a:r>
              <a:endParaRPr lang="es-ES" sz="1000" dirty="0">
                <a:solidFill>
                  <a:schemeClr val="accent4"/>
                </a:solidFill>
                <a:cs typeface="Century Gothic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386A58A-769F-1708-5D9B-1750E56A5218}"/>
                </a:ext>
              </a:extLst>
            </p:cNvPr>
            <p:cNvCxnSpPr>
              <a:cxnSpLocks/>
            </p:cNvCxnSpPr>
            <p:nvPr/>
          </p:nvCxnSpPr>
          <p:spPr>
            <a:xfrm>
              <a:off x="4115852" y="5696444"/>
              <a:ext cx="4901941" cy="0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20AE071-E4F0-AB45-6D88-F7C02AF43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33" y="39522"/>
            <a:ext cx="10397067" cy="1107812"/>
          </a:xfrm>
        </p:spPr>
        <p:txBody>
          <a:bodyPr>
            <a:normAutofit/>
          </a:bodyPr>
          <a:lstStyle/>
          <a:p>
            <a:r>
              <a:rPr lang="es-MX" sz="3600" dirty="0"/>
              <a:t>Calidad de procesos/interacciones: puntajes medios-bajos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079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0CEE11-B9D6-26D2-4D7D-B7DCFF1F9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897"/>
          <a:stretch/>
        </p:blipFill>
        <p:spPr>
          <a:xfrm>
            <a:off x="627941" y="2511001"/>
            <a:ext cx="6374108" cy="2936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DE4F6D-39B0-7A73-05BE-5A098A3C18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899" b="1751"/>
          <a:stretch/>
        </p:blipFill>
        <p:spPr>
          <a:xfrm>
            <a:off x="7355784" y="2840352"/>
            <a:ext cx="4495722" cy="24360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C53E0EA-0EEA-9137-D154-9630B4C86969}"/>
              </a:ext>
            </a:extLst>
          </p:cNvPr>
          <p:cNvSpPr txBox="1"/>
          <p:nvPr/>
        </p:nvSpPr>
        <p:spPr>
          <a:xfrm>
            <a:off x="1961508" y="5789019"/>
            <a:ext cx="4357284" cy="273807"/>
          </a:xfrm>
          <a:prstGeom prst="rect">
            <a:avLst/>
          </a:prstGeom>
          <a:noFill/>
        </p:spPr>
        <p:txBody>
          <a:bodyPr wrap="square" lIns="90721" tIns="45361" rIns="90721" bIns="45361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1000" dirty="0">
                <a:cs typeface="Century Gothic"/>
              </a:rPr>
              <a:t>Fuente: </a:t>
            </a:r>
            <a:r>
              <a:rPr lang="es-ES_tradnl" sz="1000" dirty="0"/>
              <a:t>Rubio-Codina, Parra, Jensen y Aguilar (2021).</a:t>
            </a:r>
            <a:endParaRPr lang="es-ES" sz="1000" dirty="0">
              <a:solidFill>
                <a:schemeClr val="accent4"/>
              </a:solidFill>
              <a:cs typeface="Century Gothic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2AD0BD-A9CE-A2AC-F354-48D6CC4B1F51}"/>
              </a:ext>
            </a:extLst>
          </p:cNvPr>
          <p:cNvCxnSpPr>
            <a:cxnSpLocks/>
          </p:cNvCxnSpPr>
          <p:nvPr/>
        </p:nvCxnSpPr>
        <p:spPr>
          <a:xfrm>
            <a:off x="1196038" y="5741782"/>
            <a:ext cx="518881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D11CBEF1-75AB-59BD-A532-97619B38B888}"/>
              </a:ext>
            </a:extLst>
          </p:cNvPr>
          <p:cNvSpPr txBox="1">
            <a:spLocks/>
          </p:cNvSpPr>
          <p:nvPr/>
        </p:nvSpPr>
        <p:spPr>
          <a:xfrm>
            <a:off x="444359" y="579795"/>
            <a:ext cx="11747641" cy="1200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s-419" sz="3800" dirty="0">
                <a:solidFill>
                  <a:schemeClr val="accent2"/>
                </a:solidFill>
              </a:rPr>
              <a:t>La razón de personal: niñas y niños es más alta en México que en otros países</a:t>
            </a:r>
          </a:p>
        </p:txBody>
      </p:sp>
    </p:spTree>
    <p:extLst>
      <p:ext uri="{BB962C8B-B14F-4D97-AF65-F5344CB8AC3E}">
        <p14:creationId xmlns:p14="http://schemas.microsoft.com/office/powerpoint/2010/main" val="2945988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H">
      <a:dk1>
        <a:srgbClr val="035C79"/>
      </a:dk1>
      <a:lt1>
        <a:sysClr val="window" lastClr="FFFFFF"/>
      </a:lt1>
      <a:dk2>
        <a:srgbClr val="00506E"/>
      </a:dk2>
      <a:lt2>
        <a:srgbClr val="FFFFFF"/>
      </a:lt2>
      <a:accent1>
        <a:srgbClr val="00506E"/>
      </a:accent1>
      <a:accent2>
        <a:srgbClr val="00ACE9"/>
      </a:accent2>
      <a:accent3>
        <a:srgbClr val="FFEA51"/>
      </a:accent3>
      <a:accent4>
        <a:srgbClr val="6BBE47"/>
      </a:accent4>
      <a:accent5>
        <a:srgbClr val="035C79"/>
      </a:accent5>
      <a:accent6>
        <a:srgbClr val="BFBFBF"/>
      </a:accent6>
      <a:hlink>
        <a:srgbClr val="00ACE9"/>
      </a:hlink>
      <a:folHlink>
        <a:srgbClr val="BFBFBF"/>
      </a:folHlink>
    </a:clrScheme>
    <a:fontScheme name="Arial Standard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5a3ebf-faa7-4909-bf96-f87a195bd27b">
      <Terms xmlns="http://schemas.microsoft.com/office/infopath/2007/PartnerControls"/>
    </lcf76f155ced4ddcb4097134ff3c332f>
    <TaxCatchAll xmlns="cdc7663a-08f0-4737-9e8c-148ce897a09c" xsi:nil="true"/>
    <SharedWithUsers xmlns="6133428b-4b86-4f58-be1f-4c055e63a990">
      <UserInfo>
        <DisplayName>Wagner Rech</DisplayName>
        <AccountId>307</AccountId>
        <AccountType/>
      </UserInfo>
      <UserInfo>
        <DisplayName>Narumi Akita</DisplayName>
        <AccountId>239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EF4C491C4F464889F9ECBA952063A8" ma:contentTypeVersion="17" ma:contentTypeDescription="Create a new document." ma:contentTypeScope="" ma:versionID="25405e01fa41f5f710599a7fa7612a5d">
  <xsd:schema xmlns:xsd="http://www.w3.org/2001/XMLSchema" xmlns:xs="http://www.w3.org/2001/XMLSchema" xmlns:p="http://schemas.microsoft.com/office/2006/metadata/properties" xmlns:ns2="7e5a3ebf-faa7-4909-bf96-f87a195bd27b" xmlns:ns3="6133428b-4b86-4f58-be1f-4c055e63a990" xmlns:ns4="cdc7663a-08f0-4737-9e8c-148ce897a09c" targetNamespace="http://schemas.microsoft.com/office/2006/metadata/properties" ma:root="true" ma:fieldsID="92b1f6a6e4c23fe903baa1d4059a5839" ns2:_="" ns3:_="" ns4:_="">
    <xsd:import namespace="7e5a3ebf-faa7-4909-bf96-f87a195bd27b"/>
    <xsd:import namespace="6133428b-4b86-4f58-be1f-4c055e63a990"/>
    <xsd:import namespace="cdc7663a-08f0-4737-9e8c-148ce897a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a3ebf-faa7-4909-bf96-f87a195bd2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61f9b1-e23d-4f49-b3d7-56b991556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3428b-4b86-4f58-be1f-4c055e63a9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663a-08f0-4737-9e8c-148ce897a09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508b2da-b1d5-4212-acea-da1e252c4d51}" ma:internalName="TaxCatchAll" ma:showField="CatchAllData" ma:web="6133428b-4b86-4f58-be1f-4c055e63a9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FC8B14-F336-4A58-8A33-A50A8382CAB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6133428b-4b86-4f58-be1f-4c055e63a990"/>
    <ds:schemaRef ds:uri="cdc7663a-08f0-4737-9e8c-148ce897a09c"/>
    <ds:schemaRef ds:uri="7e5a3ebf-faa7-4909-bf96-f87a195bd27b"/>
  </ds:schemaRefs>
</ds:datastoreItem>
</file>

<file path=customXml/itemProps2.xml><?xml version="1.0" encoding="utf-8"?>
<ds:datastoreItem xmlns:ds="http://schemas.openxmlformats.org/officeDocument/2006/customXml" ds:itemID="{4AEF2E51-FB29-4311-A0E7-9614E482BF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3ACE87-8204-4AE6-A4CB-286622E700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5a3ebf-faa7-4909-bf96-f87a195bd27b"/>
    <ds:schemaRef ds:uri="6133428b-4b86-4f58-be1f-4c055e63a990"/>
    <ds:schemaRef ds:uri="cdc7663a-08f0-4737-9e8c-148ce897a0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1876</Words>
  <Application>Microsoft Office PowerPoint</Application>
  <PresentationFormat>Panorámica</PresentationFormat>
  <Paragraphs>201</Paragraphs>
  <Slides>17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 Bold</vt:lpstr>
      <vt:lpstr>OpenSans-Light</vt:lpstr>
      <vt:lpstr>Arial</vt:lpstr>
      <vt:lpstr>Calibri</vt:lpstr>
      <vt:lpstr>Century Gothic</vt:lpstr>
      <vt:lpstr>Comic Sans MS</vt:lpstr>
      <vt:lpstr>Times New Roman</vt:lpstr>
      <vt:lpstr>Office Theme</vt:lpstr>
      <vt:lpstr>La alianza entre el BID y el IMSS para mejorar las  interacciones entre maestras y niño/as en guarderías</vt:lpstr>
      <vt:lpstr>Beneficios centros de cuidado infantil</vt:lpstr>
      <vt:lpstr>Presentación de PowerPoint</vt:lpstr>
      <vt:lpstr>Cobertura centros de cuidado infantil México (1/2)</vt:lpstr>
      <vt:lpstr>Cobertura centros de cuidado infantil México 2/2)</vt:lpstr>
      <vt:lpstr>Calidad centros de cuidado infantil</vt:lpstr>
      <vt:lpstr>Calidad de estructura: puntajes altos</vt:lpstr>
      <vt:lpstr>Calidad de procesos/interacciones: puntajes medios-bajos</vt:lpstr>
      <vt:lpstr>Presentación de PowerPoint</vt:lpstr>
      <vt:lpstr>Presentación de PowerPoint</vt:lpstr>
      <vt:lpstr>Guarderías IMSS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Wagner Rech</dc:creator>
  <cp:lastModifiedBy>Rosario Esteinou</cp:lastModifiedBy>
  <cp:revision>102</cp:revision>
  <dcterms:created xsi:type="dcterms:W3CDTF">2022-07-11T19:04:53Z</dcterms:created>
  <dcterms:modified xsi:type="dcterms:W3CDTF">2024-01-25T12:29:17Z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0x010100D1EF4C491C4F464889F9ECBA952063A8</vt:lpwstr>
  </property>
  <property fmtid="{D5CDD505-2E9C-101B-9397-08002B2CF9AE}" pid="3" name="MediaServiceImageTags">
    <vt:lpwstr/>
  </property>
</Properties>
</file>