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256" r:id="rId3"/>
    <p:sldId id="306" r:id="rId4"/>
    <p:sldId id="292" r:id="rId5"/>
    <p:sldId id="300" r:id="rId6"/>
    <p:sldId id="293" r:id="rId7"/>
    <p:sldId id="299" r:id="rId8"/>
    <p:sldId id="294" r:id="rId9"/>
    <p:sldId id="302" r:id="rId10"/>
    <p:sldId id="295" r:id="rId11"/>
    <p:sldId id="303" r:id="rId12"/>
    <p:sldId id="307" r:id="rId13"/>
    <p:sldId id="297" r:id="rId14"/>
    <p:sldId id="305" r:id="rId15"/>
    <p:sldId id="298" r:id="rId16"/>
    <p:sldId id="264" r:id="rId17"/>
    <p:sldId id="289" r:id="rId18"/>
    <p:sldId id="267" r:id="rId19"/>
    <p:sldId id="269" r:id="rId20"/>
    <p:sldId id="308" r:id="rId21"/>
    <p:sldId id="290" r:id="rId22"/>
    <p:sldId id="310" r:id="rId23"/>
    <p:sldId id="311" r:id="rId24"/>
    <p:sldId id="271" r:id="rId25"/>
    <p:sldId id="309" r:id="rId26"/>
    <p:sldId id="276" r:id="rId27"/>
    <p:sldId id="270" r:id="rId28"/>
    <p:sldId id="313" r:id="rId29"/>
    <p:sldId id="314" r:id="rId30"/>
    <p:sldId id="312" r:id="rId31"/>
    <p:sldId id="315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SIS_&#51320;&#45436;\&#50500;&#54532;&#47532;&#52852;&#44144;&#47532;\&#50500;&#54532;&#47532;&#52852;&#52404;&#47448;&#54788;&#5488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b="1"/>
              <a:t>Africans in South Korea</a:t>
            </a:r>
            <a:endParaRPr lang="ko-KR" sz="24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rgbClr val="FF0000"/>
              </a:solidFill>
              <a:prstDash val="sysDot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Sheet1!$B$3:$B$11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Sheet1!$C$3:$C$11</c:f>
              <c:numCache>
                <c:formatCode>#,##0</c:formatCode>
                <c:ptCount val="9"/>
                <c:pt idx="0">
                  <c:v>10880</c:v>
                </c:pt>
                <c:pt idx="1">
                  <c:v>12744</c:v>
                </c:pt>
                <c:pt idx="2">
                  <c:v>14185</c:v>
                </c:pt>
                <c:pt idx="3">
                  <c:v>16073</c:v>
                </c:pt>
                <c:pt idx="4">
                  <c:v>18198</c:v>
                </c:pt>
                <c:pt idx="5">
                  <c:v>19916</c:v>
                </c:pt>
                <c:pt idx="6">
                  <c:v>20671</c:v>
                </c:pt>
                <c:pt idx="7">
                  <c:v>19065</c:v>
                </c:pt>
                <c:pt idx="8">
                  <c:v>19258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64-438E-B708-FC5F725AD3E1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Male</c:v>
                </c:pt>
              </c:strCache>
            </c:strRef>
          </c:tx>
          <c:spPr>
            <a:ln w="34925" cap="rnd">
              <a:solidFill>
                <a:schemeClr val="accent4">
                  <a:lumMod val="75000"/>
                </a:schemeClr>
              </a:solidFill>
              <a:prstDash val="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Sheet1!$B$3:$B$11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Sheet1!$D$3:$D$11</c:f>
              <c:numCache>
                <c:formatCode>#,##0</c:formatCode>
                <c:ptCount val="9"/>
                <c:pt idx="0">
                  <c:v>7920</c:v>
                </c:pt>
                <c:pt idx="1">
                  <c:v>9331</c:v>
                </c:pt>
                <c:pt idx="2">
                  <c:v>10526</c:v>
                </c:pt>
                <c:pt idx="3">
                  <c:v>11959</c:v>
                </c:pt>
                <c:pt idx="4">
                  <c:v>13666</c:v>
                </c:pt>
                <c:pt idx="5">
                  <c:v>14755</c:v>
                </c:pt>
                <c:pt idx="6">
                  <c:v>15009</c:v>
                </c:pt>
                <c:pt idx="7">
                  <c:v>13673</c:v>
                </c:pt>
                <c:pt idx="8">
                  <c:v>13394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64-438E-B708-FC5F725AD3E1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Female</c:v>
                </c:pt>
              </c:strCache>
            </c:strRef>
          </c:tx>
          <c:spPr>
            <a:ln w="34925" cap="rnd">
              <a:solidFill>
                <a:schemeClr val="accent1">
                  <a:lumMod val="5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Sheet1!$B$3:$B$11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Sheet1!$E$3:$E$11</c:f>
              <c:numCache>
                <c:formatCode>#,##0</c:formatCode>
                <c:ptCount val="9"/>
                <c:pt idx="0">
                  <c:v>2960</c:v>
                </c:pt>
                <c:pt idx="1">
                  <c:v>3413</c:v>
                </c:pt>
                <c:pt idx="2">
                  <c:v>3659</c:v>
                </c:pt>
                <c:pt idx="3">
                  <c:v>4114</c:v>
                </c:pt>
                <c:pt idx="4">
                  <c:v>4532</c:v>
                </c:pt>
                <c:pt idx="5">
                  <c:v>5161</c:v>
                </c:pt>
                <c:pt idx="6">
                  <c:v>5662</c:v>
                </c:pt>
                <c:pt idx="7">
                  <c:v>5392</c:v>
                </c:pt>
                <c:pt idx="8">
                  <c:v>5864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64-438E-B708-FC5F725AD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6859567"/>
        <c:axId val="1096862447"/>
      </c:lineChart>
      <c:catAx>
        <c:axId val="1096859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96862447"/>
        <c:crosses val="autoZero"/>
        <c:auto val="1"/>
        <c:lblAlgn val="ctr"/>
        <c:lblOffset val="100"/>
        <c:noMultiLvlLbl val="0"/>
      </c:catAx>
      <c:valAx>
        <c:axId val="1096862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96859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ko-K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ko-K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ko-KR"/>
          </a:p>
        </c:txPr>
      </c:legendEntry>
      <c:layout>
        <c:manualLayout>
          <c:xMode val="edge"/>
          <c:yMode val="edge"/>
          <c:x val="0.19077441412119936"/>
          <c:y val="0.94020879195061835"/>
          <c:w val="0.62009594925727407"/>
          <c:h val="4.410834920828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solidFill>
        <a:schemeClr val="bg2"/>
      </a:solidFill>
    </a:ln>
    <a:effectLst/>
  </c:spPr>
  <c:txPr>
    <a:bodyPr/>
    <a:lstStyle/>
    <a:p>
      <a:pPr>
        <a:defRPr b="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3BCC9-2F0A-4324-8E7A-6C2FD8375665}" type="datetimeFigureOut">
              <a:rPr lang="ko-KR" altLang="en-US" smtClean="0"/>
              <a:t>2024-02-28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1B75F-C80B-430D-85F7-28AF7DCA88D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699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981A996A-4409-71F6-C444-16881A4C7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01089897d_0_0:notes">
            <a:extLst>
              <a:ext uri="{FF2B5EF4-FFF2-40B4-BE49-F238E27FC236}">
                <a16:creationId xmlns:a16="http://schemas.microsoft.com/office/drawing/2014/main" id="{494DA2F8-EEC1-E9B9-3136-27DA6E211B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01089897d_0_0:notes">
            <a:extLst>
              <a:ext uri="{FF2B5EF4-FFF2-40B4-BE49-F238E27FC236}">
                <a16:creationId xmlns:a16="http://schemas.microsoft.com/office/drawing/2014/main" id="{C3DB38D4-83F8-9094-ABBE-FA9B46956B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040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501089897d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501089897d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D1812EF2-6336-C3A8-1C18-B98571C4E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501089897d_0_364:notes">
            <a:extLst>
              <a:ext uri="{FF2B5EF4-FFF2-40B4-BE49-F238E27FC236}">
                <a16:creationId xmlns:a16="http://schemas.microsoft.com/office/drawing/2014/main" id="{96DC7221-6BD8-2557-B8AB-22667C378B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501089897d_0_364:notes">
            <a:extLst>
              <a:ext uri="{FF2B5EF4-FFF2-40B4-BE49-F238E27FC236}">
                <a16:creationId xmlns:a16="http://schemas.microsoft.com/office/drawing/2014/main" id="{684B1B87-8D05-D512-88EE-6B7B2B8DEF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60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01089897d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501089897d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01089897d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01089897d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01089897d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01089897d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62429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01089897d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01089897d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2638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16157229-80C8-57F1-2D30-B080ED57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01089897d_0_184:notes">
            <a:extLst>
              <a:ext uri="{FF2B5EF4-FFF2-40B4-BE49-F238E27FC236}">
                <a16:creationId xmlns:a16="http://schemas.microsoft.com/office/drawing/2014/main" id="{20EDD96D-FE8C-B522-9347-925A3EC255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01089897d_0_184:notes">
            <a:extLst>
              <a:ext uri="{FF2B5EF4-FFF2-40B4-BE49-F238E27FC236}">
                <a16:creationId xmlns:a16="http://schemas.microsoft.com/office/drawing/2014/main" id="{F9CB3D0F-54BB-45A9-4DFB-EB6B808611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350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EC79C993-2E53-547D-32C3-3B833009E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01089897d_0_184:notes">
            <a:extLst>
              <a:ext uri="{FF2B5EF4-FFF2-40B4-BE49-F238E27FC236}">
                <a16:creationId xmlns:a16="http://schemas.microsoft.com/office/drawing/2014/main" id="{DD1F1DAE-FD6F-BB2A-4274-36EDC8C13E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01089897d_0_184:notes">
            <a:extLst>
              <a:ext uri="{FF2B5EF4-FFF2-40B4-BE49-F238E27FC236}">
                <a16:creationId xmlns:a16="http://schemas.microsoft.com/office/drawing/2014/main" id="{148E4EFD-20D6-180C-4511-3400E83428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66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501089897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501089897d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01089897d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501089897d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BF822239-FDA8-AA4C-E6E4-A375CBD7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01089897d_0_0:notes">
            <a:extLst>
              <a:ext uri="{FF2B5EF4-FFF2-40B4-BE49-F238E27FC236}">
                <a16:creationId xmlns:a16="http://schemas.microsoft.com/office/drawing/2014/main" id="{DF6FF8F9-2026-639D-3DF6-0CE469FB48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01089897d_0_0:notes">
            <a:extLst>
              <a:ext uri="{FF2B5EF4-FFF2-40B4-BE49-F238E27FC236}">
                <a16:creationId xmlns:a16="http://schemas.microsoft.com/office/drawing/2014/main" id="{8A104547-3826-1160-FC7B-B8D572F650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75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0108989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0108989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E97F3B3A-6251-FF94-5B39-576632398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01089897d_0_313:notes">
            <a:extLst>
              <a:ext uri="{FF2B5EF4-FFF2-40B4-BE49-F238E27FC236}">
                <a16:creationId xmlns:a16="http://schemas.microsoft.com/office/drawing/2014/main" id="{2802BB98-59ED-CA45-E3BA-4215C221A4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01089897d_0_313:notes">
            <a:extLst>
              <a:ext uri="{FF2B5EF4-FFF2-40B4-BE49-F238E27FC236}">
                <a16:creationId xmlns:a16="http://schemas.microsoft.com/office/drawing/2014/main" id="{2F22B87A-08E2-1B46-9122-84EBB9C66B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42384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26DD6AA5-F705-9544-49DA-51405F15D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01089897d_0_313:notes">
            <a:extLst>
              <a:ext uri="{FF2B5EF4-FFF2-40B4-BE49-F238E27FC236}">
                <a16:creationId xmlns:a16="http://schemas.microsoft.com/office/drawing/2014/main" id="{1CB2B5C7-CC70-9D61-5798-B6CF704087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01089897d_0_313:notes">
            <a:extLst>
              <a:ext uri="{FF2B5EF4-FFF2-40B4-BE49-F238E27FC236}">
                <a16:creationId xmlns:a16="http://schemas.microsoft.com/office/drawing/2014/main" id="{1B1B68E6-85E1-93A0-D4C0-61EAEF98B0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2284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A23C21-A19E-E165-6EF6-925F5ED05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BCA2145-D85E-033E-4354-42647E971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BACE06C-90DD-F315-9789-A4EFA66A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55130F-765F-CBFC-ECDB-9D325A71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07D221-E5B6-7779-2B0A-B7C542F7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097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377C41-EBE5-6801-43BC-CF4EE712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512FC53-1EEC-7EF1-15FB-A8E8BEA9E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FA8F174-1D73-BF48-BD48-6DB47294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DD0AD1-7E1D-CE0E-4C9B-674C2585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80C911-170F-4C5F-B300-BA5906B4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69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7EA32A-2EF3-6F25-52F6-9BEF7A00A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399A686-45C1-2408-A4AB-C9D45D2CF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71C4239-44FB-0DE6-F1F9-B5EA12B0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5E15BE-9C45-3F7A-BFA9-194420E8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0EF8E6-D47C-E594-A874-248BF672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954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661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9764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0133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037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6497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2332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2139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554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FF1D38-7716-6EA3-0E47-0D0C477B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E9CE96-F8CB-2636-7C40-913A5CBA9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21C6CA-9F68-CC69-D8BC-589E338A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40B05AC-8212-3A84-EA36-157F090E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B17A43-4F4B-2209-6A31-52E8F6D6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994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1274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9183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9001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58863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FF1D38-7716-6EA3-0E47-0D0C477B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E9CE96-F8CB-2636-7C40-913A5CBA9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21C6CA-9F68-CC69-D8BC-589E338A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40B05AC-8212-3A84-EA36-157F090E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B17A43-4F4B-2209-6A31-52E8F6D6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12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79882C-C7B7-3F6F-CBC4-46547033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AC571F-15EE-FB6A-2561-6276D9981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542504E-69C6-85F3-9B4E-4561FF1F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B24541F-2FE0-CD04-3B2A-0F286286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4FE45F-D3E0-7095-1DFD-2BEA6D70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892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7BCA51-9083-CE42-7C5E-9779FA49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F0F582A-0C13-1B06-9D52-5BFA5C5DD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BF253CF-DA2B-FC40-A7F0-B92ABAE63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D4DBA75-4BE3-008B-97C7-47BC70368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76F6CA5-BD94-C54D-8907-22461355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0BA6473-4C5F-5DB7-9AB9-48F989E5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538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12647D-45FD-0D49-71C3-FE0C1BF0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C0514E-B1E0-53BE-965F-DCF6F67A0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08A08A3-BC06-7F69-D748-B77A4B8CC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49EC64E-C680-B571-C1B7-9EEEF3184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7B5C030-D20A-E310-DA47-8C812EC4C6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B92F515-AFF2-7C63-D3D9-08F7EBA37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D872C9D-D7D5-7109-E69F-EE8919CFC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7AF2B92-96BD-1454-460F-F0BA991E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602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D381B1-B0E1-84F7-95D0-F05D3EB9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2B50775-562F-D10E-3D52-C7EA6CC3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89BB885-CD07-C501-64E4-E06B869F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BA7087F-7360-52F4-7BF4-56B22335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434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391BDFB-9C42-BD35-702E-121B12C58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65C9026-01B1-4909-8B97-E530A147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179A40-6F23-14BE-8521-3ED9F260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863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724C03-ED9A-5E46-C594-7374187E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3C80919-C572-2612-8DEE-B81B5BAC5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F9BBDF5-F156-119F-5BC0-9E3078A5E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215ACF3-FEF6-03CD-27CB-4131BE377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F8377-D514-D167-F7F4-FB4EB344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05A97B9-D825-8B1B-69A4-FF27246F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840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FB2BE0-1AEF-1294-A5F1-1F89D7FC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B8BE20D-E906-EB91-8078-8B7E33AF4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376DFE1-9947-4F78-467E-CA97A0B90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2C7BDB5-298C-0736-AD62-F63B225E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9D31019-0935-69A3-D3CC-161F5FCE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15F0211-7720-1DCB-D918-5C0985E5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89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FE971EB-78F3-7184-152D-BA717C12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5588C24-521A-D26C-F52C-55742BF4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0B3CE73-D145-1897-6DC2-5F0F0A978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E4D42BF-2573-7F39-51D3-E486106E3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14563B-38F2-6AE6-D1D7-C01504D1C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5F72E-7C2C-4E73-B62C-C5A36676B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4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3675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troubadour.tistory.com/60" TargetMode="External"/><Relationship Id="rId5" Type="http://schemas.openxmlformats.org/officeDocument/2006/relationships/hyperlink" Target="https://news.mt.co.kr/mtview.php?no=2015092510264925619&amp;type=1&amp;VR" TargetMode="Externa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406444-E1C7-809A-0371-50F10291D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4955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4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Transnational Migration , Gentrification, and Displacement: </a:t>
            </a:r>
            <a:br>
              <a:rPr lang="en-US" altLang="ko-KR" sz="4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4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Case of South Korea</a:t>
            </a:r>
            <a:endParaRPr lang="ko-KR" alt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6FC005C-BD7F-7405-0B76-54B07E354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1949"/>
            <a:ext cx="9144000" cy="1655762"/>
          </a:xfrm>
        </p:spPr>
        <p:txBody>
          <a:bodyPr anchor="ctr"/>
          <a:lstStyle/>
          <a:p>
            <a:pPr algn="r"/>
            <a:r>
              <a:rPr lang="en-US" altLang="ko-K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Ki-Soo </a:t>
            </a:r>
            <a:r>
              <a:rPr lang="en-US" altLang="ko-KR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Eun</a:t>
            </a:r>
            <a:r>
              <a:rPr lang="en-US" altLang="ko-K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altLang="ko-KR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Kyuwon</a:t>
            </a:r>
            <a:r>
              <a:rPr lang="en-US" altLang="ko-K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Choi</a:t>
            </a:r>
          </a:p>
          <a:p>
            <a:pPr algn="r"/>
            <a:r>
              <a:rPr lang="en-US" altLang="ko-K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 for Transnational Migration and Social Inclusion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altLang="ko-K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Graduate School of International Studies</a:t>
            </a:r>
          </a:p>
          <a:p>
            <a:pPr algn="r"/>
            <a:r>
              <a:rPr lang="en-US" altLang="ko-K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Seoul National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287" y="124287"/>
            <a:ext cx="4918230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 Group Meeting</a:t>
            </a:r>
          </a:p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Migration, Urbanization, Technology and Climate Change: Families and Megatrends</a:t>
            </a:r>
          </a:p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Kuala Lumpur, Malaysia</a:t>
            </a:r>
          </a:p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February 28-29, 2024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3EDF808-3909-210B-10F6-EC27369E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54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6A10D-BA26-92FA-1013-EA52B53B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955045-8FFC-5670-18E9-111C4995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02749"/>
            <a:ext cx="11360800" cy="763600"/>
          </a:xfrm>
        </p:spPr>
        <p:txBody>
          <a:bodyPr>
            <a:no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Displacement of non-Koreans in South Korea - Gentrification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70E389-97AB-C052-D473-97BAFC374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Emergence of Residential Enclaves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distinct ethnic communities within urban settings.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of cultural diversity in a historically uniform society.</a:t>
            </a:r>
            <a:endParaRPr lang="en-US" altLang="ko-KR" sz="280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of Africa business enclave in Itaewon, Seoul, South Korea shows </a:t>
            </a:r>
            <a:r>
              <a:rPr lang="en-US" altLang="ko-KR" sz="2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through gentrification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3A008B-C416-F9D3-1F20-0817E51F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248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6A10D-BA26-92FA-1013-EA52B53B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955045-8FFC-5670-18E9-111C4995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02749"/>
            <a:ext cx="11360800" cy="763600"/>
          </a:xfrm>
        </p:spPr>
        <p:txBody>
          <a:bodyPr>
            <a:no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Displacement of non-Koreans in South Korea - Gentrification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" y="2068497"/>
            <a:ext cx="10564427" cy="3391270"/>
          </a:xfr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1C8E96E-1D5C-DD21-7D12-9A0459EA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947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7F672-84E9-F1DB-25E4-D4FDC644C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36A2D5-8031-D260-2C08-51E6BE2D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Transnational Migration - From Africa to South Korea 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D1613BC-C5F9-36CD-A77E-F821289EC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88" y="1536633"/>
            <a:ext cx="4980192" cy="4555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 the late 1980s, increase in migration especially from countries in sub-Saharan Africa. </a:t>
            </a:r>
          </a:p>
          <a:p>
            <a:pPr marL="571500" lvl="1" indent="0">
              <a:lnSpc>
                <a:spcPct val="100000"/>
              </a:lnSpc>
              <a:buNone/>
            </a:pPr>
            <a:r>
              <a:rPr lang="en-US" altLang="ko-KR" sz="2467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Acceleration and diversification of emigration out of Africa, driven by economic opportunities and social transformation.</a:t>
            </a:r>
          </a:p>
          <a:p>
            <a:pPr>
              <a:lnSpc>
                <a:spcPct val="100000"/>
              </a:lnSpc>
            </a:pPr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number of African migrants in South Korea </a:t>
            </a:r>
            <a:r>
              <a:rPr lang="en-US" altLang="ko-KR" sz="2400" b="0" i="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steadily </a:t>
            </a:r>
            <a:r>
              <a:rPr lang="en-US" altLang="ko-KR" sz="2400" b="0" i="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growing.</a:t>
            </a:r>
            <a:endParaRPr lang="en-US" altLang="ko-KR" sz="2400" b="0" i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27;p23">
            <a:extLst>
              <a:ext uri="{FF2B5EF4-FFF2-40B4-BE49-F238E27FC236}">
                <a16:creationId xmlns:a16="http://schemas.microsoft.com/office/drawing/2014/main" id="{38BC001F-06E6-2C62-5220-D266632A8078}"/>
              </a:ext>
            </a:extLst>
          </p:cNvPr>
          <p:cNvSpPr txBox="1"/>
          <p:nvPr/>
        </p:nvSpPr>
        <p:spPr>
          <a:xfrm>
            <a:off x="667662" y="5511205"/>
            <a:ext cx="4337475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Proxima Nova"/>
                <a:ea typeface="Proxima Nova"/>
                <a:cs typeface="Proxima Nova"/>
                <a:sym typeface="Proxima Nova"/>
              </a:rPr>
              <a:t>Number of Africans in South Korea</a:t>
            </a:r>
            <a:endParaRPr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Proxima Nova"/>
                <a:ea typeface="Proxima Nova"/>
                <a:cs typeface="Proxima Nova"/>
                <a:sym typeface="Proxima Nova"/>
              </a:rPr>
              <a:t>2013	</a:t>
            </a:r>
            <a:r>
              <a:rPr lang="en" b="1" dirty="0">
                <a:solidFill>
                  <a:srgbClr val="1C3AA9"/>
                </a:solidFill>
                <a:latin typeface="Proxima Nova"/>
                <a:ea typeface="Proxima Nova"/>
                <a:cs typeface="Proxima Nova"/>
                <a:sym typeface="Proxima Nova"/>
              </a:rPr>
              <a:t>10,880</a:t>
            </a:r>
            <a:endParaRPr b="1" dirty="0">
              <a:solidFill>
                <a:srgbClr val="1C3AA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Proxima Nova"/>
                <a:ea typeface="Proxima Nova"/>
                <a:cs typeface="Proxima Nova"/>
                <a:sym typeface="Proxima Nova"/>
              </a:rPr>
              <a:t>2022 	</a:t>
            </a:r>
            <a:r>
              <a:rPr lang="en" b="1" dirty="0">
                <a:solidFill>
                  <a:srgbClr val="D84315"/>
                </a:solidFill>
                <a:latin typeface="Proxima Nova"/>
                <a:ea typeface="Proxima Nova"/>
                <a:cs typeface="Proxima Nova"/>
                <a:sym typeface="Proxima Nova"/>
              </a:rPr>
              <a:t>19,258</a:t>
            </a:r>
            <a:endParaRPr b="1" dirty="0">
              <a:solidFill>
                <a:srgbClr val="D8431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E35C8F4-2AF2-378D-E35B-6561CA6B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12</a:t>
            </a:fld>
            <a:endParaRPr lang="ko-KR" altLang="en-US"/>
          </a:p>
        </p:txBody>
      </p:sp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44470381-6692-E2A2-1E30-9551989E7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630675"/>
              </p:ext>
            </p:extLst>
          </p:nvPr>
        </p:nvGraphicFramePr>
        <p:xfrm>
          <a:off x="5008230" y="1911303"/>
          <a:ext cx="7019981" cy="394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3804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5600" y="167239"/>
            <a:ext cx="11360800" cy="763600"/>
          </a:xfrm>
        </p:spPr>
        <p:txBody>
          <a:bodyPr>
            <a:noAutofit/>
          </a:bodyPr>
          <a:lstStyle/>
          <a:p>
            <a:r>
              <a:rPr lang="en-US" altLang="ko-KR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Seoul; </a:t>
            </a:r>
            <a:r>
              <a:rPr lang="en-US" altLang="ko-KR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Itaewon</a:t>
            </a:r>
            <a:endParaRPr lang="ko-KR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5600" y="930839"/>
            <a:ext cx="11360800" cy="4555200"/>
          </a:xfrm>
        </p:spPr>
        <p:txBody>
          <a:bodyPr>
            <a:normAutofit/>
          </a:bodyPr>
          <a:lstStyle/>
          <a:p>
            <a:endParaRPr lang="en-US" altLang="ko-K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4" y="909857"/>
            <a:ext cx="3831454" cy="45971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07" y="693929"/>
            <a:ext cx="2569904" cy="398004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82" y="0"/>
            <a:ext cx="827261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4501" y="5548544"/>
            <a:ext cx="2175029" cy="7694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4400" dirty="0" err="1"/>
              <a:t>Itaewon</a:t>
            </a:r>
            <a:endParaRPr lang="ko-KR" altLang="en-US" sz="4400" dirty="0"/>
          </a:p>
        </p:txBody>
      </p:sp>
      <p:cxnSp>
        <p:nvCxnSpPr>
          <p:cNvPr id="9" name="직선 화살표 연결선 8"/>
          <p:cNvCxnSpPr>
            <a:stCxn id="7" idx="3"/>
          </p:cNvCxnSpPr>
          <p:nvPr/>
        </p:nvCxnSpPr>
        <p:spPr>
          <a:xfrm flipV="1">
            <a:off x="3009530" y="4341181"/>
            <a:ext cx="4767309" cy="15920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FFDB8254-8622-C48E-AE18-AA64F892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7718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35845-65C9-D97C-7137-FBD24815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2F8C1D-101B-764B-B71D-84FCAE994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84691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 business enclave in Itaewon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3109658A-65A0-A00A-4F58-E914B207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941138"/>
            <a:ext cx="11360800" cy="4555200"/>
          </a:xfrm>
        </p:spPr>
        <p:txBody>
          <a:bodyPr>
            <a:normAutofit/>
          </a:bodyPr>
          <a:lstStyle/>
          <a:p>
            <a:r>
              <a:rPr lang="en-US" altLang="ko-K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Itaewon, Seoul’s Multi-ethnic Enclave</a:t>
            </a:r>
          </a:p>
          <a:p>
            <a:pPr lvl="1"/>
            <a:r>
              <a:rPr lang="en-US" altLang="ko-K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</a:t>
            </a:r>
            <a:r>
              <a:rPr lang="en-US" altLang="ko-KR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military base</a:t>
            </a:r>
            <a:r>
              <a:rPr lang="en-US" altLang="ko-K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embassies</a:t>
            </a:r>
            <a:r>
              <a:rPr lang="en-US" altLang="ko-K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altLang="ko-K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Seoul Central Mosque</a:t>
            </a:r>
            <a:r>
              <a:rPr lang="en-US" altLang="ko-K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Itaewon hosts residential and commercial functions for foreigners in Seoul.</a:t>
            </a:r>
          </a:p>
          <a:p>
            <a:pPr lvl="1"/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77DB6C8-F7F0-A5D5-C7C4-1F46CAB42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31" y="3073214"/>
            <a:ext cx="4114951" cy="32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F9D31896-D327-7791-0BCF-BFF6B323A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01" y="3073214"/>
            <a:ext cx="3195982" cy="3245088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9EB4994F-4C83-D22B-9DDC-0DFF2EC97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40" y="3342876"/>
            <a:ext cx="3994461" cy="25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481463-1464-C2CD-3ED7-612C59D34F6B}"/>
              </a:ext>
            </a:extLst>
          </p:cNvPr>
          <p:cNvSpPr txBox="1"/>
          <p:nvPr/>
        </p:nvSpPr>
        <p:spPr>
          <a:xfrm>
            <a:off x="123681" y="6318302"/>
            <a:ext cx="117796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chemeClr val="bg2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https://news.mt.co.kr/mtview.php?no=2015092510264925619&amp;type=1&amp;VR</a:t>
            </a:r>
            <a:endParaRPr lang="en-US" altLang="ko-KR" sz="9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900" dirty="0">
                <a:solidFill>
                  <a:schemeClr val="bg2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https://troubadour.tistory.com/60</a:t>
            </a:r>
            <a:endParaRPr lang="en-US" altLang="ko-KR" sz="9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9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https://www.donga.com/news/Society/article/all/20140604/63993597/1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5230" y="5055498"/>
            <a:ext cx="173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Nigerian Street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9766" y="4066235"/>
            <a:ext cx="173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Islam Street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9255" y="5055497"/>
            <a:ext cx="173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Central Mosque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9F7C8BB-384C-D36B-6E5D-BC9C320F8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81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3DCFAEA8-7DA0-2EC2-572B-EE82212A9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>
            <a:extLst>
              <a:ext uri="{FF2B5EF4-FFF2-40B4-BE49-F238E27FC236}">
                <a16:creationId xmlns:a16="http://schemas.microsoft.com/office/drawing/2014/main" id="{94BC5BCC-100D-7E12-73D1-BDD3C8552F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grpSp>
        <p:nvGrpSpPr>
          <p:cNvPr id="4" name="그룹 1002">
            <a:extLst>
              <a:ext uri="{FF2B5EF4-FFF2-40B4-BE49-F238E27FC236}">
                <a16:creationId xmlns:a16="http://schemas.microsoft.com/office/drawing/2014/main" id="{0422E8E0-F4B4-6240-C461-5458D9DCDE99}"/>
              </a:ext>
            </a:extLst>
          </p:cNvPr>
          <p:cNvGrpSpPr/>
          <p:nvPr/>
        </p:nvGrpSpPr>
        <p:grpSpPr>
          <a:xfrm>
            <a:off x="8111026" y="4412910"/>
            <a:ext cx="3512947" cy="1513969"/>
            <a:chOff x="12053102" y="5814968"/>
            <a:chExt cx="5269420" cy="2270953"/>
          </a:xfrm>
        </p:grpSpPr>
        <p:pic>
          <p:nvPicPr>
            <p:cNvPr id="5" name="Object 6">
              <a:extLst>
                <a:ext uri="{FF2B5EF4-FFF2-40B4-BE49-F238E27FC236}">
                  <a16:creationId xmlns:a16="http://schemas.microsoft.com/office/drawing/2014/main" id="{90A3058F-B763-01BA-200D-EBFFBEA58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66620" y="4827720"/>
              <a:ext cx="10538839" cy="4541906"/>
            </a:xfrm>
            <a:prstGeom prst="rect">
              <a:avLst/>
            </a:prstGeom>
          </p:spPr>
        </p:pic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F856B146-0B86-E222-910F-4EC265D4E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53102" y="5814968"/>
              <a:ext cx="5269420" cy="2270953"/>
            </a:xfrm>
            <a:prstGeom prst="rect">
              <a:avLst/>
            </a:prstGeom>
          </p:spPr>
        </p:pic>
      </p:grpSp>
      <p:grpSp>
        <p:nvGrpSpPr>
          <p:cNvPr id="10" name="그룹 1003">
            <a:extLst>
              <a:ext uri="{FF2B5EF4-FFF2-40B4-BE49-F238E27FC236}">
                <a16:creationId xmlns:a16="http://schemas.microsoft.com/office/drawing/2014/main" id="{1BC2DB21-91F9-AF12-60FA-37FDAB572D07}"/>
              </a:ext>
            </a:extLst>
          </p:cNvPr>
          <p:cNvGrpSpPr/>
          <p:nvPr/>
        </p:nvGrpSpPr>
        <p:grpSpPr>
          <a:xfrm>
            <a:off x="-1142286" y="396511"/>
            <a:ext cx="5060460" cy="5453798"/>
            <a:chOff x="-1377143" y="50535"/>
            <a:chExt cx="7590690" cy="8180696"/>
          </a:xfrm>
        </p:grpSpPr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D6C91BA5-5A37-2D43-3252-4F743EA05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r="22534"/>
            <a:stretch/>
          </p:blipFill>
          <p:spPr>
            <a:xfrm>
              <a:off x="-1377143" y="50535"/>
              <a:ext cx="7590690" cy="8180696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915F79E0-3902-ED8C-7FE4-ED86EE623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5554" y="1828726"/>
              <a:ext cx="4899360" cy="4090348"/>
            </a:xfrm>
            <a:prstGeom prst="rect">
              <a:avLst/>
            </a:prstGeom>
          </p:spPr>
        </p:pic>
      </p:grpSp>
      <p:grpSp>
        <p:nvGrpSpPr>
          <p:cNvPr id="13" name="그룹 1006">
            <a:extLst>
              <a:ext uri="{FF2B5EF4-FFF2-40B4-BE49-F238E27FC236}">
                <a16:creationId xmlns:a16="http://schemas.microsoft.com/office/drawing/2014/main" id="{24E6EDBD-E7BC-D58D-71D2-1EC6C0489F9C}"/>
              </a:ext>
            </a:extLst>
          </p:cNvPr>
          <p:cNvGrpSpPr/>
          <p:nvPr/>
        </p:nvGrpSpPr>
        <p:grpSpPr>
          <a:xfrm>
            <a:off x="8031798" y="2369917"/>
            <a:ext cx="3578425" cy="1695562"/>
            <a:chOff x="11954884" y="2750479"/>
            <a:chExt cx="5367637" cy="2543343"/>
          </a:xfrm>
        </p:grpSpPr>
        <p:pic>
          <p:nvPicPr>
            <p:cNvPr id="14" name="Object 22">
              <a:extLst>
                <a:ext uri="{FF2B5EF4-FFF2-40B4-BE49-F238E27FC236}">
                  <a16:creationId xmlns:a16="http://schemas.microsoft.com/office/drawing/2014/main" id="{8E93DB9C-D41F-886F-C99B-1CFE876C3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37073" y="1644815"/>
              <a:ext cx="10735275" cy="5086687"/>
            </a:xfrm>
            <a:prstGeom prst="rect">
              <a:avLst/>
            </a:prstGeom>
          </p:spPr>
        </p:pic>
        <p:pic>
          <p:nvPicPr>
            <p:cNvPr id="15" name="Object 23">
              <a:extLst>
                <a:ext uri="{FF2B5EF4-FFF2-40B4-BE49-F238E27FC236}">
                  <a16:creationId xmlns:a16="http://schemas.microsoft.com/office/drawing/2014/main" id="{324D74B2-4319-2472-AB56-EE26CA6D6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54884" y="2750479"/>
              <a:ext cx="5367637" cy="2543343"/>
            </a:xfrm>
            <a:prstGeom prst="rect">
              <a:avLst/>
            </a:prstGeom>
          </p:spPr>
        </p:pic>
      </p:grpSp>
      <p:grpSp>
        <p:nvGrpSpPr>
          <p:cNvPr id="16" name="그룹 1009">
            <a:extLst>
              <a:ext uri="{FF2B5EF4-FFF2-40B4-BE49-F238E27FC236}">
                <a16:creationId xmlns:a16="http://schemas.microsoft.com/office/drawing/2014/main" id="{4C98E0F7-998F-BEC5-0619-9F72D3F949E4}"/>
              </a:ext>
            </a:extLst>
          </p:cNvPr>
          <p:cNvGrpSpPr/>
          <p:nvPr/>
        </p:nvGrpSpPr>
        <p:grpSpPr>
          <a:xfrm>
            <a:off x="694412" y="4750873"/>
            <a:ext cx="2951490" cy="1506299"/>
            <a:chOff x="1041617" y="6321914"/>
            <a:chExt cx="4427235" cy="2259448"/>
          </a:xfrm>
        </p:grpSpPr>
        <p:pic>
          <p:nvPicPr>
            <p:cNvPr id="17" name="Object 32">
              <a:extLst>
                <a:ext uri="{FF2B5EF4-FFF2-40B4-BE49-F238E27FC236}">
                  <a16:creationId xmlns:a16="http://schemas.microsoft.com/office/drawing/2014/main" id="{EBF76CEA-D970-CD21-C035-A54E785C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1024523" y="5339667"/>
              <a:ext cx="8854469" cy="4518896"/>
            </a:xfrm>
            <a:prstGeom prst="rect">
              <a:avLst/>
            </a:prstGeom>
          </p:spPr>
        </p:pic>
        <p:pic>
          <p:nvPicPr>
            <p:cNvPr id="18" name="Object 33">
              <a:extLst>
                <a:ext uri="{FF2B5EF4-FFF2-40B4-BE49-F238E27FC236}">
                  <a16:creationId xmlns:a16="http://schemas.microsoft.com/office/drawing/2014/main" id="{B4D283C7-BE97-B83B-77D5-35D4F3BC4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1617" y="6321914"/>
              <a:ext cx="4427235" cy="2259448"/>
            </a:xfrm>
            <a:prstGeom prst="rect">
              <a:avLst/>
            </a:prstGeom>
          </p:spPr>
        </p:pic>
      </p:grpSp>
      <p:pic>
        <p:nvPicPr>
          <p:cNvPr id="19" name="Object 35">
            <a:extLst>
              <a:ext uri="{FF2B5EF4-FFF2-40B4-BE49-F238E27FC236}">
                <a16:creationId xmlns:a16="http://schemas.microsoft.com/office/drawing/2014/main" id="{7C6D847F-7F66-07D4-F526-0596848685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t="16616" b="28275"/>
          <a:stretch/>
        </p:blipFill>
        <p:spPr>
          <a:xfrm>
            <a:off x="4930231" y="2002974"/>
            <a:ext cx="2322773" cy="711579"/>
          </a:xfrm>
          <a:prstGeom prst="rect">
            <a:avLst/>
          </a:prstGeom>
        </p:spPr>
      </p:pic>
      <p:pic>
        <p:nvPicPr>
          <p:cNvPr id="20" name="Object 36">
            <a:extLst>
              <a:ext uri="{FF2B5EF4-FFF2-40B4-BE49-F238E27FC236}">
                <a16:creationId xmlns:a16="http://schemas.microsoft.com/office/drawing/2014/main" id="{4BC86E31-5A3F-1CD6-8DDB-225E45054EB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61985" y="1997059"/>
            <a:ext cx="1971524" cy="723410"/>
          </a:xfrm>
          <a:prstGeom prst="rect">
            <a:avLst/>
          </a:prstGeom>
        </p:spPr>
      </p:pic>
      <p:pic>
        <p:nvPicPr>
          <p:cNvPr id="21" name="Object 37">
            <a:extLst>
              <a:ext uri="{FF2B5EF4-FFF2-40B4-BE49-F238E27FC236}">
                <a16:creationId xmlns:a16="http://schemas.microsoft.com/office/drawing/2014/main" id="{19924E85-0486-B9D4-3D92-2BA3954DA80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79493" y="2921869"/>
            <a:ext cx="1965175" cy="723410"/>
          </a:xfrm>
          <a:prstGeom prst="rect">
            <a:avLst/>
          </a:prstGeom>
        </p:spPr>
      </p:pic>
      <p:pic>
        <p:nvPicPr>
          <p:cNvPr id="22" name="Object 38">
            <a:extLst>
              <a:ext uri="{FF2B5EF4-FFF2-40B4-BE49-F238E27FC236}">
                <a16:creationId xmlns:a16="http://schemas.microsoft.com/office/drawing/2014/main" id="{730DD318-187B-5AD8-2C4E-BAD7FD40FE1A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94704" y="5023933"/>
            <a:ext cx="1971524" cy="710711"/>
          </a:xfrm>
          <a:prstGeom prst="rect">
            <a:avLst/>
          </a:prstGeom>
        </p:spPr>
      </p:pic>
      <p:pic>
        <p:nvPicPr>
          <p:cNvPr id="23" name="Object 39">
            <a:extLst>
              <a:ext uri="{FF2B5EF4-FFF2-40B4-BE49-F238E27FC236}">
                <a16:creationId xmlns:a16="http://schemas.microsoft.com/office/drawing/2014/main" id="{EE03A1B9-9A38-E4DC-4A8B-83B093943A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t="11540" b="25104"/>
          <a:stretch/>
        </p:blipFill>
        <p:spPr>
          <a:xfrm>
            <a:off x="4869469" y="3011183"/>
            <a:ext cx="2392611" cy="812233"/>
          </a:xfrm>
          <a:prstGeom prst="rect">
            <a:avLst/>
          </a:prstGeom>
        </p:spPr>
      </p:pic>
      <p:pic>
        <p:nvPicPr>
          <p:cNvPr id="24" name="Object 40">
            <a:extLst>
              <a:ext uri="{FF2B5EF4-FFF2-40B4-BE49-F238E27FC236}">
                <a16:creationId xmlns:a16="http://schemas.microsoft.com/office/drawing/2014/main" id="{F4DE0162-E0BE-19CC-9DB6-4FDDD1FEE13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t="11921" b="32641"/>
          <a:stretch/>
        </p:blipFill>
        <p:spPr>
          <a:xfrm>
            <a:off x="4888564" y="4178092"/>
            <a:ext cx="2393458" cy="714158"/>
          </a:xfrm>
          <a:prstGeom prst="rect">
            <a:avLst/>
          </a:prstGeom>
        </p:spPr>
      </p:pic>
      <p:pic>
        <p:nvPicPr>
          <p:cNvPr id="25" name="Object 41">
            <a:extLst>
              <a:ext uri="{FF2B5EF4-FFF2-40B4-BE49-F238E27FC236}">
                <a16:creationId xmlns:a16="http://schemas.microsoft.com/office/drawing/2014/main" id="{7A515486-D061-083D-E1C4-71904831261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t="34583" b="29505"/>
          <a:stretch/>
        </p:blipFill>
        <p:spPr>
          <a:xfrm>
            <a:off x="4516933" y="5111228"/>
            <a:ext cx="3208558" cy="834125"/>
          </a:xfrm>
          <a:prstGeom prst="rect">
            <a:avLst/>
          </a:prstGeom>
        </p:spPr>
      </p:pic>
      <p:pic>
        <p:nvPicPr>
          <p:cNvPr id="26" name="Object 49">
            <a:extLst>
              <a:ext uri="{FF2B5EF4-FFF2-40B4-BE49-F238E27FC236}">
                <a16:creationId xmlns:a16="http://schemas.microsoft.com/office/drawing/2014/main" id="{ED14742F-5142-FD54-A0BB-1C5186930BC9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334624" y="4265712"/>
            <a:ext cx="1971525" cy="710712"/>
          </a:xfrm>
          <a:prstGeom prst="rect">
            <a:avLst/>
          </a:prstGeom>
        </p:spPr>
      </p:pic>
      <p:grpSp>
        <p:nvGrpSpPr>
          <p:cNvPr id="27" name="그룹 1005">
            <a:extLst>
              <a:ext uri="{FF2B5EF4-FFF2-40B4-BE49-F238E27FC236}">
                <a16:creationId xmlns:a16="http://schemas.microsoft.com/office/drawing/2014/main" id="{FCF019A1-5B80-77DB-60ED-92615C3B94FF}"/>
              </a:ext>
            </a:extLst>
          </p:cNvPr>
          <p:cNvGrpSpPr/>
          <p:nvPr/>
        </p:nvGrpSpPr>
        <p:grpSpPr>
          <a:xfrm>
            <a:off x="3677555" y="2513091"/>
            <a:ext cx="1305348" cy="71429"/>
            <a:chOff x="5987557" y="2869587"/>
            <a:chExt cx="1958022" cy="107143"/>
          </a:xfrm>
        </p:grpSpPr>
        <p:pic>
          <p:nvPicPr>
            <p:cNvPr id="28" name="Object 19">
              <a:extLst>
                <a:ext uri="{FF2B5EF4-FFF2-40B4-BE49-F238E27FC236}">
                  <a16:creationId xmlns:a16="http://schemas.microsoft.com/office/drawing/2014/main" id="{451C1E5E-B1A8-7644-E91B-5371E763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87557" y="2869587"/>
              <a:ext cx="1958022" cy="107143"/>
            </a:xfrm>
            <a:prstGeom prst="rect">
              <a:avLst/>
            </a:prstGeom>
          </p:spPr>
        </p:pic>
      </p:grpSp>
      <p:grpSp>
        <p:nvGrpSpPr>
          <p:cNvPr id="30" name="그룹 1005">
            <a:extLst>
              <a:ext uri="{FF2B5EF4-FFF2-40B4-BE49-F238E27FC236}">
                <a16:creationId xmlns:a16="http://schemas.microsoft.com/office/drawing/2014/main" id="{5CB8C2F7-B9AA-FE18-9B0D-DFBF59A60C91}"/>
              </a:ext>
            </a:extLst>
          </p:cNvPr>
          <p:cNvGrpSpPr/>
          <p:nvPr/>
        </p:nvGrpSpPr>
        <p:grpSpPr>
          <a:xfrm>
            <a:off x="6843067" y="3454682"/>
            <a:ext cx="1305348" cy="71429"/>
            <a:chOff x="5987557" y="2869587"/>
            <a:chExt cx="1958022" cy="107143"/>
          </a:xfrm>
        </p:grpSpPr>
        <p:pic>
          <p:nvPicPr>
            <p:cNvPr id="31" name="Object 19">
              <a:extLst>
                <a:ext uri="{FF2B5EF4-FFF2-40B4-BE49-F238E27FC236}">
                  <a16:creationId xmlns:a16="http://schemas.microsoft.com/office/drawing/2014/main" id="{9879DB10-EF7C-01A8-89D0-21D271D32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87557" y="2869587"/>
              <a:ext cx="1958022" cy="107143"/>
            </a:xfrm>
            <a:prstGeom prst="rect">
              <a:avLst/>
            </a:prstGeom>
          </p:spPr>
        </p:pic>
      </p:grpSp>
      <p:grpSp>
        <p:nvGrpSpPr>
          <p:cNvPr id="32" name="그룹 1005">
            <a:extLst>
              <a:ext uri="{FF2B5EF4-FFF2-40B4-BE49-F238E27FC236}">
                <a16:creationId xmlns:a16="http://schemas.microsoft.com/office/drawing/2014/main" id="{9597AD83-EB54-8D85-C723-51C6B44923E4}"/>
              </a:ext>
            </a:extLst>
          </p:cNvPr>
          <p:cNvGrpSpPr/>
          <p:nvPr/>
        </p:nvGrpSpPr>
        <p:grpSpPr>
          <a:xfrm>
            <a:off x="6863692" y="4766873"/>
            <a:ext cx="1305348" cy="71429"/>
            <a:chOff x="5987557" y="2869587"/>
            <a:chExt cx="1958022" cy="107143"/>
          </a:xfrm>
        </p:grpSpPr>
        <p:pic>
          <p:nvPicPr>
            <p:cNvPr id="33" name="Object 19">
              <a:extLst>
                <a:ext uri="{FF2B5EF4-FFF2-40B4-BE49-F238E27FC236}">
                  <a16:creationId xmlns:a16="http://schemas.microsoft.com/office/drawing/2014/main" id="{0845FD27-2259-68FA-A9F8-BF8B02ECA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87557" y="2869587"/>
              <a:ext cx="1958022" cy="107143"/>
            </a:xfrm>
            <a:prstGeom prst="rect">
              <a:avLst/>
            </a:prstGeom>
          </p:spPr>
        </p:pic>
      </p:grpSp>
      <p:grpSp>
        <p:nvGrpSpPr>
          <p:cNvPr id="34" name="그룹 1005">
            <a:extLst>
              <a:ext uri="{FF2B5EF4-FFF2-40B4-BE49-F238E27FC236}">
                <a16:creationId xmlns:a16="http://schemas.microsoft.com/office/drawing/2014/main" id="{1F42CEA5-EC32-9585-3862-F2C947BA0BBE}"/>
              </a:ext>
            </a:extLst>
          </p:cNvPr>
          <p:cNvGrpSpPr/>
          <p:nvPr/>
        </p:nvGrpSpPr>
        <p:grpSpPr>
          <a:xfrm>
            <a:off x="3737148" y="5566626"/>
            <a:ext cx="1305348" cy="71429"/>
            <a:chOff x="5987557" y="2869587"/>
            <a:chExt cx="1958022" cy="107143"/>
          </a:xfrm>
        </p:grpSpPr>
        <p:pic>
          <p:nvPicPr>
            <p:cNvPr id="35" name="Object 19">
              <a:extLst>
                <a:ext uri="{FF2B5EF4-FFF2-40B4-BE49-F238E27FC236}">
                  <a16:creationId xmlns:a16="http://schemas.microsoft.com/office/drawing/2014/main" id="{BAEE318E-4E17-3425-D8DE-50524577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87557" y="2869587"/>
              <a:ext cx="1958022" cy="107143"/>
            </a:xfrm>
            <a:prstGeom prst="rect">
              <a:avLst/>
            </a:prstGeom>
          </p:spPr>
        </p:pic>
      </p:grpSp>
      <p:pic>
        <p:nvPicPr>
          <p:cNvPr id="36" name="Object 14">
            <a:extLst>
              <a:ext uri="{FF2B5EF4-FFF2-40B4-BE49-F238E27FC236}">
                <a16:creationId xmlns:a16="http://schemas.microsoft.com/office/drawing/2014/main" id="{A6EBF3D8-5B5A-8FFB-F5DD-31272469C667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2859" y="6377208"/>
            <a:ext cx="11186003" cy="447393"/>
          </a:xfrm>
          <a:prstGeom prst="rect">
            <a:avLst/>
          </a:prstGeom>
        </p:spPr>
      </p:pic>
      <p:sp>
        <p:nvSpPr>
          <p:cNvPr id="38" name="제목 1">
            <a:extLst>
              <a:ext uri="{FF2B5EF4-FFF2-40B4-BE49-F238E27FC236}">
                <a16:creationId xmlns:a16="http://schemas.microsoft.com/office/drawing/2014/main" id="{69D076DA-FCC2-D836-3AD5-1608700D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44" y="252111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 business enclave in </a:t>
            </a:r>
            <a:r>
              <a:rPr lang="en-US" altLang="ko-KR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Itaewon</a:t>
            </a:r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reported in Korean Daily Newspapers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3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A77EA2A5-7DAC-A363-DDC4-D1CF9D2B8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02">
            <a:extLst>
              <a:ext uri="{FF2B5EF4-FFF2-40B4-BE49-F238E27FC236}">
                <a16:creationId xmlns:a16="http://schemas.microsoft.com/office/drawing/2014/main" id="{C62BBD6E-622C-3930-9B16-79E03B966820}"/>
              </a:ext>
            </a:extLst>
          </p:cNvPr>
          <p:cNvGrpSpPr/>
          <p:nvPr/>
        </p:nvGrpSpPr>
        <p:grpSpPr>
          <a:xfrm>
            <a:off x="760948" y="2357162"/>
            <a:ext cx="6000423" cy="3165577"/>
            <a:chOff x="1141421" y="3535742"/>
            <a:chExt cx="9000635" cy="4748366"/>
          </a:xfrm>
        </p:grpSpPr>
        <p:pic>
          <p:nvPicPr>
            <p:cNvPr id="3" name="Object 6">
              <a:extLst>
                <a:ext uri="{FF2B5EF4-FFF2-40B4-BE49-F238E27FC236}">
                  <a16:creationId xmlns:a16="http://schemas.microsoft.com/office/drawing/2014/main" id="{2042BC63-F5FE-5BEA-2ACA-D989EED2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421" y="3535742"/>
              <a:ext cx="9000635" cy="4748366"/>
            </a:xfrm>
            <a:prstGeom prst="rect">
              <a:avLst/>
            </a:prstGeom>
          </p:spPr>
        </p:pic>
      </p:grpSp>
      <p:pic>
        <p:nvPicPr>
          <p:cNvPr id="7" name="Object 20">
            <a:extLst>
              <a:ext uri="{FF2B5EF4-FFF2-40B4-BE49-F238E27FC236}">
                <a16:creationId xmlns:a16="http://schemas.microsoft.com/office/drawing/2014/main" id="{1F422B81-74C0-7855-336F-3E01DE7EE1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0201" y="1155882"/>
            <a:ext cx="3038320" cy="1119628"/>
          </a:xfrm>
          <a:prstGeom prst="rect">
            <a:avLst/>
          </a:prstGeom>
        </p:spPr>
      </p:pic>
      <p:pic>
        <p:nvPicPr>
          <p:cNvPr id="8" name="Object 19">
            <a:extLst>
              <a:ext uri="{FF2B5EF4-FFF2-40B4-BE49-F238E27FC236}">
                <a16:creationId xmlns:a16="http://schemas.microsoft.com/office/drawing/2014/main" id="{EEE34820-0606-3611-85E3-A30F90F229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205" y="1166328"/>
            <a:ext cx="2118239" cy="763600"/>
          </a:xfrm>
          <a:prstGeom prst="rect">
            <a:avLst/>
          </a:prstGeom>
        </p:spPr>
      </p:pic>
      <p:grpSp>
        <p:nvGrpSpPr>
          <p:cNvPr id="9" name="그룹 1005">
            <a:extLst>
              <a:ext uri="{FF2B5EF4-FFF2-40B4-BE49-F238E27FC236}">
                <a16:creationId xmlns:a16="http://schemas.microsoft.com/office/drawing/2014/main" id="{2A8BA513-810B-DDF4-DDED-4E745DF424CC}"/>
              </a:ext>
            </a:extLst>
          </p:cNvPr>
          <p:cNvGrpSpPr/>
          <p:nvPr/>
        </p:nvGrpSpPr>
        <p:grpSpPr>
          <a:xfrm>
            <a:off x="1240160" y="1724124"/>
            <a:ext cx="1300081" cy="113932"/>
            <a:chOff x="5987557" y="2869587"/>
            <a:chExt cx="1958022" cy="107143"/>
          </a:xfrm>
        </p:grpSpPr>
        <p:pic>
          <p:nvPicPr>
            <p:cNvPr id="29" name="Object 19">
              <a:extLst>
                <a:ext uri="{FF2B5EF4-FFF2-40B4-BE49-F238E27FC236}">
                  <a16:creationId xmlns:a16="http://schemas.microsoft.com/office/drawing/2014/main" id="{45F09BA4-5C61-C156-8266-D9F1A7E10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87557" y="2869587"/>
              <a:ext cx="1958022" cy="107143"/>
            </a:xfrm>
            <a:prstGeom prst="rect">
              <a:avLst/>
            </a:prstGeom>
          </p:spPr>
        </p:pic>
      </p:grpSp>
      <p:grpSp>
        <p:nvGrpSpPr>
          <p:cNvPr id="37" name="그룹 1003">
            <a:extLst>
              <a:ext uri="{FF2B5EF4-FFF2-40B4-BE49-F238E27FC236}">
                <a16:creationId xmlns:a16="http://schemas.microsoft.com/office/drawing/2014/main" id="{9B82856E-8949-47C0-60F4-6E78748D472C}"/>
              </a:ext>
            </a:extLst>
          </p:cNvPr>
          <p:cNvGrpSpPr/>
          <p:nvPr/>
        </p:nvGrpSpPr>
        <p:grpSpPr>
          <a:xfrm>
            <a:off x="7799317" y="719222"/>
            <a:ext cx="3941572" cy="5234690"/>
            <a:chOff x="12080548" y="2131887"/>
            <a:chExt cx="4126512" cy="6171429"/>
          </a:xfrm>
        </p:grpSpPr>
        <p:pic>
          <p:nvPicPr>
            <p:cNvPr id="38" name="Object 9">
              <a:extLst>
                <a:ext uri="{FF2B5EF4-FFF2-40B4-BE49-F238E27FC236}">
                  <a16:creationId xmlns:a16="http://schemas.microsoft.com/office/drawing/2014/main" id="{E924090B-3EC9-35D4-A11C-13D131CD9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80548" y="2131887"/>
              <a:ext cx="4126512" cy="6171429"/>
            </a:xfrm>
            <a:prstGeom prst="rect">
              <a:avLst/>
            </a:prstGeom>
          </p:spPr>
        </p:pic>
      </p:grpSp>
      <p:pic>
        <p:nvPicPr>
          <p:cNvPr id="39" name="Object 18">
            <a:extLst>
              <a:ext uri="{FF2B5EF4-FFF2-40B4-BE49-F238E27FC236}">
                <a16:creationId xmlns:a16="http://schemas.microsoft.com/office/drawing/2014/main" id="{3AA3C8CC-54C4-974E-C0CF-19C4FE58B9B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59" y="6377208"/>
            <a:ext cx="5319406" cy="447393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id="{0275EE2F-65B9-B6B9-7FBC-BBD51D450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11" y="310631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 business enclave in Itaewon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A1E095-AEF3-EB40-ABE9-D4C1BE562E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6204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136" name="Google Shape;136;p24"/>
          <p:cNvSpPr txBox="1"/>
          <p:nvPr/>
        </p:nvSpPr>
        <p:spPr>
          <a:xfrm>
            <a:off x="415600" y="5235067"/>
            <a:ext cx="6198264" cy="135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latin typeface="Georgia"/>
                <a:ea typeface="Georgia"/>
                <a:cs typeface="Georgia"/>
                <a:sym typeface="Georgia"/>
              </a:rPr>
              <a:t>[Map] of African Street in Itaewon</a:t>
            </a:r>
            <a:endParaRPr sz="2400" dirty="0">
              <a:latin typeface="Georgia"/>
              <a:ea typeface="Georgia"/>
              <a:cs typeface="Georgia"/>
              <a:sym typeface="Georgia"/>
            </a:endParaRPr>
          </a:p>
          <a:p>
            <a:r>
              <a:rPr lang="en" sz="2400" dirty="0">
                <a:latin typeface="Georgia"/>
                <a:ea typeface="Georgia"/>
                <a:cs typeface="Georgia"/>
                <a:sym typeface="Georgia"/>
              </a:rPr>
              <a:t>- 1st African Street: Old Ihwa Market Street</a:t>
            </a:r>
            <a:endParaRPr sz="2400" dirty="0">
              <a:latin typeface="Georgia"/>
              <a:ea typeface="Georgia"/>
              <a:cs typeface="Georgia"/>
              <a:sym typeface="Georgia"/>
            </a:endParaRPr>
          </a:p>
          <a:p>
            <a:r>
              <a:rPr lang="en" sz="2400" dirty="0">
                <a:latin typeface="Georgia"/>
                <a:ea typeface="Georgia"/>
                <a:cs typeface="Georgia"/>
                <a:sym typeface="Georgia"/>
              </a:rPr>
              <a:t>- 2nd African Street: Hookerhill</a:t>
            </a:r>
            <a:endParaRPr sz="24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6454066" y="1764700"/>
            <a:ext cx="5859262" cy="432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1. Emerged in the 2000s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152396" indent="0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2. Low rent in the old Ihwa Market     street and Hookerhill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152396" indent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3. Dissolution of Africa Street started in 2012 due to gentrification.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grpSp>
        <p:nvGrpSpPr>
          <p:cNvPr id="2" name="그룹 1002">
            <a:extLst>
              <a:ext uri="{FF2B5EF4-FFF2-40B4-BE49-F238E27FC236}">
                <a16:creationId xmlns:a16="http://schemas.microsoft.com/office/drawing/2014/main" id="{6FDDDF36-82C1-F1A2-97FC-AEB772D49401}"/>
              </a:ext>
            </a:extLst>
          </p:cNvPr>
          <p:cNvGrpSpPr/>
          <p:nvPr/>
        </p:nvGrpSpPr>
        <p:grpSpPr>
          <a:xfrm>
            <a:off x="415501" y="1409689"/>
            <a:ext cx="6198364" cy="3772655"/>
            <a:chOff x="3942310" y="2193975"/>
            <a:chExt cx="10060414" cy="5658983"/>
          </a:xfrm>
        </p:grpSpPr>
        <p:pic>
          <p:nvPicPr>
            <p:cNvPr id="3" name="Object 6">
              <a:extLst>
                <a:ext uri="{FF2B5EF4-FFF2-40B4-BE49-F238E27FC236}">
                  <a16:creationId xmlns:a16="http://schemas.microsoft.com/office/drawing/2014/main" id="{EF82E220-0C4E-24C3-3A59-1F55BF323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2310" y="2193975"/>
              <a:ext cx="10060414" cy="5658983"/>
            </a:xfrm>
            <a:prstGeom prst="rect">
              <a:avLst/>
            </a:prstGeom>
          </p:spPr>
        </p:pic>
      </p:grpSp>
      <p:sp>
        <p:nvSpPr>
          <p:cNvPr id="6" name="제목 1">
            <a:extLst>
              <a:ext uri="{FF2B5EF4-FFF2-40B4-BE49-F238E27FC236}">
                <a16:creationId xmlns:a16="http://schemas.microsoft.com/office/drawing/2014/main" id="{BD1FC109-97E9-C51B-5973-D8D4367C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 business enclave in Itaewon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266" y="1597883"/>
            <a:ext cx="6137503" cy="331038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270867" y="5164800"/>
            <a:ext cx="5467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Fig. 1. Change in rent</a:t>
            </a:r>
            <a:r>
              <a:rPr lang="e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 in Itaewon by year </a:t>
            </a:r>
          </a:p>
          <a:p>
            <a:r>
              <a:rPr lang="e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and size: 2005-2018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5738166" y="5161819"/>
            <a:ext cx="6137702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Fig. 2. Vacancy rate</a:t>
            </a:r>
            <a:r>
              <a:rPr lang="e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 change by year for medium-to-large shopping malls in Itaewon: 2002-2018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r>
              <a:rPr lang="en" sz="2400" b="1" dirty="0">
                <a:solidFill>
                  <a:srgbClr val="3876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*Green Triangle is for Itaewon.</a:t>
            </a:r>
            <a:endParaRPr sz="2400" b="1" dirty="0">
              <a:solidFill>
                <a:srgbClr val="38761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9723900" y="2475233"/>
            <a:ext cx="296000" cy="21316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7" name="Google Shape;157;p26"/>
          <p:cNvGrpSpPr/>
          <p:nvPr/>
        </p:nvGrpSpPr>
        <p:grpSpPr>
          <a:xfrm>
            <a:off x="270767" y="1597884"/>
            <a:ext cx="5467400" cy="3325967"/>
            <a:chOff x="203075" y="1198413"/>
            <a:chExt cx="4100550" cy="2494475"/>
          </a:xfrm>
        </p:grpSpPr>
        <p:pic>
          <p:nvPicPr>
            <p:cNvPr id="158" name="Google Shape;15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3075" y="1198413"/>
              <a:ext cx="4100550" cy="24944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9" name="Google Shape;159;p26"/>
            <p:cNvCxnSpPr/>
            <p:nvPr/>
          </p:nvCxnSpPr>
          <p:spPr>
            <a:xfrm rot="10800000" flipH="1">
              <a:off x="2526975" y="1644425"/>
              <a:ext cx="6000" cy="1398900"/>
            </a:xfrm>
            <a:prstGeom prst="straightConnector1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0" name="Google Shape;160;p26"/>
            <p:cNvSpPr txBox="1"/>
            <p:nvPr/>
          </p:nvSpPr>
          <p:spPr>
            <a:xfrm>
              <a:off x="1783080" y="3350763"/>
              <a:ext cx="806400" cy="2153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en" sz="933"/>
                <a:t>Medium and  Large </a:t>
              </a:r>
              <a:endParaRPr sz="933"/>
            </a:p>
            <a:p>
              <a:r>
                <a:rPr lang="en" sz="933"/>
                <a:t>Shopping Center</a:t>
              </a:r>
              <a:endParaRPr sz="933"/>
            </a:p>
          </p:txBody>
        </p:sp>
        <p:sp>
          <p:nvSpPr>
            <p:cNvPr id="161" name="Google Shape;161;p26"/>
            <p:cNvSpPr txBox="1"/>
            <p:nvPr/>
          </p:nvSpPr>
          <p:spPr>
            <a:xfrm>
              <a:off x="2853855" y="3350763"/>
              <a:ext cx="806400" cy="2153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en" sz="933"/>
                <a:t>Small </a:t>
              </a:r>
              <a:endParaRPr sz="933"/>
            </a:p>
            <a:p>
              <a:r>
                <a:rPr lang="en" sz="933"/>
                <a:t>Shopping Center</a:t>
              </a:r>
              <a:endParaRPr sz="933"/>
            </a:p>
          </p:txBody>
        </p:sp>
        <p:sp>
          <p:nvSpPr>
            <p:cNvPr id="162" name="Google Shape;162;p26"/>
            <p:cNvSpPr txBox="1"/>
            <p:nvPr/>
          </p:nvSpPr>
          <p:spPr>
            <a:xfrm rot="16200000">
              <a:off x="-198550" y="2114137"/>
              <a:ext cx="1289700" cy="1693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en" sz="1467" b="1">
                  <a:latin typeface="Calibri"/>
                  <a:ea typeface="Calibri"/>
                  <a:cs typeface="Calibri"/>
                  <a:sym typeface="Calibri"/>
                </a:rPr>
                <a:t>Unit: Thousand Won</a:t>
              </a:r>
              <a:endParaRPr sz="1467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26"/>
          <p:cNvSpPr txBox="1"/>
          <p:nvPr/>
        </p:nvSpPr>
        <p:spPr>
          <a:xfrm>
            <a:off x="6297667" y="4425700"/>
            <a:ext cx="424400" cy="2871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933"/>
              <a:t>Itaewon</a:t>
            </a:r>
            <a:endParaRPr sz="933"/>
          </a:p>
        </p:txBody>
      </p:sp>
      <p:sp>
        <p:nvSpPr>
          <p:cNvPr id="164" name="Google Shape;164;p26"/>
          <p:cNvSpPr txBox="1"/>
          <p:nvPr/>
        </p:nvSpPr>
        <p:spPr>
          <a:xfrm>
            <a:off x="6341167" y="4234933"/>
            <a:ext cx="380800" cy="1435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933"/>
              <a:t>Seoul</a:t>
            </a:r>
            <a:endParaRPr sz="933"/>
          </a:p>
        </p:txBody>
      </p:sp>
      <p:sp>
        <p:nvSpPr>
          <p:cNvPr id="165" name="Google Shape;165;p26"/>
          <p:cNvSpPr txBox="1"/>
          <p:nvPr/>
        </p:nvSpPr>
        <p:spPr>
          <a:xfrm>
            <a:off x="6319467" y="4044167"/>
            <a:ext cx="380800" cy="1435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933"/>
              <a:t>Nation</a:t>
            </a:r>
            <a:endParaRPr sz="933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B240C6FC-3FD2-EB73-7117-4E2CF589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67" y="331414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 business enclave in Itaewon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">
          <a:extLst>
            <a:ext uri="{FF2B5EF4-FFF2-40B4-BE49-F238E27FC236}">
              <a16:creationId xmlns:a16="http://schemas.microsoft.com/office/drawing/2014/main" id="{93F85B31-76F1-4870-6D91-4D7975F68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02">
            <a:extLst>
              <a:ext uri="{FF2B5EF4-FFF2-40B4-BE49-F238E27FC236}">
                <a16:creationId xmlns:a16="http://schemas.microsoft.com/office/drawing/2014/main" id="{A2795852-E952-53FE-D6DB-944CC9C392BA}"/>
              </a:ext>
            </a:extLst>
          </p:cNvPr>
          <p:cNvGrpSpPr/>
          <p:nvPr/>
        </p:nvGrpSpPr>
        <p:grpSpPr>
          <a:xfrm>
            <a:off x="846344" y="0"/>
            <a:ext cx="10685027" cy="2913767"/>
            <a:chOff x="1187013" y="3411540"/>
            <a:chExt cx="16027541" cy="4370650"/>
          </a:xfrm>
        </p:grpSpPr>
        <p:pic>
          <p:nvPicPr>
            <p:cNvPr id="3" name="Object 6">
              <a:extLst>
                <a:ext uri="{FF2B5EF4-FFF2-40B4-BE49-F238E27FC236}">
                  <a16:creationId xmlns:a16="http://schemas.microsoft.com/office/drawing/2014/main" id="{9F3739B0-6F85-5283-0291-EF48DB8A5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013" y="3411540"/>
              <a:ext cx="16027541" cy="4370650"/>
            </a:xfrm>
            <a:prstGeom prst="rect">
              <a:avLst/>
            </a:prstGeom>
          </p:spPr>
        </p:pic>
      </p:grpSp>
      <p:grpSp>
        <p:nvGrpSpPr>
          <p:cNvPr id="4" name="그룹 1002">
            <a:extLst>
              <a:ext uri="{FF2B5EF4-FFF2-40B4-BE49-F238E27FC236}">
                <a16:creationId xmlns:a16="http://schemas.microsoft.com/office/drawing/2014/main" id="{2E810BF4-9820-A295-D2EA-A8F1FD0E518C}"/>
              </a:ext>
            </a:extLst>
          </p:cNvPr>
          <p:cNvGrpSpPr/>
          <p:nvPr/>
        </p:nvGrpSpPr>
        <p:grpSpPr>
          <a:xfrm>
            <a:off x="846343" y="4049204"/>
            <a:ext cx="10685027" cy="2808796"/>
            <a:chOff x="3778676" y="3643877"/>
            <a:chExt cx="10728362" cy="2997960"/>
          </a:xfrm>
        </p:grpSpPr>
        <p:pic>
          <p:nvPicPr>
            <p:cNvPr id="5" name="Object 6">
              <a:extLst>
                <a:ext uri="{FF2B5EF4-FFF2-40B4-BE49-F238E27FC236}">
                  <a16:creationId xmlns:a16="http://schemas.microsoft.com/office/drawing/2014/main" id="{E15BD76C-539D-B44C-8C6B-54959975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8676" y="3643877"/>
              <a:ext cx="10728362" cy="2997960"/>
            </a:xfrm>
            <a:prstGeom prst="rect">
              <a:avLst/>
            </a:prstGeom>
          </p:spPr>
        </p:pic>
      </p:grpSp>
      <p:sp>
        <p:nvSpPr>
          <p:cNvPr id="7" name="Google Shape;70;p16">
            <a:extLst>
              <a:ext uri="{FF2B5EF4-FFF2-40B4-BE49-F238E27FC236}">
                <a16:creationId xmlns:a16="http://schemas.microsoft.com/office/drawing/2014/main" id="{127F21E2-9BA5-0E10-2E55-8843EBFD5A49}"/>
              </a:ext>
            </a:extLst>
          </p:cNvPr>
          <p:cNvSpPr txBox="1"/>
          <p:nvPr/>
        </p:nvSpPr>
        <p:spPr>
          <a:xfrm>
            <a:off x="846343" y="2949085"/>
            <a:ext cx="116600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r>
              <a:rPr lang="en-US" b="1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2009</a:t>
            </a:r>
            <a:r>
              <a:rPr lang="en-US" sz="16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Establishment of 8 African businesses: 3 restaurants, 4 hair salons, 1 ethnic market.</a:t>
            </a:r>
            <a:endParaRPr sz="1600" kern="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Google Shape;70;p16">
            <a:extLst>
              <a:ext uri="{FF2B5EF4-FFF2-40B4-BE49-F238E27FC236}">
                <a16:creationId xmlns:a16="http://schemas.microsoft.com/office/drawing/2014/main" id="{042F8FE4-93ED-FC07-0FF9-6FE4DDD6A05D}"/>
              </a:ext>
            </a:extLst>
          </p:cNvPr>
          <p:cNvSpPr txBox="1"/>
          <p:nvPr/>
        </p:nvSpPr>
        <p:spPr>
          <a:xfrm>
            <a:off x="846343" y="3499144"/>
            <a:ext cx="116600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r>
              <a:rPr lang="en-US" b="1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2023</a:t>
            </a:r>
            <a:r>
              <a:rPr lang="en-US" sz="16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 One African restaurant and club is open for business on the once Africa Street.</a:t>
            </a:r>
            <a:endParaRPr sz="1600" kern="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FB86244-DB80-C6AA-C1FD-E7A7EB28AF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39817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81039"/>
            <a:ext cx="10515600" cy="1108569"/>
          </a:xfrm>
        </p:spPr>
        <p:txBody>
          <a:bodyPr/>
          <a:lstStyle/>
          <a:p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Quantifying International Migration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18" y="1559295"/>
            <a:ext cx="3901388" cy="4351338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87" y="925259"/>
            <a:ext cx="5464013" cy="5486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977" y="6018710"/>
            <a:ext cx="526944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Abel, Guy J. and Nikola Sander (28 March 2014). “Quantifying Global International Migration Flows” Science 343. 1520.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4B699AB-F4A6-6452-26ED-124459CB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439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 amt="94000"/>
          </a:blip>
          <a:srcRect t="17542" b="25629"/>
          <a:stretch/>
        </p:blipFill>
        <p:spPr>
          <a:xfrm>
            <a:off x="1" y="830634"/>
            <a:ext cx="12192004" cy="519673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296233" y="6050067"/>
            <a:ext cx="116600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r>
              <a:rPr lang="en" sz="16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Club Zion known for its mural with Bob Marley and an ethnic african native, located at the edge of the once African Street, open on a Tuesday night  - May 2023</a:t>
            </a:r>
            <a:endParaRPr sz="1600" kern="0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A46C434-37C2-884E-39B8-2B76D653A8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B5B001D7-9A0B-3C28-D04A-0615B29D0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>
            <a:extLst>
              <a:ext uri="{FF2B5EF4-FFF2-40B4-BE49-F238E27FC236}">
                <a16:creationId xmlns:a16="http://schemas.microsoft.com/office/drawing/2014/main" id="{A956FA09-1505-3210-41F3-0985DCB9C5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sp>
        <p:nvSpPr>
          <p:cNvPr id="172" name="Google Shape;172;p27">
            <a:extLst>
              <a:ext uri="{FF2B5EF4-FFF2-40B4-BE49-F238E27FC236}">
                <a16:creationId xmlns:a16="http://schemas.microsoft.com/office/drawing/2014/main" id="{A52A54FC-7143-5E81-8E78-94BC235F3C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15000"/>
              </a:lnSpc>
              <a:buClr>
                <a:schemeClr val="dk2"/>
              </a:buClr>
              <a:buFont typeface="Arial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The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displacement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of African migrants at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Itaewaon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was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due to state-led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gentrification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via the development of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Hannam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-dong New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Town in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2004, an urban development project led by the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government (Choi, 2024).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Indirect, direct, and symbolic displacement impacts on the </a:t>
            </a: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    ethnic enclave.</a:t>
            </a:r>
          </a:p>
          <a:p>
            <a:pPr marL="457200" indent="-342900">
              <a:lnSpc>
                <a:spcPct val="115000"/>
              </a:lnSpc>
              <a:buClr>
                <a:schemeClr val="dk2"/>
              </a:buClr>
              <a:buFont typeface="Arial"/>
            </a:pPr>
            <a:endParaRPr lang="en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endParaRPr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8208EF5F-8A7C-B994-61B9-10231B16E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 business enclave in Itaewon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94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7D0DFB05-5B34-8F27-E23B-43255C869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>
            <a:extLst>
              <a:ext uri="{FF2B5EF4-FFF2-40B4-BE49-F238E27FC236}">
                <a16:creationId xmlns:a16="http://schemas.microsoft.com/office/drawing/2014/main" id="{B6BCC261-7C2C-21F3-0075-CC2D3AFBE46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172" name="Google Shape;172;p27">
            <a:extLst>
              <a:ext uri="{FF2B5EF4-FFF2-40B4-BE49-F238E27FC236}">
                <a16:creationId xmlns:a16="http://schemas.microsoft.com/office/drawing/2014/main" id="{9E7651F3-7DF9-DDD5-B72F-C7FB26A49D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1611" y="817542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Gentrification transforms urban spaces, often resulting in the displacement of existing users and owners by more affluent groups, categorized into direct, indirect, and symbolic forms (Shin et al. 2016;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Janoschka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 et al. 2014).</a:t>
            </a:r>
          </a:p>
          <a:p>
            <a:pPr marL="457200" indent="-342900"/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Direct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Displacement</a:t>
            </a: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Direct displacement involves the immediate expulsion of residents due to physical actions or economic pressures, such as eviction or unaffordable rent increases (Shin et al. 2016).</a:t>
            </a:r>
          </a:p>
          <a:p>
            <a:pPr marL="457200" indent="-34290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Indirect Displacement</a:t>
            </a: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Indirect displacement occurs gradually, through increased living costs and property values in surrounding areas, making neighborhoods inaccessible to original residents (Marcuse, 1985; Davidson and Lees 2010; Lees et al. 2008).</a:t>
            </a:r>
          </a:p>
          <a:p>
            <a:pPr marL="457200" indent="-34290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Symbolic Displacement</a:t>
            </a:r>
          </a:p>
          <a:p>
            <a:pPr marL="11430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Symbolic displacement refers to the erosion of the cultural identity and sense of community among long-term residents, leading to feelings of alienation (Atkinson, 2015).</a:t>
            </a:r>
            <a:endParaRPr lang="e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E5052604-DC71-E1EB-F930-CCF8D85C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55" y="160474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Displacement in Gentrification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7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/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endParaRPr sz="40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1049603" y="5716423"/>
            <a:ext cx="384014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ko-KR"/>
            </a:defPPr>
            <a:lvl1pPr defTabSz="1219170" latinLnBrk="0">
              <a:buClr>
                <a:srgbClr val="000000"/>
              </a:buClr>
              <a:defRPr sz="1600" kern="0">
                <a:solidFill>
                  <a:srgbClr val="FFFFFF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ctr"/>
            <a:r>
              <a:rPr lang="en" dirty="0">
                <a:sym typeface="Proxima Nova"/>
              </a:rPr>
              <a:t>Before Displacement of Africa Street</a:t>
            </a:r>
            <a:endParaRPr dirty="0">
              <a:sym typeface="Proxima Nova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934" y="263630"/>
            <a:ext cx="4349934" cy="5270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87D4CD-717B-E4AF-11D9-A85D78053C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pic>
        <p:nvPicPr>
          <p:cNvPr id="3" name="Google Shape;202;p31">
            <a:extLst>
              <a:ext uri="{FF2B5EF4-FFF2-40B4-BE49-F238E27FC236}">
                <a16:creationId xmlns:a16="http://schemas.microsoft.com/office/drawing/2014/main" id="{B5C398FE-6B77-E6AE-52BE-18B783CCDE6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6955" y="263630"/>
            <a:ext cx="3692789" cy="53327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78;p28">
            <a:extLst>
              <a:ext uri="{FF2B5EF4-FFF2-40B4-BE49-F238E27FC236}">
                <a16:creationId xmlns:a16="http://schemas.microsoft.com/office/drawing/2014/main" id="{55152F7B-AD50-CEEF-6CEF-A0B9D29EA70A}"/>
              </a:ext>
            </a:extLst>
          </p:cNvPr>
          <p:cNvSpPr txBox="1"/>
          <p:nvPr/>
        </p:nvSpPr>
        <p:spPr>
          <a:xfrm>
            <a:off x="6522261" y="5716423"/>
            <a:ext cx="475327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ko-KR"/>
            </a:defPPr>
            <a:lvl1pPr defTabSz="1219170" latinLnBrk="0">
              <a:buClr>
                <a:srgbClr val="000000"/>
              </a:buClr>
              <a:defRPr sz="1600" kern="0">
                <a:solidFill>
                  <a:srgbClr val="FFFFFF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ctr"/>
            <a:r>
              <a:rPr lang="en" dirty="0">
                <a:sym typeface="Proxima Nova"/>
              </a:rPr>
              <a:t>After </a:t>
            </a:r>
            <a:r>
              <a:rPr lang="en" altLang="ko-KR" dirty="0">
                <a:sym typeface="Proxima Nova"/>
              </a:rPr>
              <a:t>Displacement of Africa Street</a:t>
            </a:r>
            <a:endParaRPr dirty="0">
              <a:sym typeface="Proxima Nova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6">
          <a:extLst>
            <a:ext uri="{FF2B5EF4-FFF2-40B4-BE49-F238E27FC236}">
              <a16:creationId xmlns:a16="http://schemas.microsoft.com/office/drawing/2014/main" id="{AB016105-BE23-FC2D-48F8-0E00E6EA2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>
            <a:extLst>
              <a:ext uri="{FF2B5EF4-FFF2-40B4-BE49-F238E27FC236}">
                <a16:creationId xmlns:a16="http://schemas.microsoft.com/office/drawing/2014/main" id="{F12A45F7-0C95-154C-E5A9-9BE372DE5656}"/>
              </a:ext>
            </a:extLst>
          </p:cNvPr>
          <p:cNvSpPr txBox="1"/>
          <p:nvPr/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endParaRPr sz="40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78" name="Google Shape;178;p28">
            <a:extLst>
              <a:ext uri="{FF2B5EF4-FFF2-40B4-BE49-F238E27FC236}">
                <a16:creationId xmlns:a16="http://schemas.microsoft.com/office/drawing/2014/main" id="{748137D5-A99C-D62A-A592-03A47D7BF229}"/>
              </a:ext>
            </a:extLst>
          </p:cNvPr>
          <p:cNvSpPr txBox="1"/>
          <p:nvPr/>
        </p:nvSpPr>
        <p:spPr>
          <a:xfrm>
            <a:off x="54815" y="169612"/>
            <a:ext cx="384014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ko-KR"/>
            </a:defPPr>
            <a:lvl1pPr defTabSz="1219170" latinLnBrk="0">
              <a:buClr>
                <a:srgbClr val="000000"/>
              </a:buClr>
              <a:defRPr sz="1600" kern="0">
                <a:solidFill>
                  <a:srgbClr val="FFFFFF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ctr"/>
            <a:r>
              <a:rPr lang="en" dirty="0">
                <a:sym typeface="Proxima Nova"/>
              </a:rPr>
              <a:t>Before Displacement of Africa Street</a:t>
            </a:r>
            <a:endParaRPr dirty="0">
              <a:sym typeface="Proxima Nova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A1AFAC7-0A5E-5E41-D419-704A56EF49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pic>
        <p:nvPicPr>
          <p:cNvPr id="5" name="Google Shape;203;p31">
            <a:extLst>
              <a:ext uri="{FF2B5EF4-FFF2-40B4-BE49-F238E27FC236}">
                <a16:creationId xmlns:a16="http://schemas.microsoft.com/office/drawing/2014/main" id="{78122CA7-02CD-6318-CDE0-DA1E293833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0145" y="547986"/>
            <a:ext cx="4849531" cy="275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1;p31">
            <a:extLst>
              <a:ext uri="{FF2B5EF4-FFF2-40B4-BE49-F238E27FC236}">
                <a16:creationId xmlns:a16="http://schemas.microsoft.com/office/drawing/2014/main" id="{09B4F01E-D98F-AA1F-42E0-50A210C4416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2324" y="702222"/>
            <a:ext cx="3913956" cy="230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9;p32">
            <a:extLst>
              <a:ext uri="{FF2B5EF4-FFF2-40B4-BE49-F238E27FC236}">
                <a16:creationId xmlns:a16="http://schemas.microsoft.com/office/drawing/2014/main" id="{4D37DA05-FD20-8BB3-6903-55C26146C89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385" y="3324843"/>
            <a:ext cx="4745154" cy="336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38;p36">
            <a:extLst>
              <a:ext uri="{FF2B5EF4-FFF2-40B4-BE49-F238E27FC236}">
                <a16:creationId xmlns:a16="http://schemas.microsoft.com/office/drawing/2014/main" id="{6F472A03-9683-D6BD-5BF7-5C3CD50B0C8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7192"/>
          <a:stretch/>
        </p:blipFill>
        <p:spPr>
          <a:xfrm>
            <a:off x="6334143" y="3826895"/>
            <a:ext cx="4661534" cy="2653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0223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3"/>
          <p:cNvPicPr preferRelativeResize="0"/>
          <p:nvPr/>
        </p:nvPicPr>
        <p:blipFill rotWithShape="1">
          <a:blip r:embed="rId4">
            <a:alphaModFix/>
          </a:blip>
          <a:srcRect r="78"/>
          <a:stretch/>
        </p:blipFill>
        <p:spPr>
          <a:xfrm>
            <a:off x="248693" y="959237"/>
            <a:ext cx="6234609" cy="5102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B57F484-270D-C741-BDBC-708337D872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sp>
        <p:nvSpPr>
          <p:cNvPr id="5" name="Google Shape;178;p28">
            <a:extLst>
              <a:ext uri="{FF2B5EF4-FFF2-40B4-BE49-F238E27FC236}">
                <a16:creationId xmlns:a16="http://schemas.microsoft.com/office/drawing/2014/main" id="{25BFFFF6-4860-456E-2189-26A9B27F7E74}"/>
              </a:ext>
            </a:extLst>
          </p:cNvPr>
          <p:cNvSpPr txBox="1"/>
          <p:nvPr/>
        </p:nvSpPr>
        <p:spPr>
          <a:xfrm>
            <a:off x="-480918" y="149653"/>
            <a:ext cx="475327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ko-KR"/>
            </a:defPPr>
            <a:lvl1pPr defTabSz="1219170" latinLnBrk="0">
              <a:buClr>
                <a:srgbClr val="000000"/>
              </a:buClr>
              <a:defRPr sz="1600" kern="0">
                <a:solidFill>
                  <a:srgbClr val="FFFFFF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ctr"/>
            <a:r>
              <a:rPr lang="en" dirty="0">
                <a:sym typeface="Proxima Nova"/>
              </a:rPr>
              <a:t>After </a:t>
            </a:r>
            <a:r>
              <a:rPr lang="en" altLang="ko-KR" dirty="0">
                <a:sym typeface="Proxima Nova"/>
              </a:rPr>
              <a:t>Displacement of Africa Street</a:t>
            </a:r>
            <a:endParaRPr dirty="0">
              <a:sym typeface="Proxima Nov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930B59E-4233-E78E-37E7-51BA65228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14" b="27485"/>
          <a:stretch/>
        </p:blipFill>
        <p:spPr>
          <a:xfrm>
            <a:off x="7337741" y="357510"/>
            <a:ext cx="3449429" cy="307895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80DEB99-786A-C7C9-DD50-46B004B0B2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689" b="36842"/>
          <a:stretch/>
        </p:blipFill>
        <p:spPr>
          <a:xfrm>
            <a:off x="6843629" y="3510505"/>
            <a:ext cx="4452982" cy="2989985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  <a:sym typeface="Georgia"/>
              </a:rPr>
              <a:t>■ </a:t>
            </a:r>
            <a:r>
              <a:rPr lang="en-US" altLang="ko-K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Introduction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to South Korea's Demographic Shift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Historically homogeneous, South Korea is now experiencing significant transnational migration.</a:t>
            </a: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endParaRPr lang="en-US" altLang="ko-K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altLang="ko-KR" dirty="0">
                <a:latin typeface="맑은 고딕" panose="020B0503020000020004" pitchFamily="50" charset="-127"/>
                <a:cs typeface="Calibri" panose="020F0502020204030204" pitchFamily="34" charset="0"/>
                <a:sym typeface="Georgia"/>
              </a:rPr>
              <a:t>■ </a:t>
            </a:r>
            <a:r>
              <a:rPr lang="en-US" altLang="ko-K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Inflow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of African Migrants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African migrants are becoming increasingly prominent in South Korea.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Many choose to work and live in urban areas, notably due to the absence of work permit visa requirements.</a:t>
            </a: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endParaRPr lang="en-US" altLang="ko-K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5F43B44F-EE02-2A83-D653-6FD4398A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altLang="ko-KR" dirty="0">
                <a:latin typeface="맑은 고딕" panose="020B0503020000020004" pitchFamily="50" charset="-127"/>
                <a:cs typeface="Calibri" panose="020F0502020204030204" pitchFamily="34" charset="0"/>
                <a:sym typeface="Georgia"/>
              </a:rPr>
              <a:t>■ </a:t>
            </a:r>
            <a:r>
              <a:rPr lang="en-US" altLang="ko-K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Development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of an African Enclave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An African enclave has developed in the Itaewon area.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A business enclave known as 'Africa Street' has emerged, serving as a cultural and commercial hub.</a:t>
            </a: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endParaRPr lang="en-US" altLang="ko-K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altLang="ko-KR" dirty="0">
                <a:latin typeface="맑은 고딕" panose="020B0503020000020004" pitchFamily="50" charset="-127"/>
                <a:cs typeface="Calibri" panose="020F0502020204030204" pitchFamily="34" charset="0"/>
                <a:sym typeface="Georgia"/>
              </a:rPr>
              <a:t>■ </a:t>
            </a:r>
            <a:r>
              <a:rPr lang="en-US" altLang="ko-K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Impact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of Gentrification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Gentrification and state-led urban development have led to the fading of Africa Street.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African migrants face displacement due to these gentrification efforts</a:t>
            </a:r>
            <a:r>
              <a:rPr lang="en-US" altLang="ko-K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.</a:t>
            </a:r>
            <a:endParaRPr lang="en-US" altLang="ko-K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5F43B44F-EE02-2A83-D653-6FD4398A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79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15000"/>
              </a:lnSpc>
              <a:buClr>
                <a:schemeClr val="dk2"/>
              </a:buClr>
              <a:buNone/>
            </a:pPr>
            <a:r>
              <a:rPr lang="en-US" altLang="ko-KR" dirty="0">
                <a:latin typeface="맑은 고딕" panose="020B0503020000020004" pitchFamily="50" charset="-127"/>
                <a:cs typeface="Calibri" panose="020F0502020204030204" pitchFamily="34" charset="0"/>
                <a:sym typeface="Georgia"/>
              </a:rPr>
              <a:t>■ </a:t>
            </a:r>
            <a:r>
              <a:rPr lang="en-US" altLang="ko-K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Dual 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Displacement Challenges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African migrants in South Korea encounter dual challenges: displacement from their countries of origin and from their places of settlement due to gentrification.</a:t>
            </a:r>
          </a:p>
          <a:p>
            <a:pPr marL="400050" indent="-285750">
              <a:lnSpc>
                <a:spcPct val="115000"/>
              </a:lnSpc>
              <a:buClr>
                <a:schemeClr val="dk2"/>
              </a:buClr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eorgia"/>
              </a:rPr>
              <a:t>This reflects broader themes of socio-economic dynamics of transnational migration, displacement, and gentrification.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5F43B44F-EE02-2A83-D653-6FD4398A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43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5C854B-68FC-3821-6521-81252F4D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B80CF6-EDE3-769D-2D3E-E24FB9512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Atkinson, R. (2015). Losing one’s place: Narratives of neighborhood change, market injustice, and symbolic displacement.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Housing, Theory and Society, 32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373-388.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Clark, E. (2005). The order and simplicity of gentrification: A political challenge. In R. Atkinson &amp; G. Bridge (Eds.),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Gentrification in a Global Context: The New Urban Colonialism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(pp. 256-264). London: Routledge.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Davidson, M., &amp; Lees, L. (2010). New-build gentrification: Its histories, trajectories, and critical geographies.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Population, Space and Place, 16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(5), 395–411.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Han, K.K. (2002). The history and current situation of the Korean diaspora and migration: Japan. In I.Y. Yim (Ed.),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Concepts and Approaches to National Integration (Part II): National Integration in the Period of Globalization and Information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(pp. 91-149). </a:t>
            </a:r>
            <a:r>
              <a:rPr lang="en-US" altLang="ko-K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Chunchon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Hallym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 Research Institute of National Integration.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Janoschka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en-US" altLang="ko-K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Sequera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J., &amp; Salinas, L. (2014). Gentrification in Spain and Latin America – A critical dialogue.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Urban and Regional Research, 38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1234-1265.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Kim, S.-H., Jeon, H.-G., Jang, J.-H., et al. (1998).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Eviction from the Perspective of Evictees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Seoul: Korea Centre for City and Environment Research. (In Korean)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Lees, L., Slater, T., &amp; Wyly, E. (2008).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Gentrification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New York: Routledge.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Marcuse, P. (1985). Gentrification, abandonment, and displacement: Connections, causes, and policy responses in New York City.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Urban and Contemporary Law, 28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195–240</a:t>
            </a:r>
            <a:r>
              <a:rPr lang="en-US" altLang="ko-KR" sz="1600" kern="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844898-5552-6893-A937-E182AD8F90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373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">
          <a:extLst>
            <a:ext uri="{FF2B5EF4-FFF2-40B4-BE49-F238E27FC236}">
              <a16:creationId xmlns:a16="http://schemas.microsoft.com/office/drawing/2014/main" id="{244284CF-4DAC-97A3-C27C-BB3D03855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>
            <a:extLst>
              <a:ext uri="{FF2B5EF4-FFF2-40B4-BE49-F238E27FC236}">
                <a16:creationId xmlns:a16="http://schemas.microsoft.com/office/drawing/2014/main" id="{317D0B2F-4F90-EDCA-5CA4-D2CE2A79908F}"/>
              </a:ext>
            </a:extLst>
          </p:cNvPr>
          <p:cNvSpPr txBox="1"/>
          <p:nvPr/>
        </p:nvSpPr>
        <p:spPr>
          <a:xfrm>
            <a:off x="93962" y="5521911"/>
            <a:ext cx="11660000" cy="70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ko-KR" sz="16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(Left)</a:t>
            </a:r>
            <a:r>
              <a:rPr lang="ko-KR" altLang="en-US" sz="16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altLang="ko-KR" sz="16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Migrant Korean ancestors working in </a:t>
            </a:r>
            <a:r>
              <a:rPr lang="en-US" altLang="ko-KR" sz="1600" kern="0" dirty="0" err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Yanbian</a:t>
            </a:r>
            <a:r>
              <a:rPr lang="en-US" altLang="ko-KR" sz="16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, China;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ko-KR" sz="1600" kern="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(Right) Foreign workers entering Korea with an Employment Permit System visa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6" name="Picture 2" descr="의류, 사람, 건물, 그룹이(가) 표시된 사진&#10;&#10;자동 생성된 설명">
            <a:extLst>
              <a:ext uri="{FF2B5EF4-FFF2-40B4-BE49-F238E27FC236}">
                <a16:creationId xmlns:a16="http://schemas.microsoft.com/office/drawing/2014/main" id="{D3E9DCAE-8989-37EE-2B41-B6649961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57" y="1062718"/>
            <a:ext cx="6384281" cy="36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5DC7E9-25DD-3281-EA48-D28441DAA2DE}"/>
              </a:ext>
            </a:extLst>
          </p:cNvPr>
          <p:cNvSpPr txBox="1"/>
          <p:nvPr/>
        </p:nvSpPr>
        <p:spPr>
          <a:xfrm>
            <a:off x="7477913" y="4805255"/>
            <a:ext cx="6094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tx2">
                    <a:lumMod val="25000"/>
                  </a:schemeClr>
                </a:solidFill>
              </a:rPr>
              <a:t>https://www.hankyung.com/article/202307055849i</a:t>
            </a:r>
          </a:p>
        </p:txBody>
      </p:sp>
      <p:pic>
        <p:nvPicPr>
          <p:cNvPr id="2050" name="Picture 2" descr="연변토지개혁 한장면. 조선족네트워크교류협회 제공">
            <a:extLst>
              <a:ext uri="{FF2B5EF4-FFF2-40B4-BE49-F238E27FC236}">
                <a16:creationId xmlns:a16="http://schemas.microsoft.com/office/drawing/2014/main" id="{6083BFDF-F45C-7F60-B2CF-8D7C26405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" y="1062718"/>
            <a:ext cx="5515315" cy="36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EFDCA1-C8F5-1027-B57D-D4F4B2D0EC71}"/>
              </a:ext>
            </a:extLst>
          </p:cNvPr>
          <p:cNvSpPr txBox="1"/>
          <p:nvPr/>
        </p:nvSpPr>
        <p:spPr>
          <a:xfrm>
            <a:off x="93962" y="4805255"/>
            <a:ext cx="67858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defRPr sz="1600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r>
              <a:rPr lang="ko-KR" altLang="en-US" dirty="0"/>
              <a:t>https://www.nocutnews.co.kr/news/5807822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76BF4F-BCF7-8B08-D8A4-ABA4B01E2A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4859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5C854B-68FC-3821-6521-81252F4D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B80CF6-EDE3-769D-2D3E-E24FB9512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Porteous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J.D., &amp; Smith, S.E. (2001). </a:t>
            </a:r>
            <a:r>
              <a:rPr lang="en-US" altLang="ko-KR" sz="16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Domicide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Global Destruction of Home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Montreal: McGill-Queen’s University Press.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Shin, H.B. (2008). Living on the edge: Financing post-displacement housing in urban redevelopment projects in Seoul.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 and Urbanization, 20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411–426.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Shin, H.B. (2009). Property-based redevelopment and gentrification: The case of Seoul, South Korea. </a:t>
            </a:r>
            <a:r>
              <a:rPr lang="en-US" altLang="ko-KR" sz="16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Geoforum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40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(5), 906–917.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Shin, H.B. (2011). Vertical accumulation and accelerated urbanism: The East Asian experience. In M. Gandy (Ed.),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Constellations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(pp. 48–53). Berlin: </a:t>
            </a:r>
            <a:r>
              <a:rPr lang="en-US" altLang="ko-K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Jovis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Shin, H.B., &amp; Kim, S.-H. (2016). The developmental state, speculative </a:t>
            </a:r>
            <a:r>
              <a:rPr lang="en-US" altLang="ko-KR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urbanisation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politics of displacement in gentrifying Seoul.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Studies, 53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540-559.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Shin, H.B., Lees, L., &amp; López-Morales, E. (2016). Introduction: Locating gentrification in the Global East.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Studies, 53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455–470.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Yoon, I.J. (2012). Migration and the Korean diaspora: A comparative description of five cases. 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Ethnic and Migration Studies, 38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413-435.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  <a:p>
            <a:pPr marL="0" lvl="0" indent="0" algn="just" latinLnBrk="1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Yu, E.Y. (1983). Korean communities in America: Past, present, and future. </a:t>
            </a:r>
            <a:r>
              <a:rPr lang="en-US" altLang="ko-KR" sz="16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Amerasia</a:t>
            </a:r>
            <a:r>
              <a:rPr lang="en-US" altLang="ko-KR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Journal, 10</a:t>
            </a:r>
            <a:r>
              <a:rPr lang="en-US" altLang="ko-K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1-51.</a:t>
            </a:r>
            <a:endParaRPr lang="ko-KR" altLang="ko-KR" sz="1600" kern="100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844898-5552-6893-A937-E182AD8F90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310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BCED-B7B6-A283-3F91-7A7140BF5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1417A9-8A55-26E9-DE96-A568F51F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of Koreans in History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90EA4D-D1A7-8523-FB61-81CA2F889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6.8 million Koreans settled across 170 countries since 1860. This history is divided into four distinct periods, with the first three highlighting displacement through migration (Yoon, 2012).</a:t>
            </a:r>
          </a:p>
          <a:p>
            <a:pPr marL="114300" indent="0" algn="l">
              <a:buNone/>
            </a:pPr>
            <a:endParaRPr lang="en-US" altLang="ko-KR" sz="2400" b="0" i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Period: Early Migration (1860s - 1906)</a:t>
            </a:r>
          </a:p>
          <a:p>
            <a:pPr lvl="1"/>
            <a:r>
              <a:rPr lang="en-US" altLang="ko-KR" sz="24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Choson</a:t>
            </a:r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farmers and laborers migrated to China, Russia, and Hawaii due to political and economic hardship.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A514E0-D839-25A8-0A83-52D88E90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20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BCED-B7B6-A283-3F91-7A7140BF5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1417A9-8A55-26E9-DE96-A568F51F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of Koreans in History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90EA4D-D1A7-8523-FB61-81CA2F889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 algn="l">
              <a:buNone/>
            </a:pPr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6.8 million Koreans settled across 170 countries since 1860. This history is divided into four distinct periods, with the first three highlighting displacement through migration (Yoon, 2012).</a:t>
            </a:r>
          </a:p>
          <a:p>
            <a:pPr marL="114300" indent="0" algn="l">
              <a:buNone/>
            </a:pPr>
            <a:endParaRPr lang="en-US" altLang="ko-KR" sz="240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Second Period: Japanese Colonial Era (1910 - 1945)</a:t>
            </a:r>
          </a:p>
          <a:p>
            <a:pPr lvl="1"/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of landless farmers to Manchuria and Japan.</a:t>
            </a:r>
          </a:p>
          <a:p>
            <a:pPr lvl="1"/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Political refugees and activists seeking asylum.</a:t>
            </a:r>
          </a:p>
          <a:p>
            <a:pPr lvl="1"/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Manchurian Incident (1931) doubled Korean population in Manchuria.</a:t>
            </a:r>
          </a:p>
          <a:p>
            <a:pPr lvl="1"/>
            <a:r>
              <a:rPr lang="en-US" altLang="ko-KR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Forced migration and drafting of Korean men for wartime labor and military service (Han 2002: 107).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B379937-3846-E7A6-6CD6-0F153050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812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BCED-B7B6-A283-3F91-7A7140BF5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1417A9-8A55-26E9-DE96-A568F51F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of Koreans in History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90EA4D-D1A7-8523-FB61-81CA2F889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 Period: Post-War Migration Policy (1945 - 1962)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Establishment of South Korea’s first migration policy.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Students, war orphans, and interracial families move to North America.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6,000 Korean women married to US soldiers relocate to the US.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Around 5,000 children, including war orphans and adoptees, move to the US.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6,000 Korean students in the US, many settling permanently.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Groundwork for future immigration post-1965 US policy changes (Yu 1983: 234).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A1A0FC-2B2C-B016-8B5F-483513AF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7236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E6A5A-9AA5-179D-75C5-FFC5F5ECA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704A27-04EA-D95A-4692-969B8A66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Displacement of South Koreans - Gentrification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85822B-D02F-7F13-8A3D-FE622DEAB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 reinvestment and commodification of space lead to displacement (Clark, 2005; Lees et al., 2008).</a:t>
            </a:r>
          </a:p>
          <a:p>
            <a:r>
              <a:rPr lang="en-US" altLang="ko-KR" sz="2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State-Led Urbanization in Seoul</a:t>
            </a:r>
          </a:p>
          <a:p>
            <a:pPr lvl="1"/>
            <a:r>
              <a:rPr lang="en-US" altLang="ko-KR" sz="2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Korean developmental state's role since the 1960s in shaping the urban landscape.</a:t>
            </a:r>
          </a:p>
          <a:p>
            <a:pPr lvl="1"/>
            <a:r>
              <a:rPr lang="en-US" altLang="ko-KR" sz="2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redevelopment collaboration between real estate and property owners.</a:t>
            </a:r>
          </a:p>
          <a:p>
            <a:pPr lvl="1"/>
            <a:r>
              <a:rPr lang="en-US" altLang="ko-KR" sz="2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High-density construction driven by speculative market (Shin, 2009; Shin, 2011).</a:t>
            </a:r>
          </a:p>
          <a:p>
            <a:endParaRPr lang="en-US" altLang="ko-KR" sz="2800" b="0" i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03DFF7-1A08-EF40-A395-90C2DB76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33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E6A5A-9AA5-179D-75C5-FFC5F5ECA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704A27-04EA-D95A-4692-969B8A66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Displacement of South Koreans - Gentrification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85822B-D02F-7F13-8A3D-FE622DEAB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Socio-Economic Hardships and Socio-Political Dynamics of Displacement</a:t>
            </a:r>
          </a:p>
          <a:p>
            <a:pPr lvl="1"/>
            <a:r>
              <a:rPr lang="en-US" altLang="ko-KR" sz="2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Redevelopment</a:t>
            </a:r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improves physical conditions but imposes hardship through displacement.</a:t>
            </a:r>
          </a:p>
          <a:p>
            <a:pPr lvl="1"/>
            <a:r>
              <a:rPr lang="en-US" altLang="ko-KR" sz="2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Affordable housing demolition </a:t>
            </a:r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way for middle-class infrastructure (Porteous and Smith, 2001).</a:t>
            </a:r>
          </a:p>
          <a:p>
            <a:pPr lvl="1"/>
            <a:r>
              <a:rPr lang="en-US" altLang="ko-KR" sz="2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Struggle</a:t>
            </a:r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against forced eviction and housing rights (Kim et al., 1998; Shin, 2008).</a:t>
            </a:r>
          </a:p>
          <a:p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</a:t>
            </a:r>
            <a:r>
              <a:rPr lang="en-US" altLang="ko-KR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current Seoul’s unique gentrification </a:t>
            </a:r>
            <a:r>
              <a:rPr lang="en-US" altLang="ko-KR" sz="2800" b="0" i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en-US" altLang="ko-KR" sz="2800" b="0" i="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</a:t>
            </a:r>
            <a:r>
              <a:rPr lang="en-US" altLang="ko-KR" sz="2800" b="0" i="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 </a:t>
            </a:r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 major political concern(Shin and Kim, 2015; Davidson and Lees, 2010).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CB2146-4761-3D78-1C13-F1795538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888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6A10D-BA26-92FA-1013-EA52B53B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955045-8FFC-5670-18E9-111C4995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02749"/>
            <a:ext cx="11360800" cy="763600"/>
          </a:xfrm>
        </p:spPr>
        <p:txBody>
          <a:bodyPr>
            <a:noAutofit/>
          </a:bodyPr>
          <a:lstStyle/>
          <a:p>
            <a:r>
              <a:rPr lang="en-US" altLang="ko-K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Displacement of non-Koreans in South Korea through Gentrification</a:t>
            </a:r>
            <a:endParaRPr lang="ko-KR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70E389-97AB-C052-D473-97BAFC374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Korea's Demographic Shift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a homogeneous society to a multicultural one.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rise in foreign residents and multinational marriages.</a:t>
            </a:r>
          </a:p>
          <a:p>
            <a:pPr lvl="1"/>
            <a:r>
              <a:rPr lang="en-US" altLang="ko-KR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Transformation into a Labor-Importing Nation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AD81E9-3F71-FCB2-24FE-313D48E3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5F72E-7C2C-4E73-B62C-C5A36676B86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088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1924</Words>
  <Application>Microsoft Office PowerPoint</Application>
  <PresentationFormat>와이드스크린</PresentationFormat>
  <Paragraphs>186</Paragraphs>
  <Slides>30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30</vt:i4>
      </vt:variant>
    </vt:vector>
  </HeadingPairs>
  <TitlesOfParts>
    <vt:vector size="38" baseType="lpstr">
      <vt:lpstr>Alfa Slab One</vt:lpstr>
      <vt:lpstr>Proxima Nova</vt:lpstr>
      <vt:lpstr>맑은 고딕</vt:lpstr>
      <vt:lpstr>Arial</vt:lpstr>
      <vt:lpstr>Calibri</vt:lpstr>
      <vt:lpstr>Georgia</vt:lpstr>
      <vt:lpstr>Office 테마</vt:lpstr>
      <vt:lpstr>Simple Light</vt:lpstr>
      <vt:lpstr>Transnational Migration , Gentrification, and Displacement:  The Case of South Korea</vt:lpstr>
      <vt:lpstr>Quantifying International Migration</vt:lpstr>
      <vt:lpstr>PowerPoint 프레젠테이션</vt:lpstr>
      <vt:lpstr>Displacement of Koreans in History</vt:lpstr>
      <vt:lpstr>Displacement of Koreans in History</vt:lpstr>
      <vt:lpstr>Displacement of Koreans in History</vt:lpstr>
      <vt:lpstr>Modern Displacement of South Koreans - Gentrification</vt:lpstr>
      <vt:lpstr>Modern Displacement of South Koreans - Gentrification</vt:lpstr>
      <vt:lpstr>Modern Displacement of non-Koreans in South Korea through Gentrification</vt:lpstr>
      <vt:lpstr>Modern Displacement of non-Koreans in South Korea - Gentrification</vt:lpstr>
      <vt:lpstr>Modern Displacement of non-Koreans in South Korea - Gentrification</vt:lpstr>
      <vt:lpstr>Transnational Migration - From Africa to South Korea </vt:lpstr>
      <vt:lpstr>Seoul; Itaewon</vt:lpstr>
      <vt:lpstr>Africa business enclave in Itaewon</vt:lpstr>
      <vt:lpstr>Africa business enclave in Itaewon reported in Korean Daily Newspapers</vt:lpstr>
      <vt:lpstr>Africa business enclave in Itaewon</vt:lpstr>
      <vt:lpstr>Africa business enclave in Itaewon</vt:lpstr>
      <vt:lpstr>Africa business enclave in Itaewon</vt:lpstr>
      <vt:lpstr>PowerPoint 프레젠테이션</vt:lpstr>
      <vt:lpstr>PowerPoint 프레젠테이션</vt:lpstr>
      <vt:lpstr>Africa business enclave in Itaewon</vt:lpstr>
      <vt:lpstr>Understanding Displacement in Gentrification</vt:lpstr>
      <vt:lpstr>PowerPoint 프레젠테이션</vt:lpstr>
      <vt:lpstr>PowerPoint 프레젠테이션</vt:lpstr>
      <vt:lpstr>PowerPoint 프레젠테이션</vt:lpstr>
      <vt:lpstr>Conclusion</vt:lpstr>
      <vt:lpstr>Conclusion</vt:lpstr>
      <vt:lpstr>Conclusion</vt:lpstr>
      <vt:lpstr>Reference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규원 최</dc:creator>
  <cp:lastModifiedBy>Windows User</cp:lastModifiedBy>
  <cp:revision>28</cp:revision>
  <dcterms:created xsi:type="dcterms:W3CDTF">2024-02-17T20:50:06Z</dcterms:created>
  <dcterms:modified xsi:type="dcterms:W3CDTF">2024-02-27T20:40:45Z</dcterms:modified>
</cp:coreProperties>
</file>